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48" autoAdjust="0"/>
  </p:normalViewPr>
  <p:slideViewPr>
    <p:cSldViewPr>
      <p:cViewPr>
        <p:scale>
          <a:sx n="100" d="100"/>
          <a:sy n="100" d="100"/>
        </p:scale>
        <p:origin x="-366" y="270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9CE070-E2CE-46EA-A81C-EA839CCECCD2}" type="datetimeFigureOut">
              <a:rPr lang="es-ES" smtClean="0"/>
              <a:pPr/>
              <a:t>30/12/2015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E2C302-6735-4950-8737-1470CF1D9ADB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t="10189"/>
          <a:stretch>
            <a:fillRect/>
          </a:stretch>
        </p:blipFill>
        <p:spPr bwMode="auto">
          <a:xfrm>
            <a:off x="3789040" y="488002"/>
            <a:ext cx="2736304" cy="206777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3717033" y="5364088"/>
            <a:ext cx="2808312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3717032" y="2810293"/>
            <a:ext cx="2808313" cy="226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/>
          <a:stretch>
            <a:fillRect/>
          </a:stretch>
        </p:blipFill>
        <p:spPr bwMode="auto">
          <a:xfrm>
            <a:off x="518998" y="2792373"/>
            <a:ext cx="2592288" cy="22836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>
            <a:lum contrast="40000"/>
          </a:blip>
          <a:srcRect/>
          <a:stretch>
            <a:fillRect/>
          </a:stretch>
        </p:blipFill>
        <p:spPr bwMode="auto">
          <a:xfrm>
            <a:off x="548680" y="459111"/>
            <a:ext cx="2562606" cy="209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 rot="16200000">
            <a:off x="115034" y="3766701"/>
            <a:ext cx="492443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smtClean="0">
                <a:latin typeface="Times New Roman" pitchFamily="18" charset="0"/>
                <a:cs typeface="Times New Roman" pitchFamily="18" charset="0"/>
              </a:rPr>
              <a:t>Chao1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 rot="16200000">
            <a:off x="-530594" y="1461693"/>
            <a:ext cx="1813317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err="1" smtClean="0">
                <a:latin typeface="Times New Roman" pitchFamily="18" charset="0"/>
                <a:cs typeface="Times New Roman" pitchFamily="18" charset="0"/>
              </a:rPr>
              <a:t>Phylogenetic_Diversity_vhole_tree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1556792" y="107504"/>
            <a:ext cx="8899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err="1" smtClean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s-ES" sz="1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200" b="1" dirty="0" err="1" smtClean="0">
                <a:latin typeface="Times New Roman" pitchFamily="18" charset="0"/>
                <a:cs typeface="Times New Roman" pitchFamily="18" charset="0"/>
              </a:rPr>
              <a:t>subject</a:t>
            </a:r>
            <a:endParaRPr lang="es-E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3682869" y="7631382"/>
            <a:ext cx="72000" cy="72000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Rectángulo"/>
          <p:cNvSpPr/>
          <p:nvPr/>
        </p:nvSpPr>
        <p:spPr>
          <a:xfrm>
            <a:off x="2492896" y="7640674"/>
            <a:ext cx="72000" cy="7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CuadroTexto"/>
          <p:cNvSpPr txBox="1"/>
          <p:nvPr/>
        </p:nvSpPr>
        <p:spPr>
          <a:xfrm>
            <a:off x="3762974" y="7535361"/>
            <a:ext cx="661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Women</a:t>
            </a:r>
            <a:endParaRPr lang="es-E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2576100" y="753536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Men</a:t>
            </a:r>
            <a:endParaRPr lang="es-E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60648" y="7956376"/>
            <a:ext cx="6336704" cy="12234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 S1A Fig. Evaluation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of microbial diversity using a variety of alpha diversity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metrics.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Rarefaction curves were generated using 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phylogenetic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metrics 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a,d,g,j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 and non-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phylogenetic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metrics 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b,c,e,f,h,i,k,l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). Horizontal and vertical axes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represent rarefaction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depth and alpha diversity values, respectively. Error bars correspond to standard deviation for alpha diversity values at each rarefaction depth. Rarefaction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curves for gut 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richness estimated by gender in all subject 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a,b,c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), in subject with a BMI lower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than 30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d,e,f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), in subject with BMI equal or greater than 30 and equal or less than 33 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g,h,i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),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and in subject with a BMI greater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than 33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j,k.l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algn="just"/>
            <a:endParaRPr lang="en-US" sz="105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26 CuadroTexto"/>
          <p:cNvSpPr txBox="1"/>
          <p:nvPr/>
        </p:nvSpPr>
        <p:spPr>
          <a:xfrm>
            <a:off x="4797152" y="107504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Times New Roman" pitchFamily="18" charset="0"/>
                <a:cs typeface="Times New Roman" pitchFamily="18" charset="0"/>
              </a:rPr>
              <a:t>BMI &lt; 30</a:t>
            </a:r>
            <a:endParaRPr lang="es-E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 rot="16200000">
            <a:off x="3130394" y="6113271"/>
            <a:ext cx="1018227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err="1" smtClean="0">
                <a:latin typeface="Times New Roman" pitchFamily="18" charset="0"/>
                <a:cs typeface="Times New Roman" pitchFamily="18" charset="0"/>
              </a:rPr>
              <a:t>Observed_species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" name="Picture 7"/>
          <p:cNvPicPr>
            <a:picLocks noChangeAspect="1" noChangeArrowheads="1"/>
          </p:cNvPicPr>
          <p:nvPr/>
        </p:nvPicPr>
        <p:blipFill>
          <a:blip r:embed="rId7" cstate="print">
            <a:lum contrast="40000"/>
          </a:blip>
          <a:srcRect t="15336"/>
          <a:stretch>
            <a:fillRect/>
          </a:stretch>
        </p:blipFill>
        <p:spPr bwMode="auto">
          <a:xfrm>
            <a:off x="489386" y="5364089"/>
            <a:ext cx="2651582" cy="194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17 CuadroTexto"/>
          <p:cNvSpPr txBox="1"/>
          <p:nvPr/>
        </p:nvSpPr>
        <p:spPr>
          <a:xfrm rot="16200000">
            <a:off x="-170942" y="6112264"/>
            <a:ext cx="1018227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err="1" smtClean="0">
                <a:latin typeface="Times New Roman" pitchFamily="18" charset="0"/>
                <a:cs typeface="Times New Roman" pitchFamily="18" charset="0"/>
              </a:rPr>
              <a:t>Observed_species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757462" y="395536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a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3986602" y="39553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Times New Roman" pitchFamily="18" charset="0"/>
                <a:cs typeface="Times New Roman" pitchFamily="18" charset="0"/>
              </a:rPr>
              <a:t>d</a:t>
            </a:r>
          </a:p>
        </p:txBody>
      </p:sp>
      <p:sp>
        <p:nvSpPr>
          <p:cNvPr id="48" name="47 CuadroTexto"/>
          <p:cNvSpPr txBox="1"/>
          <p:nvPr/>
        </p:nvSpPr>
        <p:spPr>
          <a:xfrm>
            <a:off x="770286" y="277179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Times New Roman" pitchFamily="18" charset="0"/>
                <a:cs typeface="Times New Roman" pitchFamily="18" charset="0"/>
              </a:rPr>
              <a:t>b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986602" y="2771799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e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752654" y="5292080"/>
            <a:ext cx="2872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c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50 CuadroTexto"/>
          <p:cNvSpPr txBox="1"/>
          <p:nvPr/>
        </p:nvSpPr>
        <p:spPr>
          <a:xfrm>
            <a:off x="4005064" y="5292080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f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51 CuadroTexto"/>
          <p:cNvSpPr txBox="1"/>
          <p:nvPr/>
        </p:nvSpPr>
        <p:spPr>
          <a:xfrm rot="16200000">
            <a:off x="2732849" y="1482659"/>
            <a:ext cx="1813317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err="1" smtClean="0">
                <a:latin typeface="Times New Roman" pitchFamily="18" charset="0"/>
                <a:cs typeface="Times New Roman" pitchFamily="18" charset="0"/>
              </a:rPr>
              <a:t>Phylogenetic_Diversity_vhole_tree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60 CuadroTexto"/>
          <p:cNvSpPr txBox="1"/>
          <p:nvPr/>
        </p:nvSpPr>
        <p:spPr>
          <a:xfrm rot="16200000">
            <a:off x="3427402" y="3766701"/>
            <a:ext cx="492443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smtClean="0">
                <a:latin typeface="Times New Roman" pitchFamily="18" charset="0"/>
                <a:cs typeface="Times New Roman" pitchFamily="18" charset="0"/>
              </a:rPr>
              <a:t>Chao1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4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t="5638"/>
          <a:stretch>
            <a:fillRect/>
          </a:stretch>
        </p:blipFill>
        <p:spPr bwMode="auto">
          <a:xfrm>
            <a:off x="3717032" y="5292081"/>
            <a:ext cx="2880320" cy="1995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0"/>
          <p:cNvPicPr>
            <a:picLocks noChangeAspect="1" noChangeArrowheads="1"/>
          </p:cNvPicPr>
          <p:nvPr/>
        </p:nvPicPr>
        <p:blipFill>
          <a:blip r:embed="rId3" cstate="print">
            <a:lum contrast="40000"/>
          </a:blip>
          <a:srcRect/>
          <a:stretch>
            <a:fillRect/>
          </a:stretch>
        </p:blipFill>
        <p:spPr bwMode="auto">
          <a:xfrm>
            <a:off x="476672" y="5321064"/>
            <a:ext cx="2808312" cy="1987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" name="Picture 9"/>
          <p:cNvPicPr>
            <a:picLocks noChangeAspect="1" noChangeArrowheads="1"/>
          </p:cNvPicPr>
          <p:nvPr/>
        </p:nvPicPr>
        <p:blipFill>
          <a:blip r:embed="rId4" cstate="print">
            <a:lum contrast="40000"/>
          </a:blip>
          <a:srcRect/>
          <a:stretch>
            <a:fillRect/>
          </a:stretch>
        </p:blipFill>
        <p:spPr bwMode="auto">
          <a:xfrm>
            <a:off x="476672" y="2843808"/>
            <a:ext cx="2808312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11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/>
          <a:stretch>
            <a:fillRect/>
          </a:stretch>
        </p:blipFill>
        <p:spPr bwMode="auto">
          <a:xfrm>
            <a:off x="3713155" y="2843808"/>
            <a:ext cx="2884197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6" cstate="print">
            <a:lum contrast="40000"/>
          </a:blip>
          <a:srcRect l="6714" t="10193" r="10760" b="6563"/>
          <a:stretch>
            <a:fillRect/>
          </a:stretch>
        </p:blipFill>
        <p:spPr bwMode="auto">
          <a:xfrm>
            <a:off x="3789040" y="380968"/>
            <a:ext cx="2808312" cy="2246816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7" cstate="print">
            <a:lum contrast="40000"/>
          </a:blip>
          <a:srcRect l="1067" t="1438"/>
          <a:stretch>
            <a:fillRect/>
          </a:stretch>
        </p:blipFill>
        <p:spPr bwMode="auto">
          <a:xfrm>
            <a:off x="548680" y="395536"/>
            <a:ext cx="274683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 rot="16200000">
            <a:off x="115034" y="3766701"/>
            <a:ext cx="492443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smtClean="0">
                <a:latin typeface="Times New Roman" pitchFamily="18" charset="0"/>
                <a:cs typeface="Times New Roman" pitchFamily="18" charset="0"/>
              </a:rPr>
              <a:t>Chao1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 rot="16200000">
            <a:off x="-530594" y="1461693"/>
            <a:ext cx="1813317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err="1" smtClean="0">
                <a:latin typeface="Times New Roman" pitchFamily="18" charset="0"/>
                <a:cs typeface="Times New Roman" pitchFamily="18" charset="0"/>
              </a:rPr>
              <a:t>Phylogenetic_Diversity_vhole_tree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18 Rectángulo"/>
          <p:cNvSpPr/>
          <p:nvPr/>
        </p:nvSpPr>
        <p:spPr>
          <a:xfrm>
            <a:off x="3682869" y="7631382"/>
            <a:ext cx="72000" cy="72000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0" name="19 Rectángulo"/>
          <p:cNvSpPr/>
          <p:nvPr/>
        </p:nvSpPr>
        <p:spPr>
          <a:xfrm>
            <a:off x="2492896" y="7640674"/>
            <a:ext cx="72000" cy="720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2" name="21 CuadroTexto"/>
          <p:cNvSpPr txBox="1"/>
          <p:nvPr/>
        </p:nvSpPr>
        <p:spPr>
          <a:xfrm>
            <a:off x="3762974" y="7535361"/>
            <a:ext cx="6612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Women</a:t>
            </a:r>
            <a:endParaRPr lang="es-E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22 CuadroTexto"/>
          <p:cNvSpPr txBox="1"/>
          <p:nvPr/>
        </p:nvSpPr>
        <p:spPr>
          <a:xfrm>
            <a:off x="2576100" y="753536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dirty="0" err="1" smtClean="0">
                <a:latin typeface="Times New Roman" pitchFamily="18" charset="0"/>
                <a:cs typeface="Times New Roman" pitchFamily="18" charset="0"/>
              </a:rPr>
              <a:t>Men</a:t>
            </a:r>
            <a:endParaRPr lang="es-E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 rot="16200000">
            <a:off x="3130394" y="6113271"/>
            <a:ext cx="1018227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err="1" smtClean="0">
                <a:latin typeface="Times New Roman" pitchFamily="18" charset="0"/>
                <a:cs typeface="Times New Roman" pitchFamily="18" charset="0"/>
              </a:rPr>
              <a:t>Observed_species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 rot="16200000">
            <a:off x="-170942" y="6112264"/>
            <a:ext cx="1018227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err="1" smtClean="0">
                <a:latin typeface="Times New Roman" pitchFamily="18" charset="0"/>
                <a:cs typeface="Times New Roman" pitchFamily="18" charset="0"/>
              </a:rPr>
              <a:t>Observed_species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44 CuadroTexto"/>
          <p:cNvSpPr txBox="1"/>
          <p:nvPr/>
        </p:nvSpPr>
        <p:spPr>
          <a:xfrm>
            <a:off x="757462" y="39553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g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45 CuadroTexto"/>
          <p:cNvSpPr txBox="1"/>
          <p:nvPr/>
        </p:nvSpPr>
        <p:spPr>
          <a:xfrm>
            <a:off x="3986602" y="395536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Times New Roman" pitchFamily="18" charset="0"/>
                <a:cs typeface="Times New Roman" pitchFamily="18" charset="0"/>
              </a:rPr>
              <a:t>j</a:t>
            </a:r>
          </a:p>
        </p:txBody>
      </p:sp>
      <p:sp>
        <p:nvSpPr>
          <p:cNvPr id="49" name="48 CuadroTexto"/>
          <p:cNvSpPr txBox="1"/>
          <p:nvPr/>
        </p:nvSpPr>
        <p:spPr>
          <a:xfrm>
            <a:off x="3986602" y="277180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k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" name="49 CuadroTexto"/>
          <p:cNvSpPr txBox="1"/>
          <p:nvPr/>
        </p:nvSpPr>
        <p:spPr>
          <a:xfrm>
            <a:off x="752654" y="529208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i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50 CuadroTexto"/>
          <p:cNvSpPr txBox="1"/>
          <p:nvPr/>
        </p:nvSpPr>
        <p:spPr>
          <a:xfrm>
            <a:off x="4005064" y="5292080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>
                <a:latin typeface="Times New Roman" pitchFamily="18" charset="0"/>
                <a:cs typeface="Times New Roman" pitchFamily="18" charset="0"/>
              </a:rPr>
              <a:t>l</a:t>
            </a:r>
            <a:endParaRPr lang="es-E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2" name="51 CuadroTexto"/>
          <p:cNvSpPr txBox="1"/>
          <p:nvPr/>
        </p:nvSpPr>
        <p:spPr>
          <a:xfrm rot="16200000">
            <a:off x="2732849" y="1482659"/>
            <a:ext cx="1813317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err="1" smtClean="0">
                <a:latin typeface="Times New Roman" pitchFamily="18" charset="0"/>
                <a:cs typeface="Times New Roman" pitchFamily="18" charset="0"/>
              </a:rPr>
              <a:t>Phylogenetic_Diversity_vhole_tree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" name="60 CuadroTexto"/>
          <p:cNvSpPr txBox="1"/>
          <p:nvPr/>
        </p:nvSpPr>
        <p:spPr>
          <a:xfrm rot="16200000">
            <a:off x="3427402" y="3766701"/>
            <a:ext cx="492443" cy="2308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s-ES" sz="900" i="1" dirty="0" smtClean="0">
                <a:latin typeface="Times New Roman" pitchFamily="18" charset="0"/>
                <a:cs typeface="Times New Roman" pitchFamily="18" charset="0"/>
              </a:rPr>
              <a:t>Chao1</a:t>
            </a:r>
            <a:endParaRPr lang="es-ES" sz="900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1255565" y="107504"/>
            <a:ext cx="9701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Times New Roman" pitchFamily="18" charset="0"/>
                <a:cs typeface="Times New Roman" pitchFamily="18" charset="0"/>
              </a:rPr>
              <a:t>30≤BMI≥33</a:t>
            </a:r>
            <a:endParaRPr lang="es-E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28 CuadroTexto"/>
          <p:cNvSpPr txBox="1"/>
          <p:nvPr/>
        </p:nvSpPr>
        <p:spPr>
          <a:xfrm>
            <a:off x="4849807" y="107504"/>
            <a:ext cx="8114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200" b="1" dirty="0" smtClean="0">
                <a:latin typeface="Times New Roman" pitchFamily="18" charset="0"/>
                <a:cs typeface="Times New Roman" pitchFamily="18" charset="0"/>
              </a:rPr>
              <a:t>BMI &gt; 33</a:t>
            </a:r>
            <a:endParaRPr lang="es-ES" sz="1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34 CuadroTexto"/>
          <p:cNvSpPr txBox="1"/>
          <p:nvPr/>
        </p:nvSpPr>
        <p:spPr>
          <a:xfrm>
            <a:off x="770286" y="2771799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>
                <a:latin typeface="Times New Roman" pitchFamily="18" charset="0"/>
                <a:cs typeface="Times New Roman" pitchFamily="18" charset="0"/>
              </a:rPr>
              <a:t>h</a:t>
            </a:r>
          </a:p>
        </p:txBody>
      </p:sp>
      <p:sp>
        <p:nvSpPr>
          <p:cNvPr id="27" name="26 CuadroTexto"/>
          <p:cNvSpPr txBox="1"/>
          <p:nvPr/>
        </p:nvSpPr>
        <p:spPr>
          <a:xfrm>
            <a:off x="260648" y="7956376"/>
            <a:ext cx="6336704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S1B </a:t>
            </a:r>
            <a:r>
              <a:rPr lang="en-US" sz="1050" b="1" dirty="0" smtClean="0">
                <a:latin typeface="Times New Roman" pitchFamily="18" charset="0"/>
                <a:cs typeface="Times New Roman" pitchFamily="18" charset="0"/>
              </a:rPr>
              <a:t>Fig. Evaluation of microbial diversity using a variety of alpha diversity metrics. 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Rarefaction curves were generated using 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phylogenetic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metrics 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a,d,g,j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 and non-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phylogenetic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metrics 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b,c,e,f,h,i,k,l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). Horizontal and vertical axes represent rarefaction depth and alpha diversity values, respectively. Error bars correspond to standard deviation for alpha diversity values at each rarefaction depth. Rarefaction curves for gut 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microbiome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 richness estimated by gender in all subject 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a,b,c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), in subject with a BMI lower than 30 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d,e,f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), in subject with BMI equal or greater than 30 and equal or less than 33 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g,h,i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), and in subject with a BMI greater than 33 (</a:t>
            </a:r>
            <a:r>
              <a:rPr lang="en-US" sz="1050" dirty="0" err="1" smtClean="0">
                <a:latin typeface="Times New Roman" pitchFamily="18" charset="0"/>
                <a:cs typeface="Times New Roman" pitchFamily="18" charset="0"/>
              </a:rPr>
              <a:t>j,k.l</a:t>
            </a:r>
            <a:r>
              <a:rPr lang="en-US" sz="1050" dirty="0" smtClean="0">
                <a:latin typeface="Times New Roman" pitchFamily="18" charset="0"/>
                <a:cs typeface="Times New Roman" pitchFamily="18" charset="0"/>
              </a:rPr>
              <a:t>).</a:t>
            </a:r>
            <a:endParaRPr lang="es-ES" sz="105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274</Words>
  <Application>Microsoft Office PowerPoint</Application>
  <PresentationFormat>Presentación en pantalla (4:3)</PresentationFormat>
  <Paragraphs>34</Paragraphs>
  <Slides>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3" baseType="lpstr">
      <vt:lpstr>Tema de Office</vt:lpstr>
      <vt:lpstr>Diapositiva 1</vt:lpstr>
      <vt:lpstr>Diapositiva 2</vt:lpstr>
    </vt:vector>
  </TitlesOfParts>
  <Company>RevolucionUnattended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CARMEN HARO MARISCAL</dc:creator>
  <cp:lastModifiedBy>Antonio Camargo</cp:lastModifiedBy>
  <cp:revision>79</cp:revision>
  <dcterms:created xsi:type="dcterms:W3CDTF">2015-05-19T09:50:58Z</dcterms:created>
  <dcterms:modified xsi:type="dcterms:W3CDTF">2015-12-30T13:22:50Z</dcterms:modified>
</cp:coreProperties>
</file>