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9" r:id="rId2"/>
    <p:sldId id="273" r:id="rId3"/>
    <p:sldId id="300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5943" autoAdjust="0"/>
  </p:normalViewPr>
  <p:slideViewPr>
    <p:cSldViewPr snapToGrid="0">
      <p:cViewPr varScale="1">
        <p:scale>
          <a:sx n="101" d="100"/>
          <a:sy n="101" d="100"/>
        </p:scale>
        <p:origin x="-120" y="-90"/>
      </p:cViewPr>
      <p:guideLst>
        <p:guide orient="horz" pos="2160"/>
        <p:guide pos="384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3E9DA-A8D6-49FC-94CE-53C5398E329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016F8-F2BC-4B9E-AC29-577059855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6037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6413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7653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6964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4460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067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2349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819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803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1719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0489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8343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97338-CE08-47EB-A259-30CFA1869C60}" type="datetimeFigureOut">
              <a:rPr lang="ko-KR" altLang="en-US" smtClean="0"/>
              <a:t>2016-05-17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4BAA8-E9E5-4C28-95EF-6530797314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233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820159"/>
              </p:ext>
            </p:extLst>
          </p:nvPr>
        </p:nvGraphicFramePr>
        <p:xfrm>
          <a:off x="203200" y="1134378"/>
          <a:ext cx="8826502" cy="28238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583"/>
                <a:gridCol w="777362"/>
                <a:gridCol w="638009"/>
                <a:gridCol w="548290"/>
                <a:gridCol w="548290"/>
                <a:gridCol w="560751"/>
                <a:gridCol w="717759"/>
                <a:gridCol w="548290"/>
                <a:gridCol w="638709"/>
                <a:gridCol w="666388"/>
                <a:gridCol w="687772"/>
                <a:gridCol w="673100"/>
                <a:gridCol w="965199"/>
              </a:tblGrid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Chromosome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Intergenic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Promoter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3' UTR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5' UTR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Intron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Non-</a:t>
                      </a:r>
                      <a:r>
                        <a:rPr lang="en-US" sz="1100" u="none" strike="noStrike" dirty="0" err="1">
                          <a:effectLst/>
                          <a:latin typeface="Calibri" panose="020F0502020204030204" pitchFamily="34" charset="0"/>
                        </a:rPr>
                        <a:t>syn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Syn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Splicing </a:t>
                      </a:r>
                      <a:endParaRPr lang="en-US" sz="110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variant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Start-gain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Start-lost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Stop-gain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Stop-lost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1,998,213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777,031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30,479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14,524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140,684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33,858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25,520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255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2,602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81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871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303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1,549,026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577,147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21,233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11,346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113,116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24,111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17,745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217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2,094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48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610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175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1,483,610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574,109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18,904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9,583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99,634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19,262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14,091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170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1,736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49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473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168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1,791,832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488,911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20,775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11,253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91,586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24,048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16,624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176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2,211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57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640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173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1,415,042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441,203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14,507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7,577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71,597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15,793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11,731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112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1,342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36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407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139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1,603,268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497,684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18,353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9,026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93,154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22,543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16,396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167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1,739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43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656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174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1,558,161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460,369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16,969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9,252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87,236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21,862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15,930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155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1,738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40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526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131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Chr08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1,621,689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459,082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18,039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10,253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86,661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20,226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14,664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159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2,005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47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593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144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1,194,228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333,628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11,475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6,238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67,983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14,495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10,745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120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1,191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27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379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131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1,305,603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365,701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14,550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7,691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77,202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17,899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12,620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138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1,509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41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512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148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1,695,007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487,941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24,868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10,717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116,870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31,772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 dirty="0">
                          <a:effectLst/>
                          <a:latin typeface="Calibri" panose="020F0502020204030204" pitchFamily="34" charset="0"/>
                        </a:rPr>
                        <a:t>22,226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199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2,164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66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894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262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noFill/>
                  </a:tcPr>
                </a:tc>
              </a:tr>
              <a:tr h="2066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Chr12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1,592,589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393,335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16,705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9,287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74,654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20,597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u="none" strike="noStrike"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US" altLang="ko-KR" sz="1100" u="none" strike="noStrike">
                          <a:effectLst/>
                          <a:latin typeface="Calibri" panose="020F0502020204030204" pitchFamily="34" charset="0"/>
                        </a:rPr>
                        <a:t>14,892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165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1,825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34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584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173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6692" marR="6692" marT="8922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직사각형 1"/>
          <p:cNvSpPr/>
          <p:nvPr/>
        </p:nvSpPr>
        <p:spPr>
          <a:xfrm>
            <a:off x="177803" y="769035"/>
            <a:ext cx="8394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</a:rPr>
              <a:t>Table S3</a:t>
            </a:r>
            <a:r>
              <a:rPr lang="en-US" sz="1400" dirty="0" smtClean="0">
                <a:latin typeface="Calibri" panose="020F0502020204030204" pitchFamily="34" charset="0"/>
              </a:rPr>
              <a:t>. </a:t>
            </a:r>
            <a:r>
              <a:rPr lang="en-US" sz="1400" dirty="0">
                <a:latin typeface="Calibri" panose="020F0502020204030204" pitchFamily="34" charset="0"/>
              </a:rPr>
              <a:t>SNP distributions across various rice genomic regions.</a:t>
            </a:r>
            <a:endParaRPr lang="en-US" sz="1400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661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178994"/>
              </p:ext>
            </p:extLst>
          </p:nvPr>
        </p:nvGraphicFramePr>
        <p:xfrm>
          <a:off x="126999" y="1442743"/>
          <a:ext cx="8699502" cy="3027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5501"/>
                <a:gridCol w="749300"/>
                <a:gridCol w="660400"/>
                <a:gridCol w="635000"/>
                <a:gridCol w="558800"/>
                <a:gridCol w="800100"/>
                <a:gridCol w="1066800"/>
                <a:gridCol w="508000"/>
                <a:gridCol w="800100"/>
                <a:gridCol w="584200"/>
                <a:gridCol w="596900"/>
                <a:gridCol w="368300"/>
                <a:gridCol w="546101"/>
              </a:tblGrid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</a:rPr>
                        <a:t>Chromosome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Intergenic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Promoter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Intron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3' UTR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5' UTR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Codon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Insertion</a:t>
                      </a:r>
                    </a:p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/deletion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Frame</a:t>
                      </a: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shift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Splicing </a:t>
                      </a:r>
                      <a:endParaRPr lang="en-US" sz="110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variant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gained</a:t>
                      </a: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lost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Stop</a:t>
                      </a: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gained</a:t>
                      </a: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lost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Syn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Non-</a:t>
                      </a:r>
                      <a:r>
                        <a:rPr lang="en-US" sz="11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syn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Ch01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357,804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155,209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32,064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6,411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4,027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2,193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1,990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599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149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61 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65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427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Ch02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268,418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114,108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25,273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4,702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3,342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1,619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1,485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393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126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311 </a:t>
                      </a: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Ch03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256,522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112,802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23,176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4,405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3,123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1,433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1,202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174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97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107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Ch04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268,672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90,348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19,628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3,920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2,572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1,359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1,651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843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73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80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326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Ch05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218,809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82,543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15,820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3,265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2,216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1,005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876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180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61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Ch06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262,089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95,903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19,489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3,786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2,421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1,543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1,304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437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79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44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229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Ch07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248,934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86,896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19,031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3,827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2,453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1,356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1,239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387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67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39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263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Ch08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259,690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88,076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18,803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3,585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2,801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1,347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1,268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532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85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51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212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Ch09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185,331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62,650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14,070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2,536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1,636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908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940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263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59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203 </a:t>
                      </a: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Ch10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204,579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65,941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14,919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2,623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1,727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985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1,020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388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73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34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38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271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Ch11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276,122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93,157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22,714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4,452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2,508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1,734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1,765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1,384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90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68 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721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Ch12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254,687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75,648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16,044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3,376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2,480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1,318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1,238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545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90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63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43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263 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직사각형 1"/>
          <p:cNvSpPr/>
          <p:nvPr/>
        </p:nvSpPr>
        <p:spPr>
          <a:xfrm>
            <a:off x="139700" y="1014512"/>
            <a:ext cx="8356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</a:rPr>
              <a:t>Table S4</a:t>
            </a:r>
            <a:r>
              <a:rPr lang="en-US" sz="1400" dirty="0" smtClean="0">
                <a:latin typeface="Calibri" panose="020F0502020204030204" pitchFamily="34" charset="0"/>
              </a:rPr>
              <a:t>. </a:t>
            </a:r>
            <a:r>
              <a:rPr lang="en-US" sz="1400" dirty="0">
                <a:latin typeface="Calibri" panose="020F0502020204030204" pitchFamily="34" charset="0"/>
              </a:rPr>
              <a:t>INDEL distributions across various KRICE_CORE genomic regions.</a:t>
            </a:r>
            <a:endParaRPr lang="en-US" sz="1400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36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651237"/>
              </p:ext>
            </p:extLst>
          </p:nvPr>
        </p:nvGraphicFramePr>
        <p:xfrm>
          <a:off x="1263650" y="1403755"/>
          <a:ext cx="7086599" cy="42706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4311"/>
                <a:gridCol w="1281489"/>
                <a:gridCol w="3290799"/>
              </a:tblGrid>
              <a:tr h="2970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Terms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Count </a:t>
                      </a:r>
                    </a:p>
                    <a:p>
                      <a:pPr algn="ctr" fontAlgn="ctr"/>
                      <a:r>
                        <a:rPr lang="en-US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(Enrichment score)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Representative </a:t>
                      </a:r>
                      <a:r>
                        <a:rPr lang="en-US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functions (p value)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955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Abiotic stress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4 (1.9)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Response to abiotic stress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Response to water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noFill/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 err="1">
                          <a:effectLst/>
                          <a:latin typeface="Calibri" panose="020F0502020204030204" pitchFamily="34" charset="0"/>
                        </a:rPr>
                        <a:t>Dehydrin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55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Energy production and conversion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4 (1.6)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UDP-N-</a:t>
                      </a:r>
                      <a:r>
                        <a:rPr lang="en-US" sz="1100" b="0" u="none" strike="noStrike" dirty="0" err="1">
                          <a:effectLst/>
                          <a:latin typeface="Calibri" panose="020F0502020204030204" pitchFamily="34" charset="0"/>
                        </a:rPr>
                        <a:t>acetylmuramate</a:t>
                      </a:r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 dehydrogenase activity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Flavin adenine dinucleotide binding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noFill/>
                  </a:tcPr>
                </a:tc>
              </a:tr>
              <a:tr h="3518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Oxidoreductase activity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55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Catalytic activity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17 (1.6)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Cellular biogenic amine metabolic process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Phosphoric </a:t>
                      </a:r>
                      <a:r>
                        <a:rPr lang="en-US" sz="1100" b="0" u="none" strike="noStrike" dirty="0" err="1">
                          <a:effectLst/>
                          <a:latin typeface="Calibri" panose="020F0502020204030204" pitchFamily="34" charset="0"/>
                        </a:rPr>
                        <a:t>diester</a:t>
                      </a:r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 hydrolase activity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noFill/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Calcium-dependent membrane targeting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noFill/>
                  </a:tcPr>
                </a:tc>
              </a:tr>
              <a:tr h="3254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Phospholipid metabolic process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5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Biotic stress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3 (1.2)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Antibacterial peptide activity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2618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Defense response to fungus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5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Binding activity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12 (1.1)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Coenzyme binding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362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Cofactor binding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06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Protein</a:t>
                      </a:r>
                      <a:r>
                        <a:rPr lang="en-US" sz="1100" b="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transport</a:t>
                      </a:r>
                      <a:r>
                        <a:rPr lang="en-US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5 (0.7)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Integral </a:t>
                      </a:r>
                      <a:r>
                        <a:rPr lang="en-US" sz="1100" b="0" u="none" strike="noStrike" dirty="0">
                          <a:effectLst/>
                          <a:latin typeface="Calibri" panose="020F0502020204030204" pitchFamily="34" charset="0"/>
                        </a:rPr>
                        <a:t>component of plasma </a:t>
                      </a:r>
                      <a:r>
                        <a:rPr lang="en-US" sz="1100" b="0" u="none" strike="noStrike" dirty="0" smtClean="0">
                          <a:effectLst/>
                          <a:latin typeface="Calibri" panose="020F0502020204030204" pitchFamily="34" charset="0"/>
                        </a:rPr>
                        <a:t>membrane</a:t>
                      </a: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맑은 고딕" panose="020B0503020000020004" pitchFamily="50" charset="-127"/>
                        </a:rPr>
                        <a:t>Protein localization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직사각형 1"/>
          <p:cNvSpPr/>
          <p:nvPr/>
        </p:nvSpPr>
        <p:spPr>
          <a:xfrm>
            <a:off x="1079500" y="521900"/>
            <a:ext cx="741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>
                <a:latin typeface="Calibri" panose="020F0502020204030204" pitchFamily="34" charset="0"/>
              </a:rPr>
              <a:t>Table S5</a:t>
            </a:r>
            <a:r>
              <a:rPr lang="en-US" sz="1400" dirty="0" smtClean="0">
                <a:latin typeface="Calibri" panose="020F0502020204030204" pitchFamily="34" charset="0"/>
              </a:rPr>
              <a:t>. </a:t>
            </a:r>
            <a:r>
              <a:rPr lang="en-US" sz="1400" dirty="0">
                <a:latin typeface="Calibri" panose="020F0502020204030204" pitchFamily="34" charset="0"/>
              </a:rPr>
              <a:t>Functional categories enriched in the high SNP/INDEL region across the KRICE_CORE genomes</a:t>
            </a:r>
          </a:p>
        </p:txBody>
      </p:sp>
    </p:spTree>
    <p:extLst>
      <p:ext uri="{BB962C8B-B14F-4D97-AF65-F5344CB8AC3E}">
        <p14:creationId xmlns:p14="http://schemas.microsoft.com/office/powerpoint/2010/main" val="202417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26710</TotalTime>
  <Words>692</Words>
  <Application>Microsoft Office PowerPoint</Application>
  <PresentationFormat>On-screen Show (4:3)</PresentationFormat>
  <Paragraphs>381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테마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김태성</dc:creator>
  <cp:lastModifiedBy>Abella, Jerard Dave</cp:lastModifiedBy>
  <cp:revision>85</cp:revision>
  <dcterms:created xsi:type="dcterms:W3CDTF">2015-01-07T06:16:14Z</dcterms:created>
  <dcterms:modified xsi:type="dcterms:W3CDTF">2016-05-17T11:46:37Z</dcterms:modified>
</cp:coreProperties>
</file>