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62" r:id="rId4"/>
    <p:sldId id="263" r:id="rId5"/>
    <p:sldId id="265" r:id="rId6"/>
  </p:sldIdLst>
  <p:sldSz cx="6858000" cy="9144000" type="screen4x3"/>
  <p:notesSz cx="6858000" cy="9144000"/>
  <p:defaultTextStyle>
    <a:defPPr>
      <a:defRPr lang="en-US"/>
    </a:defPPr>
    <a:lvl1pPr marL="0" algn="l" defTabSz="9108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410" algn="l" defTabSz="9108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0821" algn="l" defTabSz="9108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6231" algn="l" defTabSz="9108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1642" algn="l" defTabSz="9108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7053" algn="l" defTabSz="9108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2463" algn="l" defTabSz="9108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7874" algn="l" defTabSz="9108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3284" algn="l" defTabSz="9108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4B3E"/>
    <a:srgbClr val="FF6600"/>
    <a:srgbClr val="0033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2" autoAdjust="0"/>
    <p:restoredTop sz="94660"/>
  </p:normalViewPr>
  <p:slideViewPr>
    <p:cSldViewPr>
      <p:cViewPr varScale="1">
        <p:scale>
          <a:sx n="86" d="100"/>
          <a:sy n="86" d="100"/>
        </p:scale>
        <p:origin x="-126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D328D-C30F-48DB-890A-5179F2D11CBE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94400-A133-46D8-92BA-4D616A76B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432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08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410" algn="l" defTabSz="9108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0821" algn="l" defTabSz="9108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6231" algn="l" defTabSz="9108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1642" algn="l" defTabSz="9108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7053" algn="l" defTabSz="9108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2463" algn="l" defTabSz="9108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7874" algn="l" defTabSz="9108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3284" algn="l" defTabSz="9108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2840569"/>
            <a:ext cx="5829300" cy="1960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1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0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6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1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7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2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3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894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52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40" y="488955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83" y="488955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81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051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1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3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4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08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62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16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70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2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78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32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72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80" y="2844803"/>
            <a:ext cx="2257425" cy="8045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3"/>
            <a:ext cx="2257425" cy="8045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6187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410" indent="0">
              <a:buNone/>
              <a:defRPr sz="2000" b="1"/>
            </a:lvl2pPr>
            <a:lvl3pPr marL="910821" indent="0">
              <a:buNone/>
              <a:defRPr sz="1800" b="1"/>
            </a:lvl3pPr>
            <a:lvl4pPr marL="1366231" indent="0">
              <a:buNone/>
              <a:defRPr sz="1600" b="1"/>
            </a:lvl4pPr>
            <a:lvl5pPr marL="1821642" indent="0">
              <a:buNone/>
              <a:defRPr sz="1600" b="1"/>
            </a:lvl5pPr>
            <a:lvl6pPr marL="2277053" indent="0">
              <a:buNone/>
              <a:defRPr sz="1600" b="1"/>
            </a:lvl6pPr>
            <a:lvl7pPr marL="2732463" indent="0">
              <a:buNone/>
              <a:defRPr sz="1600" b="1"/>
            </a:lvl7pPr>
            <a:lvl8pPr marL="3187874" indent="0">
              <a:buNone/>
              <a:defRPr sz="1600" b="1"/>
            </a:lvl8pPr>
            <a:lvl9pPr marL="36432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2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410" indent="0">
              <a:buNone/>
              <a:defRPr sz="2000" b="1"/>
            </a:lvl2pPr>
            <a:lvl3pPr marL="910821" indent="0">
              <a:buNone/>
              <a:defRPr sz="1800" b="1"/>
            </a:lvl3pPr>
            <a:lvl4pPr marL="1366231" indent="0">
              <a:buNone/>
              <a:defRPr sz="1600" b="1"/>
            </a:lvl4pPr>
            <a:lvl5pPr marL="1821642" indent="0">
              <a:buNone/>
              <a:defRPr sz="1600" b="1"/>
            </a:lvl5pPr>
            <a:lvl6pPr marL="2277053" indent="0">
              <a:buNone/>
              <a:defRPr sz="1600" b="1"/>
            </a:lvl6pPr>
            <a:lvl7pPr marL="2732463" indent="0">
              <a:buNone/>
              <a:defRPr sz="1600" b="1"/>
            </a:lvl7pPr>
            <a:lvl8pPr marL="3187874" indent="0">
              <a:buNone/>
              <a:defRPr sz="1600" b="1"/>
            </a:lvl8pPr>
            <a:lvl9pPr marL="36432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9" y="2899832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52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411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40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10" y="364071"/>
            <a:ext cx="2256235" cy="154939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7" y="364075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10" y="1913474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5410" indent="0">
              <a:buNone/>
              <a:defRPr sz="1200"/>
            </a:lvl2pPr>
            <a:lvl3pPr marL="910821" indent="0">
              <a:buNone/>
              <a:defRPr sz="1000"/>
            </a:lvl3pPr>
            <a:lvl4pPr marL="1366231" indent="0">
              <a:buNone/>
              <a:defRPr sz="900"/>
            </a:lvl4pPr>
            <a:lvl5pPr marL="1821642" indent="0">
              <a:buNone/>
              <a:defRPr sz="900"/>
            </a:lvl5pPr>
            <a:lvl6pPr marL="2277053" indent="0">
              <a:buNone/>
              <a:defRPr sz="900"/>
            </a:lvl6pPr>
            <a:lvl7pPr marL="2732463" indent="0">
              <a:buNone/>
              <a:defRPr sz="900"/>
            </a:lvl7pPr>
            <a:lvl8pPr marL="3187874" indent="0">
              <a:buNone/>
              <a:defRPr sz="900"/>
            </a:lvl8pPr>
            <a:lvl9pPr marL="364328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55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5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5410" indent="0">
              <a:buNone/>
              <a:defRPr sz="2800"/>
            </a:lvl2pPr>
            <a:lvl3pPr marL="910821" indent="0">
              <a:buNone/>
              <a:defRPr sz="2400"/>
            </a:lvl3pPr>
            <a:lvl4pPr marL="1366231" indent="0">
              <a:buNone/>
              <a:defRPr sz="2000"/>
            </a:lvl4pPr>
            <a:lvl5pPr marL="1821642" indent="0">
              <a:buNone/>
              <a:defRPr sz="2000"/>
            </a:lvl5pPr>
            <a:lvl6pPr marL="2277053" indent="0">
              <a:buNone/>
              <a:defRPr sz="2000"/>
            </a:lvl6pPr>
            <a:lvl7pPr marL="2732463" indent="0">
              <a:buNone/>
              <a:defRPr sz="2000"/>
            </a:lvl7pPr>
            <a:lvl8pPr marL="3187874" indent="0">
              <a:buNone/>
              <a:defRPr sz="2000"/>
            </a:lvl8pPr>
            <a:lvl9pPr marL="3643284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5410" indent="0">
              <a:buNone/>
              <a:defRPr sz="1200"/>
            </a:lvl2pPr>
            <a:lvl3pPr marL="910821" indent="0">
              <a:buNone/>
              <a:defRPr sz="1000"/>
            </a:lvl3pPr>
            <a:lvl4pPr marL="1366231" indent="0">
              <a:buNone/>
              <a:defRPr sz="900"/>
            </a:lvl4pPr>
            <a:lvl5pPr marL="1821642" indent="0">
              <a:buNone/>
              <a:defRPr sz="900"/>
            </a:lvl5pPr>
            <a:lvl6pPr marL="2277053" indent="0">
              <a:buNone/>
              <a:defRPr sz="900"/>
            </a:lvl6pPr>
            <a:lvl7pPr marL="2732463" indent="0">
              <a:buNone/>
              <a:defRPr sz="900"/>
            </a:lvl7pPr>
            <a:lvl8pPr marL="3187874" indent="0">
              <a:buNone/>
              <a:defRPr sz="900"/>
            </a:lvl8pPr>
            <a:lvl9pPr marL="364328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041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1" y="366187"/>
            <a:ext cx="6172200" cy="1524000"/>
          </a:xfrm>
          <a:prstGeom prst="rect">
            <a:avLst/>
          </a:prstGeom>
        </p:spPr>
        <p:txBody>
          <a:bodyPr vert="horz" lIns="91082" tIns="45541" rIns="91082" bIns="455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133610"/>
            <a:ext cx="6172200" cy="6034617"/>
          </a:xfrm>
          <a:prstGeom prst="rect">
            <a:avLst/>
          </a:prstGeom>
        </p:spPr>
        <p:txBody>
          <a:bodyPr vert="horz" lIns="91082" tIns="45541" rIns="91082" bIns="455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1" y="8475137"/>
            <a:ext cx="1600200" cy="486835"/>
          </a:xfrm>
          <a:prstGeom prst="rect">
            <a:avLst/>
          </a:prstGeom>
        </p:spPr>
        <p:txBody>
          <a:bodyPr vert="horz" lIns="91082" tIns="45541" rIns="91082" bIns="4554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1D82-CCDD-46B8-9C9A-73F1EC8E2752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1" y="8475137"/>
            <a:ext cx="2171700" cy="486835"/>
          </a:xfrm>
          <a:prstGeom prst="rect">
            <a:avLst/>
          </a:prstGeom>
        </p:spPr>
        <p:txBody>
          <a:bodyPr vert="horz" lIns="91082" tIns="45541" rIns="91082" bIns="4554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1" y="8475137"/>
            <a:ext cx="1600200" cy="486835"/>
          </a:xfrm>
          <a:prstGeom prst="rect">
            <a:avLst/>
          </a:prstGeom>
        </p:spPr>
        <p:txBody>
          <a:bodyPr vert="horz" lIns="91082" tIns="45541" rIns="91082" bIns="4554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336BA-2B81-415E-835C-0E9C7ADA4C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926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082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558" indent="-341558" algn="l" defTabSz="910821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0042" indent="-284631" algn="l" defTabSz="910821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8526" indent="-227706" algn="l" defTabSz="9108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3937" indent="-227706" algn="l" defTabSz="910821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9347" indent="-227706" algn="l" defTabSz="910821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4757" indent="-227706" algn="l" defTabSz="9108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0169" indent="-227706" algn="l" defTabSz="9108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5579" indent="-227706" algn="l" defTabSz="9108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0990" indent="-227706" algn="l" defTabSz="9108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08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410" algn="l" defTabSz="9108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821" algn="l" defTabSz="9108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231" algn="l" defTabSz="9108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642" algn="l" defTabSz="9108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7053" algn="l" defTabSz="9108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463" algn="l" defTabSz="9108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874" algn="l" defTabSz="9108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3284" algn="l" defTabSz="9108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746060" y="1221947"/>
            <a:ext cx="3542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TP3</a:t>
            </a: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5080592" y="6141712"/>
            <a:ext cx="67807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4A452A"/>
                </a:solidFill>
                <a:effectLst/>
                <a:latin typeface="Calibri" panose="020F0502020204030204" pitchFamily="34" charset="0"/>
              </a:rPr>
              <a:t>60% CER 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4A452A"/>
              </a:solidFill>
              <a:effectLst/>
            </a:endParaRP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5080592" y="5393787"/>
            <a:ext cx="1588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dirty="0" smtClean="0">
                <a:ln>
                  <a:noFill/>
                </a:ln>
                <a:solidFill>
                  <a:srgbClr val="4A452A"/>
                </a:solidFill>
                <a:effectLst/>
                <a:latin typeface="Calibri" panose="020F0502020204030204" pitchFamily="34" charset="0"/>
              </a:rPr>
              <a:t>IER (Average 45% ER)</a:t>
            </a:r>
            <a:endParaRPr kumimoji="0" lang="en-US" altLang="en-US" sz="1400" b="1" i="1" u="none" strike="noStrike" cap="none" normalizeH="0" baseline="0" dirty="0" smtClean="0">
              <a:ln>
                <a:noFill/>
              </a:ln>
              <a:solidFill>
                <a:srgbClr val="4A452A"/>
              </a:solidFill>
              <a:effectLst/>
            </a:endParaRPr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5074819" y="6468519"/>
            <a:ext cx="106112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4A452A"/>
                </a:solidFill>
                <a:effectLst/>
                <a:latin typeface="Calibri" panose="020F0502020204030204" pitchFamily="34" charset="0"/>
              </a:rPr>
              <a:t>2 day 65% ER  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4A452A"/>
              </a:solidFill>
              <a:effectLst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5074819" y="4978736"/>
            <a:ext cx="9809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4A452A"/>
                </a:solidFill>
                <a:effectLst/>
                <a:latin typeface="Calibri" panose="020F0502020204030204" pitchFamily="34" charset="0"/>
              </a:rPr>
              <a:t>5 day 38% ER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4A452A"/>
              </a:solidFill>
              <a:effectLst/>
            </a:endParaRPr>
          </a:p>
        </p:txBody>
      </p:sp>
      <p:sp>
        <p:nvSpPr>
          <p:cNvPr id="47" name="Rectangle 31"/>
          <p:cNvSpPr>
            <a:spLocks noChangeArrowheads="1"/>
          </p:cNvSpPr>
          <p:nvPr/>
        </p:nvSpPr>
        <p:spPr bwMode="auto">
          <a:xfrm>
            <a:off x="5112920" y="2252469"/>
            <a:ext cx="11252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b="1" dirty="0" smtClean="0">
                <a:solidFill>
                  <a:srgbClr val="4A452A"/>
                </a:solidFill>
                <a:latin typeface="Calibri" panose="020F0502020204030204" pitchFamily="34" charset="0"/>
              </a:rPr>
              <a:t>Breast biopsies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4A452A"/>
              </a:solidFill>
              <a:effectLst/>
            </a:endParaRPr>
          </a:p>
        </p:txBody>
      </p:sp>
      <p:sp>
        <p:nvSpPr>
          <p:cNvPr id="48" name="Rectangle 31"/>
          <p:cNvSpPr>
            <a:spLocks noChangeArrowheads="1"/>
          </p:cNvSpPr>
          <p:nvPr/>
        </p:nvSpPr>
        <p:spPr bwMode="auto">
          <a:xfrm>
            <a:off x="5112921" y="2658871"/>
            <a:ext cx="111889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b="1" dirty="0" smtClean="0">
                <a:solidFill>
                  <a:srgbClr val="4A452A"/>
                </a:solidFill>
                <a:latin typeface="Calibri" panose="020F0502020204030204" pitchFamily="34" charset="0"/>
              </a:rPr>
              <a:t>Serum &amp; urine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4A452A"/>
                </a:solidFill>
                <a:effectLst/>
                <a:latin typeface="Calibri" panose="020F0502020204030204" pitchFamily="34" charset="0"/>
              </a:rPr>
              <a:t>measures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4A452A"/>
              </a:solidFill>
              <a:effectLst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1810260" y="1655282"/>
            <a:ext cx="65416" cy="144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solidFill>
                <a:schemeClr val="tx1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615444" y="3142621"/>
            <a:ext cx="11539" cy="3702051"/>
          </a:xfrm>
          <a:prstGeom prst="rect">
            <a:avLst/>
          </a:prstGeom>
          <a:solidFill>
            <a:srgbClr val="868686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Freeform 6"/>
          <p:cNvSpPr>
            <a:spLocks noEditPoints="1"/>
          </p:cNvSpPr>
          <p:nvPr/>
        </p:nvSpPr>
        <p:spPr bwMode="auto">
          <a:xfrm>
            <a:off x="1573135" y="3136273"/>
            <a:ext cx="48078" cy="3714751"/>
          </a:xfrm>
          <a:custGeom>
            <a:avLst/>
            <a:gdLst>
              <a:gd name="T0" fmla="*/ 0 w 25"/>
              <a:gd name="T1" fmla="*/ 0 h 1755"/>
              <a:gd name="T2" fmla="*/ 25 w 25"/>
              <a:gd name="T3" fmla="*/ 0 h 1755"/>
              <a:gd name="T4" fmla="*/ 25 w 25"/>
              <a:gd name="T5" fmla="*/ 6 h 1755"/>
              <a:gd name="T6" fmla="*/ 0 w 25"/>
              <a:gd name="T7" fmla="*/ 6 h 1755"/>
              <a:gd name="T8" fmla="*/ 0 w 25"/>
              <a:gd name="T9" fmla="*/ 0 h 1755"/>
              <a:gd name="T10" fmla="*/ 0 w 25"/>
              <a:gd name="T11" fmla="*/ 250 h 1755"/>
              <a:gd name="T12" fmla="*/ 25 w 25"/>
              <a:gd name="T13" fmla="*/ 250 h 1755"/>
              <a:gd name="T14" fmla="*/ 25 w 25"/>
              <a:gd name="T15" fmla="*/ 256 h 1755"/>
              <a:gd name="T16" fmla="*/ 0 w 25"/>
              <a:gd name="T17" fmla="*/ 256 h 1755"/>
              <a:gd name="T18" fmla="*/ 0 w 25"/>
              <a:gd name="T19" fmla="*/ 250 h 1755"/>
              <a:gd name="T20" fmla="*/ 0 w 25"/>
              <a:gd name="T21" fmla="*/ 499 h 1755"/>
              <a:gd name="T22" fmla="*/ 25 w 25"/>
              <a:gd name="T23" fmla="*/ 499 h 1755"/>
              <a:gd name="T24" fmla="*/ 25 w 25"/>
              <a:gd name="T25" fmla="*/ 505 h 1755"/>
              <a:gd name="T26" fmla="*/ 0 w 25"/>
              <a:gd name="T27" fmla="*/ 505 h 1755"/>
              <a:gd name="T28" fmla="*/ 0 w 25"/>
              <a:gd name="T29" fmla="*/ 499 h 1755"/>
              <a:gd name="T30" fmla="*/ 0 w 25"/>
              <a:gd name="T31" fmla="*/ 750 h 1755"/>
              <a:gd name="T32" fmla="*/ 25 w 25"/>
              <a:gd name="T33" fmla="*/ 750 h 1755"/>
              <a:gd name="T34" fmla="*/ 25 w 25"/>
              <a:gd name="T35" fmla="*/ 755 h 1755"/>
              <a:gd name="T36" fmla="*/ 0 w 25"/>
              <a:gd name="T37" fmla="*/ 755 h 1755"/>
              <a:gd name="T38" fmla="*/ 0 w 25"/>
              <a:gd name="T39" fmla="*/ 750 h 1755"/>
              <a:gd name="T40" fmla="*/ 0 w 25"/>
              <a:gd name="T41" fmla="*/ 999 h 1755"/>
              <a:gd name="T42" fmla="*/ 25 w 25"/>
              <a:gd name="T43" fmla="*/ 999 h 1755"/>
              <a:gd name="T44" fmla="*/ 25 w 25"/>
              <a:gd name="T45" fmla="*/ 1005 h 1755"/>
              <a:gd name="T46" fmla="*/ 0 w 25"/>
              <a:gd name="T47" fmla="*/ 1005 h 1755"/>
              <a:gd name="T48" fmla="*/ 0 w 25"/>
              <a:gd name="T49" fmla="*/ 999 h 1755"/>
              <a:gd name="T50" fmla="*/ 0 w 25"/>
              <a:gd name="T51" fmla="*/ 1249 h 1755"/>
              <a:gd name="T52" fmla="*/ 25 w 25"/>
              <a:gd name="T53" fmla="*/ 1249 h 1755"/>
              <a:gd name="T54" fmla="*/ 25 w 25"/>
              <a:gd name="T55" fmla="*/ 1255 h 1755"/>
              <a:gd name="T56" fmla="*/ 0 w 25"/>
              <a:gd name="T57" fmla="*/ 1255 h 1755"/>
              <a:gd name="T58" fmla="*/ 0 w 25"/>
              <a:gd name="T59" fmla="*/ 1249 h 1755"/>
              <a:gd name="T60" fmla="*/ 0 w 25"/>
              <a:gd name="T61" fmla="*/ 1499 h 1755"/>
              <a:gd name="T62" fmla="*/ 25 w 25"/>
              <a:gd name="T63" fmla="*/ 1499 h 1755"/>
              <a:gd name="T64" fmla="*/ 25 w 25"/>
              <a:gd name="T65" fmla="*/ 1504 h 1755"/>
              <a:gd name="T66" fmla="*/ 0 w 25"/>
              <a:gd name="T67" fmla="*/ 1504 h 1755"/>
              <a:gd name="T68" fmla="*/ 0 w 25"/>
              <a:gd name="T69" fmla="*/ 1499 h 1755"/>
              <a:gd name="T70" fmla="*/ 0 w 25"/>
              <a:gd name="T71" fmla="*/ 1749 h 1755"/>
              <a:gd name="T72" fmla="*/ 25 w 25"/>
              <a:gd name="T73" fmla="*/ 1749 h 1755"/>
              <a:gd name="T74" fmla="*/ 25 w 25"/>
              <a:gd name="T75" fmla="*/ 1755 h 1755"/>
              <a:gd name="T76" fmla="*/ 0 w 25"/>
              <a:gd name="T77" fmla="*/ 1755 h 1755"/>
              <a:gd name="T78" fmla="*/ 0 w 25"/>
              <a:gd name="T79" fmla="*/ 1749 h 1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" h="1755">
                <a:moveTo>
                  <a:pt x="0" y="0"/>
                </a:moveTo>
                <a:lnTo>
                  <a:pt x="25" y="0"/>
                </a:lnTo>
                <a:lnTo>
                  <a:pt x="25" y="6"/>
                </a:lnTo>
                <a:lnTo>
                  <a:pt x="0" y="6"/>
                </a:lnTo>
                <a:lnTo>
                  <a:pt x="0" y="0"/>
                </a:lnTo>
                <a:close/>
                <a:moveTo>
                  <a:pt x="0" y="250"/>
                </a:moveTo>
                <a:lnTo>
                  <a:pt x="25" y="250"/>
                </a:lnTo>
                <a:lnTo>
                  <a:pt x="25" y="256"/>
                </a:lnTo>
                <a:lnTo>
                  <a:pt x="0" y="256"/>
                </a:lnTo>
                <a:lnTo>
                  <a:pt x="0" y="250"/>
                </a:lnTo>
                <a:close/>
                <a:moveTo>
                  <a:pt x="0" y="499"/>
                </a:moveTo>
                <a:lnTo>
                  <a:pt x="25" y="499"/>
                </a:lnTo>
                <a:lnTo>
                  <a:pt x="25" y="505"/>
                </a:lnTo>
                <a:lnTo>
                  <a:pt x="0" y="505"/>
                </a:lnTo>
                <a:lnTo>
                  <a:pt x="0" y="499"/>
                </a:lnTo>
                <a:close/>
                <a:moveTo>
                  <a:pt x="0" y="750"/>
                </a:moveTo>
                <a:lnTo>
                  <a:pt x="25" y="750"/>
                </a:lnTo>
                <a:lnTo>
                  <a:pt x="25" y="755"/>
                </a:lnTo>
                <a:lnTo>
                  <a:pt x="0" y="755"/>
                </a:lnTo>
                <a:lnTo>
                  <a:pt x="0" y="750"/>
                </a:lnTo>
                <a:close/>
                <a:moveTo>
                  <a:pt x="0" y="999"/>
                </a:moveTo>
                <a:lnTo>
                  <a:pt x="25" y="999"/>
                </a:lnTo>
                <a:lnTo>
                  <a:pt x="25" y="1005"/>
                </a:lnTo>
                <a:lnTo>
                  <a:pt x="0" y="1005"/>
                </a:lnTo>
                <a:lnTo>
                  <a:pt x="0" y="999"/>
                </a:lnTo>
                <a:close/>
                <a:moveTo>
                  <a:pt x="0" y="1249"/>
                </a:moveTo>
                <a:lnTo>
                  <a:pt x="25" y="1249"/>
                </a:lnTo>
                <a:lnTo>
                  <a:pt x="25" y="1255"/>
                </a:lnTo>
                <a:lnTo>
                  <a:pt x="0" y="1255"/>
                </a:lnTo>
                <a:lnTo>
                  <a:pt x="0" y="1249"/>
                </a:lnTo>
                <a:close/>
                <a:moveTo>
                  <a:pt x="0" y="1499"/>
                </a:moveTo>
                <a:lnTo>
                  <a:pt x="25" y="1499"/>
                </a:lnTo>
                <a:lnTo>
                  <a:pt x="25" y="1504"/>
                </a:lnTo>
                <a:lnTo>
                  <a:pt x="0" y="1504"/>
                </a:lnTo>
                <a:lnTo>
                  <a:pt x="0" y="1499"/>
                </a:lnTo>
                <a:close/>
                <a:moveTo>
                  <a:pt x="0" y="1749"/>
                </a:moveTo>
                <a:lnTo>
                  <a:pt x="25" y="1749"/>
                </a:lnTo>
                <a:lnTo>
                  <a:pt x="25" y="1755"/>
                </a:lnTo>
                <a:lnTo>
                  <a:pt x="0" y="1755"/>
                </a:lnTo>
                <a:lnTo>
                  <a:pt x="0" y="1749"/>
                </a:lnTo>
                <a:close/>
              </a:path>
            </a:pathLst>
          </a:custGeom>
          <a:solidFill>
            <a:srgbClr val="868686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659678" y="3123572"/>
            <a:ext cx="3226961" cy="3473451"/>
          </a:xfrm>
          <a:custGeom>
            <a:avLst/>
            <a:gdLst>
              <a:gd name="T0" fmla="*/ 552 w 13976"/>
              <a:gd name="T1" fmla="*/ 0 h 13688"/>
              <a:gd name="T2" fmla="*/ 1096 w 13976"/>
              <a:gd name="T3" fmla="*/ 13614 h 13688"/>
              <a:gd name="T4" fmla="*/ 1504 w 13976"/>
              <a:gd name="T5" fmla="*/ 13544 h 13688"/>
              <a:gd name="T6" fmla="*/ 1913 w 13976"/>
              <a:gd name="T7" fmla="*/ 7986 h 13688"/>
              <a:gd name="T8" fmla="*/ 2456 w 13976"/>
              <a:gd name="T9" fmla="*/ 7920 h 13688"/>
              <a:gd name="T10" fmla="*/ 3416 w 13976"/>
              <a:gd name="T11" fmla="*/ 7920 h 13688"/>
              <a:gd name="T12" fmla="*/ 3960 w 13976"/>
              <a:gd name="T13" fmla="*/ 7986 h 13688"/>
              <a:gd name="T14" fmla="*/ 4368 w 13976"/>
              <a:gd name="T15" fmla="*/ 13544 h 13688"/>
              <a:gd name="T16" fmla="*/ 4769 w 13976"/>
              <a:gd name="T17" fmla="*/ 13610 h 13688"/>
              <a:gd name="T18" fmla="*/ 5320 w 13976"/>
              <a:gd name="T19" fmla="*/ 7920 h 13688"/>
              <a:gd name="T20" fmla="*/ 6272 w 13976"/>
              <a:gd name="T21" fmla="*/ 7920 h 13688"/>
              <a:gd name="T22" fmla="*/ 7232 w 13976"/>
              <a:gd name="T23" fmla="*/ 7920 h 13688"/>
              <a:gd name="T24" fmla="*/ 7776 w 13976"/>
              <a:gd name="T25" fmla="*/ 13610 h 13688"/>
              <a:gd name="T26" fmla="*/ 8184 w 13976"/>
              <a:gd name="T27" fmla="*/ 13544 h 13688"/>
              <a:gd name="T28" fmla="*/ 8593 w 13976"/>
              <a:gd name="T29" fmla="*/ 7986 h 13688"/>
              <a:gd name="T30" fmla="*/ 9136 w 13976"/>
              <a:gd name="T31" fmla="*/ 7920 h 13688"/>
              <a:gd name="T32" fmla="*/ 10088 w 13976"/>
              <a:gd name="T33" fmla="*/ 7920 h 13688"/>
              <a:gd name="T34" fmla="*/ 10640 w 13976"/>
              <a:gd name="T35" fmla="*/ 7986 h 13688"/>
              <a:gd name="T36" fmla="*/ 11048 w 13976"/>
              <a:gd name="T37" fmla="*/ 13544 h 13688"/>
              <a:gd name="T38" fmla="*/ 11449 w 13976"/>
              <a:gd name="T39" fmla="*/ 13610 h 13688"/>
              <a:gd name="T40" fmla="*/ 12000 w 13976"/>
              <a:gd name="T41" fmla="*/ 7920 h 13688"/>
              <a:gd name="T42" fmla="*/ 12952 w 13976"/>
              <a:gd name="T43" fmla="*/ 7920 h 13688"/>
              <a:gd name="T44" fmla="*/ 13904 w 13976"/>
              <a:gd name="T45" fmla="*/ 7920 h 13688"/>
              <a:gd name="T46" fmla="*/ 13904 w 13976"/>
              <a:gd name="T47" fmla="*/ 8064 h 13688"/>
              <a:gd name="T48" fmla="*/ 12952 w 13976"/>
              <a:gd name="T49" fmla="*/ 8064 h 13688"/>
              <a:gd name="T50" fmla="*/ 12000 w 13976"/>
              <a:gd name="T51" fmla="*/ 8064 h 13688"/>
              <a:gd name="T52" fmla="*/ 11592 w 13976"/>
              <a:gd name="T53" fmla="*/ 13623 h 13688"/>
              <a:gd name="T54" fmla="*/ 11048 w 13976"/>
              <a:gd name="T55" fmla="*/ 13688 h 13688"/>
              <a:gd name="T56" fmla="*/ 10497 w 13976"/>
              <a:gd name="T57" fmla="*/ 7999 h 13688"/>
              <a:gd name="T58" fmla="*/ 10088 w 13976"/>
              <a:gd name="T59" fmla="*/ 8064 h 13688"/>
              <a:gd name="T60" fmla="*/ 9136 w 13976"/>
              <a:gd name="T61" fmla="*/ 8064 h 13688"/>
              <a:gd name="T62" fmla="*/ 8736 w 13976"/>
              <a:gd name="T63" fmla="*/ 7999 h 13688"/>
              <a:gd name="T64" fmla="*/ 8184 w 13976"/>
              <a:gd name="T65" fmla="*/ 13688 h 13688"/>
              <a:gd name="T66" fmla="*/ 7633 w 13976"/>
              <a:gd name="T67" fmla="*/ 13622 h 13688"/>
              <a:gd name="T68" fmla="*/ 7232 w 13976"/>
              <a:gd name="T69" fmla="*/ 8064 h 13688"/>
              <a:gd name="T70" fmla="*/ 6272 w 13976"/>
              <a:gd name="T71" fmla="*/ 8064 h 13688"/>
              <a:gd name="T72" fmla="*/ 5320 w 13976"/>
              <a:gd name="T73" fmla="*/ 8064 h 13688"/>
              <a:gd name="T74" fmla="*/ 4912 w 13976"/>
              <a:gd name="T75" fmla="*/ 13623 h 13688"/>
              <a:gd name="T76" fmla="*/ 4368 w 13976"/>
              <a:gd name="T77" fmla="*/ 13688 h 13688"/>
              <a:gd name="T78" fmla="*/ 3817 w 13976"/>
              <a:gd name="T79" fmla="*/ 7999 h 13688"/>
              <a:gd name="T80" fmla="*/ 3416 w 13976"/>
              <a:gd name="T81" fmla="*/ 8064 h 13688"/>
              <a:gd name="T82" fmla="*/ 2456 w 13976"/>
              <a:gd name="T83" fmla="*/ 8064 h 13688"/>
              <a:gd name="T84" fmla="*/ 2056 w 13976"/>
              <a:gd name="T85" fmla="*/ 7999 h 13688"/>
              <a:gd name="T86" fmla="*/ 1504 w 13976"/>
              <a:gd name="T87" fmla="*/ 13688 h 13688"/>
              <a:gd name="T88" fmla="*/ 953 w 13976"/>
              <a:gd name="T89" fmla="*/ 13619 h 13688"/>
              <a:gd name="T90" fmla="*/ 552 w 13976"/>
              <a:gd name="T91" fmla="*/ 144 h 13688"/>
              <a:gd name="T92" fmla="*/ 0 w 13976"/>
              <a:gd name="T93" fmla="*/ 72 h 13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976" h="13688">
                <a:moveTo>
                  <a:pt x="72" y="0"/>
                </a:moveTo>
                <a:lnTo>
                  <a:pt x="552" y="0"/>
                </a:lnTo>
                <a:cubicBezTo>
                  <a:pt x="591" y="0"/>
                  <a:pt x="623" y="31"/>
                  <a:pt x="624" y="70"/>
                </a:cubicBezTo>
                <a:lnTo>
                  <a:pt x="1096" y="13614"/>
                </a:lnTo>
                <a:lnTo>
                  <a:pt x="1024" y="13544"/>
                </a:lnTo>
                <a:lnTo>
                  <a:pt x="1504" y="13544"/>
                </a:lnTo>
                <a:lnTo>
                  <a:pt x="1433" y="13610"/>
                </a:lnTo>
                <a:lnTo>
                  <a:pt x="1913" y="7986"/>
                </a:lnTo>
                <a:cubicBezTo>
                  <a:pt x="1916" y="7949"/>
                  <a:pt x="1947" y="7920"/>
                  <a:pt x="1984" y="7920"/>
                </a:cubicBezTo>
                <a:lnTo>
                  <a:pt x="2456" y="7920"/>
                </a:lnTo>
                <a:lnTo>
                  <a:pt x="2936" y="7920"/>
                </a:lnTo>
                <a:lnTo>
                  <a:pt x="3416" y="7920"/>
                </a:lnTo>
                <a:lnTo>
                  <a:pt x="3888" y="7920"/>
                </a:lnTo>
                <a:cubicBezTo>
                  <a:pt x="3926" y="7920"/>
                  <a:pt x="3957" y="7949"/>
                  <a:pt x="3960" y="7986"/>
                </a:cubicBezTo>
                <a:lnTo>
                  <a:pt x="4440" y="13610"/>
                </a:lnTo>
                <a:lnTo>
                  <a:pt x="4368" y="13544"/>
                </a:lnTo>
                <a:lnTo>
                  <a:pt x="4840" y="13544"/>
                </a:lnTo>
                <a:lnTo>
                  <a:pt x="4769" y="13610"/>
                </a:lnTo>
                <a:lnTo>
                  <a:pt x="5249" y="7986"/>
                </a:lnTo>
                <a:cubicBezTo>
                  <a:pt x="5252" y="7949"/>
                  <a:pt x="5283" y="7920"/>
                  <a:pt x="5320" y="7920"/>
                </a:cubicBezTo>
                <a:lnTo>
                  <a:pt x="5800" y="7920"/>
                </a:lnTo>
                <a:lnTo>
                  <a:pt x="6272" y="7920"/>
                </a:lnTo>
                <a:lnTo>
                  <a:pt x="6752" y="7920"/>
                </a:lnTo>
                <a:lnTo>
                  <a:pt x="7232" y="7920"/>
                </a:lnTo>
                <a:cubicBezTo>
                  <a:pt x="7270" y="7920"/>
                  <a:pt x="7301" y="7949"/>
                  <a:pt x="7304" y="7986"/>
                </a:cubicBezTo>
                <a:lnTo>
                  <a:pt x="7776" y="13610"/>
                </a:lnTo>
                <a:lnTo>
                  <a:pt x="7704" y="13544"/>
                </a:lnTo>
                <a:lnTo>
                  <a:pt x="8184" y="13544"/>
                </a:lnTo>
                <a:lnTo>
                  <a:pt x="8113" y="13610"/>
                </a:lnTo>
                <a:lnTo>
                  <a:pt x="8593" y="7986"/>
                </a:lnTo>
                <a:cubicBezTo>
                  <a:pt x="8596" y="7949"/>
                  <a:pt x="8627" y="7920"/>
                  <a:pt x="8664" y="7920"/>
                </a:cubicBezTo>
                <a:lnTo>
                  <a:pt x="9136" y="7920"/>
                </a:lnTo>
                <a:lnTo>
                  <a:pt x="9616" y="7920"/>
                </a:lnTo>
                <a:lnTo>
                  <a:pt x="10088" y="7920"/>
                </a:lnTo>
                <a:lnTo>
                  <a:pt x="10568" y="7920"/>
                </a:lnTo>
                <a:cubicBezTo>
                  <a:pt x="10606" y="7920"/>
                  <a:pt x="10637" y="7949"/>
                  <a:pt x="10640" y="7986"/>
                </a:cubicBezTo>
                <a:lnTo>
                  <a:pt x="11120" y="13610"/>
                </a:lnTo>
                <a:lnTo>
                  <a:pt x="11048" y="13544"/>
                </a:lnTo>
                <a:lnTo>
                  <a:pt x="11520" y="13544"/>
                </a:lnTo>
                <a:lnTo>
                  <a:pt x="11449" y="13610"/>
                </a:lnTo>
                <a:lnTo>
                  <a:pt x="11929" y="7986"/>
                </a:lnTo>
                <a:cubicBezTo>
                  <a:pt x="11932" y="7949"/>
                  <a:pt x="11963" y="7920"/>
                  <a:pt x="12000" y="7920"/>
                </a:cubicBezTo>
                <a:lnTo>
                  <a:pt x="12480" y="7920"/>
                </a:lnTo>
                <a:lnTo>
                  <a:pt x="12952" y="7920"/>
                </a:lnTo>
                <a:lnTo>
                  <a:pt x="13432" y="7920"/>
                </a:lnTo>
                <a:lnTo>
                  <a:pt x="13904" y="7920"/>
                </a:lnTo>
                <a:cubicBezTo>
                  <a:pt x="13944" y="7920"/>
                  <a:pt x="13976" y="7953"/>
                  <a:pt x="13976" y="7992"/>
                </a:cubicBezTo>
                <a:cubicBezTo>
                  <a:pt x="13976" y="8032"/>
                  <a:pt x="13944" y="8064"/>
                  <a:pt x="13904" y="8064"/>
                </a:cubicBezTo>
                <a:lnTo>
                  <a:pt x="13432" y="8064"/>
                </a:lnTo>
                <a:lnTo>
                  <a:pt x="12952" y="8064"/>
                </a:lnTo>
                <a:lnTo>
                  <a:pt x="12480" y="8064"/>
                </a:lnTo>
                <a:lnTo>
                  <a:pt x="12000" y="8064"/>
                </a:lnTo>
                <a:lnTo>
                  <a:pt x="12072" y="7999"/>
                </a:lnTo>
                <a:lnTo>
                  <a:pt x="11592" y="13623"/>
                </a:lnTo>
                <a:cubicBezTo>
                  <a:pt x="11589" y="13660"/>
                  <a:pt x="11558" y="13688"/>
                  <a:pt x="11520" y="13688"/>
                </a:cubicBezTo>
                <a:lnTo>
                  <a:pt x="11048" y="13688"/>
                </a:lnTo>
                <a:cubicBezTo>
                  <a:pt x="11011" y="13688"/>
                  <a:pt x="10980" y="13660"/>
                  <a:pt x="10977" y="13623"/>
                </a:cubicBezTo>
                <a:lnTo>
                  <a:pt x="10497" y="7999"/>
                </a:lnTo>
                <a:lnTo>
                  <a:pt x="10568" y="8064"/>
                </a:lnTo>
                <a:lnTo>
                  <a:pt x="10088" y="8064"/>
                </a:lnTo>
                <a:lnTo>
                  <a:pt x="9616" y="8064"/>
                </a:lnTo>
                <a:lnTo>
                  <a:pt x="9136" y="8064"/>
                </a:lnTo>
                <a:lnTo>
                  <a:pt x="8664" y="8064"/>
                </a:lnTo>
                <a:lnTo>
                  <a:pt x="8736" y="7999"/>
                </a:lnTo>
                <a:lnTo>
                  <a:pt x="8256" y="13623"/>
                </a:lnTo>
                <a:cubicBezTo>
                  <a:pt x="8253" y="13660"/>
                  <a:pt x="8222" y="13688"/>
                  <a:pt x="8184" y="13688"/>
                </a:cubicBezTo>
                <a:lnTo>
                  <a:pt x="7704" y="13688"/>
                </a:lnTo>
                <a:cubicBezTo>
                  <a:pt x="7667" y="13688"/>
                  <a:pt x="7636" y="13660"/>
                  <a:pt x="7633" y="13622"/>
                </a:cubicBezTo>
                <a:lnTo>
                  <a:pt x="7161" y="7998"/>
                </a:lnTo>
                <a:lnTo>
                  <a:pt x="7232" y="8064"/>
                </a:lnTo>
                <a:lnTo>
                  <a:pt x="6752" y="8064"/>
                </a:lnTo>
                <a:lnTo>
                  <a:pt x="6272" y="8064"/>
                </a:lnTo>
                <a:lnTo>
                  <a:pt x="5800" y="8064"/>
                </a:lnTo>
                <a:lnTo>
                  <a:pt x="5320" y="8064"/>
                </a:lnTo>
                <a:lnTo>
                  <a:pt x="5392" y="7999"/>
                </a:lnTo>
                <a:lnTo>
                  <a:pt x="4912" y="13623"/>
                </a:lnTo>
                <a:cubicBezTo>
                  <a:pt x="4909" y="13660"/>
                  <a:pt x="4878" y="13688"/>
                  <a:pt x="4840" y="13688"/>
                </a:cubicBezTo>
                <a:lnTo>
                  <a:pt x="4368" y="13688"/>
                </a:lnTo>
                <a:cubicBezTo>
                  <a:pt x="4331" y="13688"/>
                  <a:pt x="4300" y="13660"/>
                  <a:pt x="4297" y="13623"/>
                </a:cubicBezTo>
                <a:lnTo>
                  <a:pt x="3817" y="7999"/>
                </a:lnTo>
                <a:lnTo>
                  <a:pt x="3888" y="8064"/>
                </a:lnTo>
                <a:lnTo>
                  <a:pt x="3416" y="8064"/>
                </a:lnTo>
                <a:lnTo>
                  <a:pt x="2936" y="8064"/>
                </a:lnTo>
                <a:lnTo>
                  <a:pt x="2456" y="8064"/>
                </a:lnTo>
                <a:lnTo>
                  <a:pt x="1984" y="8064"/>
                </a:lnTo>
                <a:lnTo>
                  <a:pt x="2056" y="7999"/>
                </a:lnTo>
                <a:lnTo>
                  <a:pt x="1576" y="13623"/>
                </a:lnTo>
                <a:cubicBezTo>
                  <a:pt x="1573" y="13660"/>
                  <a:pt x="1542" y="13688"/>
                  <a:pt x="1504" y="13688"/>
                </a:cubicBezTo>
                <a:lnTo>
                  <a:pt x="1024" y="13688"/>
                </a:lnTo>
                <a:cubicBezTo>
                  <a:pt x="986" y="13688"/>
                  <a:pt x="954" y="13658"/>
                  <a:pt x="953" y="13619"/>
                </a:cubicBezTo>
                <a:lnTo>
                  <a:pt x="481" y="75"/>
                </a:lnTo>
                <a:lnTo>
                  <a:pt x="552" y="144"/>
                </a:lnTo>
                <a:lnTo>
                  <a:pt x="72" y="144"/>
                </a:lnTo>
                <a:cubicBezTo>
                  <a:pt x="33" y="144"/>
                  <a:pt x="0" y="112"/>
                  <a:pt x="0" y="72"/>
                </a:cubicBezTo>
                <a:cubicBezTo>
                  <a:pt x="0" y="33"/>
                  <a:pt x="33" y="0"/>
                  <a:pt x="72" y="0"/>
                </a:cubicBezTo>
                <a:close/>
              </a:path>
            </a:pathLst>
          </a:custGeom>
          <a:solidFill>
            <a:srgbClr val="00B0F0"/>
          </a:solidFill>
          <a:ln w="1588" cap="flat">
            <a:solidFill>
              <a:srgbClr val="00B0F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1878909" y="6296453"/>
            <a:ext cx="3007728" cy="35984"/>
          </a:xfrm>
          <a:custGeom>
            <a:avLst/>
            <a:gdLst>
              <a:gd name="T0" fmla="*/ 72 w 13024"/>
              <a:gd name="T1" fmla="*/ 0 h 144"/>
              <a:gd name="T2" fmla="*/ 552 w 13024"/>
              <a:gd name="T3" fmla="*/ 0 h 144"/>
              <a:gd name="T4" fmla="*/ 1032 w 13024"/>
              <a:gd name="T5" fmla="*/ 0 h 144"/>
              <a:gd name="T6" fmla="*/ 1504 w 13024"/>
              <a:gd name="T7" fmla="*/ 0 h 144"/>
              <a:gd name="T8" fmla="*/ 1984 w 13024"/>
              <a:gd name="T9" fmla="*/ 0 h 144"/>
              <a:gd name="T10" fmla="*/ 2464 w 13024"/>
              <a:gd name="T11" fmla="*/ 0 h 144"/>
              <a:gd name="T12" fmla="*/ 2936 w 13024"/>
              <a:gd name="T13" fmla="*/ 0 h 144"/>
              <a:gd name="T14" fmla="*/ 3416 w 13024"/>
              <a:gd name="T15" fmla="*/ 0 h 144"/>
              <a:gd name="T16" fmla="*/ 3888 w 13024"/>
              <a:gd name="T17" fmla="*/ 0 h 144"/>
              <a:gd name="T18" fmla="*/ 4368 w 13024"/>
              <a:gd name="T19" fmla="*/ 0 h 144"/>
              <a:gd name="T20" fmla="*/ 4848 w 13024"/>
              <a:gd name="T21" fmla="*/ 0 h 144"/>
              <a:gd name="T22" fmla="*/ 5320 w 13024"/>
              <a:gd name="T23" fmla="*/ 0 h 144"/>
              <a:gd name="T24" fmla="*/ 5800 w 13024"/>
              <a:gd name="T25" fmla="*/ 0 h 144"/>
              <a:gd name="T26" fmla="*/ 6280 w 13024"/>
              <a:gd name="T27" fmla="*/ 0 h 144"/>
              <a:gd name="T28" fmla="*/ 6752 w 13024"/>
              <a:gd name="T29" fmla="*/ 0 h 144"/>
              <a:gd name="T30" fmla="*/ 7232 w 13024"/>
              <a:gd name="T31" fmla="*/ 0 h 144"/>
              <a:gd name="T32" fmla="*/ 7712 w 13024"/>
              <a:gd name="T33" fmla="*/ 0 h 144"/>
              <a:gd name="T34" fmla="*/ 8184 w 13024"/>
              <a:gd name="T35" fmla="*/ 0 h 144"/>
              <a:gd name="T36" fmla="*/ 8664 w 13024"/>
              <a:gd name="T37" fmla="*/ 0 h 144"/>
              <a:gd name="T38" fmla="*/ 9136 w 13024"/>
              <a:gd name="T39" fmla="*/ 0 h 144"/>
              <a:gd name="T40" fmla="*/ 9616 w 13024"/>
              <a:gd name="T41" fmla="*/ 0 h 144"/>
              <a:gd name="T42" fmla="*/ 10096 w 13024"/>
              <a:gd name="T43" fmla="*/ 0 h 144"/>
              <a:gd name="T44" fmla="*/ 10568 w 13024"/>
              <a:gd name="T45" fmla="*/ 0 h 144"/>
              <a:gd name="T46" fmla="*/ 11048 w 13024"/>
              <a:gd name="T47" fmla="*/ 0 h 144"/>
              <a:gd name="T48" fmla="*/ 11528 w 13024"/>
              <a:gd name="T49" fmla="*/ 0 h 144"/>
              <a:gd name="T50" fmla="*/ 12000 w 13024"/>
              <a:gd name="T51" fmla="*/ 0 h 144"/>
              <a:gd name="T52" fmla="*/ 12480 w 13024"/>
              <a:gd name="T53" fmla="*/ 0 h 144"/>
              <a:gd name="T54" fmla="*/ 12952 w 13024"/>
              <a:gd name="T55" fmla="*/ 0 h 144"/>
              <a:gd name="T56" fmla="*/ 13024 w 13024"/>
              <a:gd name="T57" fmla="*/ 72 h 144"/>
              <a:gd name="T58" fmla="*/ 12952 w 13024"/>
              <a:gd name="T59" fmla="*/ 144 h 144"/>
              <a:gd name="T60" fmla="*/ 12480 w 13024"/>
              <a:gd name="T61" fmla="*/ 144 h 144"/>
              <a:gd name="T62" fmla="*/ 12000 w 13024"/>
              <a:gd name="T63" fmla="*/ 144 h 144"/>
              <a:gd name="T64" fmla="*/ 11528 w 13024"/>
              <a:gd name="T65" fmla="*/ 144 h 144"/>
              <a:gd name="T66" fmla="*/ 11048 w 13024"/>
              <a:gd name="T67" fmla="*/ 144 h 144"/>
              <a:gd name="T68" fmla="*/ 10568 w 13024"/>
              <a:gd name="T69" fmla="*/ 144 h 144"/>
              <a:gd name="T70" fmla="*/ 10096 w 13024"/>
              <a:gd name="T71" fmla="*/ 144 h 144"/>
              <a:gd name="T72" fmla="*/ 9616 w 13024"/>
              <a:gd name="T73" fmla="*/ 144 h 144"/>
              <a:gd name="T74" fmla="*/ 9136 w 13024"/>
              <a:gd name="T75" fmla="*/ 144 h 144"/>
              <a:gd name="T76" fmla="*/ 8664 w 13024"/>
              <a:gd name="T77" fmla="*/ 144 h 144"/>
              <a:gd name="T78" fmla="*/ 8184 w 13024"/>
              <a:gd name="T79" fmla="*/ 144 h 144"/>
              <a:gd name="T80" fmla="*/ 7712 w 13024"/>
              <a:gd name="T81" fmla="*/ 144 h 144"/>
              <a:gd name="T82" fmla="*/ 7232 w 13024"/>
              <a:gd name="T83" fmla="*/ 144 h 144"/>
              <a:gd name="T84" fmla="*/ 6752 w 13024"/>
              <a:gd name="T85" fmla="*/ 144 h 144"/>
              <a:gd name="T86" fmla="*/ 6280 w 13024"/>
              <a:gd name="T87" fmla="*/ 144 h 144"/>
              <a:gd name="T88" fmla="*/ 5800 w 13024"/>
              <a:gd name="T89" fmla="*/ 144 h 144"/>
              <a:gd name="T90" fmla="*/ 5320 w 13024"/>
              <a:gd name="T91" fmla="*/ 144 h 144"/>
              <a:gd name="T92" fmla="*/ 4848 w 13024"/>
              <a:gd name="T93" fmla="*/ 144 h 144"/>
              <a:gd name="T94" fmla="*/ 4368 w 13024"/>
              <a:gd name="T95" fmla="*/ 144 h 144"/>
              <a:gd name="T96" fmla="*/ 3888 w 13024"/>
              <a:gd name="T97" fmla="*/ 144 h 144"/>
              <a:gd name="T98" fmla="*/ 3416 w 13024"/>
              <a:gd name="T99" fmla="*/ 144 h 144"/>
              <a:gd name="T100" fmla="*/ 2936 w 13024"/>
              <a:gd name="T101" fmla="*/ 144 h 144"/>
              <a:gd name="T102" fmla="*/ 2464 w 13024"/>
              <a:gd name="T103" fmla="*/ 144 h 144"/>
              <a:gd name="T104" fmla="*/ 1984 w 13024"/>
              <a:gd name="T105" fmla="*/ 144 h 144"/>
              <a:gd name="T106" fmla="*/ 1504 w 13024"/>
              <a:gd name="T107" fmla="*/ 144 h 144"/>
              <a:gd name="T108" fmla="*/ 1032 w 13024"/>
              <a:gd name="T109" fmla="*/ 144 h 144"/>
              <a:gd name="T110" fmla="*/ 552 w 13024"/>
              <a:gd name="T111" fmla="*/ 144 h 144"/>
              <a:gd name="T112" fmla="*/ 72 w 13024"/>
              <a:gd name="T113" fmla="*/ 144 h 144"/>
              <a:gd name="T114" fmla="*/ 0 w 13024"/>
              <a:gd name="T115" fmla="*/ 72 h 144"/>
              <a:gd name="T116" fmla="*/ 72 w 13024"/>
              <a:gd name="T11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024" h="144">
                <a:moveTo>
                  <a:pt x="72" y="0"/>
                </a:moveTo>
                <a:lnTo>
                  <a:pt x="552" y="0"/>
                </a:lnTo>
                <a:lnTo>
                  <a:pt x="1032" y="0"/>
                </a:lnTo>
                <a:lnTo>
                  <a:pt x="1504" y="0"/>
                </a:lnTo>
                <a:lnTo>
                  <a:pt x="1984" y="0"/>
                </a:lnTo>
                <a:lnTo>
                  <a:pt x="2464" y="0"/>
                </a:lnTo>
                <a:lnTo>
                  <a:pt x="2936" y="0"/>
                </a:lnTo>
                <a:lnTo>
                  <a:pt x="3416" y="0"/>
                </a:lnTo>
                <a:lnTo>
                  <a:pt x="3888" y="0"/>
                </a:lnTo>
                <a:lnTo>
                  <a:pt x="4368" y="0"/>
                </a:lnTo>
                <a:lnTo>
                  <a:pt x="4848" y="0"/>
                </a:lnTo>
                <a:lnTo>
                  <a:pt x="5320" y="0"/>
                </a:lnTo>
                <a:lnTo>
                  <a:pt x="5800" y="0"/>
                </a:lnTo>
                <a:lnTo>
                  <a:pt x="6280" y="0"/>
                </a:lnTo>
                <a:lnTo>
                  <a:pt x="6752" y="0"/>
                </a:lnTo>
                <a:lnTo>
                  <a:pt x="7232" y="0"/>
                </a:lnTo>
                <a:lnTo>
                  <a:pt x="7712" y="0"/>
                </a:lnTo>
                <a:lnTo>
                  <a:pt x="8184" y="0"/>
                </a:lnTo>
                <a:lnTo>
                  <a:pt x="8664" y="0"/>
                </a:lnTo>
                <a:lnTo>
                  <a:pt x="9136" y="0"/>
                </a:lnTo>
                <a:lnTo>
                  <a:pt x="9616" y="0"/>
                </a:lnTo>
                <a:lnTo>
                  <a:pt x="10096" y="0"/>
                </a:lnTo>
                <a:lnTo>
                  <a:pt x="10568" y="0"/>
                </a:lnTo>
                <a:lnTo>
                  <a:pt x="11048" y="0"/>
                </a:lnTo>
                <a:lnTo>
                  <a:pt x="11528" y="0"/>
                </a:lnTo>
                <a:lnTo>
                  <a:pt x="12000" y="0"/>
                </a:lnTo>
                <a:lnTo>
                  <a:pt x="12480" y="0"/>
                </a:lnTo>
                <a:lnTo>
                  <a:pt x="12952" y="0"/>
                </a:lnTo>
                <a:cubicBezTo>
                  <a:pt x="12992" y="0"/>
                  <a:pt x="13024" y="33"/>
                  <a:pt x="13024" y="72"/>
                </a:cubicBezTo>
                <a:cubicBezTo>
                  <a:pt x="13024" y="112"/>
                  <a:pt x="12992" y="144"/>
                  <a:pt x="12952" y="144"/>
                </a:cubicBezTo>
                <a:lnTo>
                  <a:pt x="12480" y="144"/>
                </a:lnTo>
                <a:lnTo>
                  <a:pt x="12000" y="144"/>
                </a:lnTo>
                <a:lnTo>
                  <a:pt x="11528" y="144"/>
                </a:lnTo>
                <a:lnTo>
                  <a:pt x="11048" y="144"/>
                </a:lnTo>
                <a:lnTo>
                  <a:pt x="10568" y="144"/>
                </a:lnTo>
                <a:lnTo>
                  <a:pt x="10096" y="144"/>
                </a:lnTo>
                <a:lnTo>
                  <a:pt x="9616" y="144"/>
                </a:lnTo>
                <a:lnTo>
                  <a:pt x="9136" y="144"/>
                </a:lnTo>
                <a:lnTo>
                  <a:pt x="8664" y="144"/>
                </a:lnTo>
                <a:lnTo>
                  <a:pt x="8184" y="144"/>
                </a:lnTo>
                <a:lnTo>
                  <a:pt x="7712" y="144"/>
                </a:lnTo>
                <a:lnTo>
                  <a:pt x="7232" y="144"/>
                </a:lnTo>
                <a:lnTo>
                  <a:pt x="6752" y="144"/>
                </a:lnTo>
                <a:lnTo>
                  <a:pt x="6280" y="144"/>
                </a:lnTo>
                <a:lnTo>
                  <a:pt x="5800" y="144"/>
                </a:lnTo>
                <a:lnTo>
                  <a:pt x="5320" y="144"/>
                </a:lnTo>
                <a:lnTo>
                  <a:pt x="4848" y="144"/>
                </a:lnTo>
                <a:lnTo>
                  <a:pt x="4368" y="144"/>
                </a:lnTo>
                <a:lnTo>
                  <a:pt x="3888" y="144"/>
                </a:lnTo>
                <a:lnTo>
                  <a:pt x="3416" y="144"/>
                </a:lnTo>
                <a:lnTo>
                  <a:pt x="2936" y="144"/>
                </a:lnTo>
                <a:lnTo>
                  <a:pt x="2464" y="144"/>
                </a:lnTo>
                <a:lnTo>
                  <a:pt x="1984" y="144"/>
                </a:lnTo>
                <a:lnTo>
                  <a:pt x="1504" y="144"/>
                </a:lnTo>
                <a:lnTo>
                  <a:pt x="1032" y="144"/>
                </a:lnTo>
                <a:lnTo>
                  <a:pt x="552" y="144"/>
                </a:lnTo>
                <a:lnTo>
                  <a:pt x="72" y="144"/>
                </a:lnTo>
                <a:cubicBezTo>
                  <a:pt x="33" y="144"/>
                  <a:pt x="0" y="112"/>
                  <a:pt x="0" y="72"/>
                </a:cubicBezTo>
                <a:cubicBezTo>
                  <a:pt x="0" y="33"/>
                  <a:pt x="33" y="0"/>
                  <a:pt x="72" y="0"/>
                </a:cubicBezTo>
                <a:close/>
              </a:path>
            </a:pathLst>
          </a:custGeom>
          <a:solidFill>
            <a:srgbClr val="FF6600"/>
          </a:solidFill>
          <a:ln w="1588" cap="flat">
            <a:solidFill>
              <a:srgbClr val="FF66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accent6"/>
              </a:solidFill>
            </a:endParaRPr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1878911" y="5502706"/>
            <a:ext cx="3009652" cy="38100"/>
          </a:xfrm>
          <a:custGeom>
            <a:avLst/>
            <a:gdLst>
              <a:gd name="T0" fmla="*/ 532 w 13032"/>
              <a:gd name="T1" fmla="*/ 0 h 152"/>
              <a:gd name="T2" fmla="*/ 532 w 13032"/>
              <a:gd name="T3" fmla="*/ 152 h 152"/>
              <a:gd name="T4" fmla="*/ 0 w 13032"/>
              <a:gd name="T5" fmla="*/ 76 h 152"/>
              <a:gd name="T6" fmla="*/ 1140 w 13032"/>
              <a:gd name="T7" fmla="*/ 0 h 152"/>
              <a:gd name="T8" fmla="*/ 1596 w 13032"/>
              <a:gd name="T9" fmla="*/ 0 h 152"/>
              <a:gd name="T10" fmla="*/ 1596 w 13032"/>
              <a:gd name="T11" fmla="*/ 152 h 152"/>
              <a:gd name="T12" fmla="*/ 1140 w 13032"/>
              <a:gd name="T13" fmla="*/ 152 h 152"/>
              <a:gd name="T14" fmla="*/ 1140 w 13032"/>
              <a:gd name="T15" fmla="*/ 0 h 152"/>
              <a:gd name="T16" fmla="*/ 2460 w 13032"/>
              <a:gd name="T17" fmla="*/ 0 h 152"/>
              <a:gd name="T18" fmla="*/ 2736 w 13032"/>
              <a:gd name="T19" fmla="*/ 76 h 152"/>
              <a:gd name="T20" fmla="*/ 2460 w 13032"/>
              <a:gd name="T21" fmla="*/ 152 h 152"/>
              <a:gd name="T22" fmla="*/ 2128 w 13032"/>
              <a:gd name="T23" fmla="*/ 76 h 152"/>
              <a:gd name="T24" fmla="*/ 3268 w 13032"/>
              <a:gd name="T25" fmla="*/ 0 h 152"/>
              <a:gd name="T26" fmla="*/ 3724 w 13032"/>
              <a:gd name="T27" fmla="*/ 0 h 152"/>
              <a:gd name="T28" fmla="*/ 3724 w 13032"/>
              <a:gd name="T29" fmla="*/ 152 h 152"/>
              <a:gd name="T30" fmla="*/ 3268 w 13032"/>
              <a:gd name="T31" fmla="*/ 152 h 152"/>
              <a:gd name="T32" fmla="*/ 3268 w 13032"/>
              <a:gd name="T33" fmla="*/ 0 h 152"/>
              <a:gd name="T34" fmla="*/ 4372 w 13032"/>
              <a:gd name="T35" fmla="*/ 0 h 152"/>
              <a:gd name="T36" fmla="*/ 4864 w 13032"/>
              <a:gd name="T37" fmla="*/ 76 h 152"/>
              <a:gd name="T38" fmla="*/ 4372 w 13032"/>
              <a:gd name="T39" fmla="*/ 152 h 152"/>
              <a:gd name="T40" fmla="*/ 4256 w 13032"/>
              <a:gd name="T41" fmla="*/ 76 h 152"/>
              <a:gd name="T42" fmla="*/ 5396 w 13032"/>
              <a:gd name="T43" fmla="*/ 0 h 152"/>
              <a:gd name="T44" fmla="*/ 5852 w 13032"/>
              <a:gd name="T45" fmla="*/ 0 h 152"/>
              <a:gd name="T46" fmla="*/ 5852 w 13032"/>
              <a:gd name="T47" fmla="*/ 152 h 152"/>
              <a:gd name="T48" fmla="*/ 5396 w 13032"/>
              <a:gd name="T49" fmla="*/ 152 h 152"/>
              <a:gd name="T50" fmla="*/ 5396 w 13032"/>
              <a:gd name="T51" fmla="*/ 0 h 152"/>
              <a:gd name="T52" fmla="*/ 6756 w 13032"/>
              <a:gd name="T53" fmla="*/ 0 h 152"/>
              <a:gd name="T54" fmla="*/ 6992 w 13032"/>
              <a:gd name="T55" fmla="*/ 76 h 152"/>
              <a:gd name="T56" fmla="*/ 6756 w 13032"/>
              <a:gd name="T57" fmla="*/ 152 h 152"/>
              <a:gd name="T58" fmla="*/ 6384 w 13032"/>
              <a:gd name="T59" fmla="*/ 76 h 152"/>
              <a:gd name="T60" fmla="*/ 7524 w 13032"/>
              <a:gd name="T61" fmla="*/ 0 h 152"/>
              <a:gd name="T62" fmla="*/ 7980 w 13032"/>
              <a:gd name="T63" fmla="*/ 0 h 152"/>
              <a:gd name="T64" fmla="*/ 7980 w 13032"/>
              <a:gd name="T65" fmla="*/ 152 h 152"/>
              <a:gd name="T66" fmla="*/ 7524 w 13032"/>
              <a:gd name="T67" fmla="*/ 152 h 152"/>
              <a:gd name="T68" fmla="*/ 7524 w 13032"/>
              <a:gd name="T69" fmla="*/ 0 h 152"/>
              <a:gd name="T70" fmla="*/ 8660 w 13032"/>
              <a:gd name="T71" fmla="*/ 0 h 152"/>
              <a:gd name="T72" fmla="*/ 9120 w 13032"/>
              <a:gd name="T73" fmla="*/ 76 h 152"/>
              <a:gd name="T74" fmla="*/ 8660 w 13032"/>
              <a:gd name="T75" fmla="*/ 152 h 152"/>
              <a:gd name="T76" fmla="*/ 8512 w 13032"/>
              <a:gd name="T77" fmla="*/ 76 h 152"/>
              <a:gd name="T78" fmla="*/ 9652 w 13032"/>
              <a:gd name="T79" fmla="*/ 0 h 152"/>
              <a:gd name="T80" fmla="*/ 10108 w 13032"/>
              <a:gd name="T81" fmla="*/ 0 h 152"/>
              <a:gd name="T82" fmla="*/ 10108 w 13032"/>
              <a:gd name="T83" fmla="*/ 152 h 152"/>
              <a:gd name="T84" fmla="*/ 9652 w 13032"/>
              <a:gd name="T85" fmla="*/ 152 h 152"/>
              <a:gd name="T86" fmla="*/ 9652 w 13032"/>
              <a:gd name="T87" fmla="*/ 0 h 152"/>
              <a:gd name="T88" fmla="*/ 11044 w 13032"/>
              <a:gd name="T89" fmla="*/ 0 h 152"/>
              <a:gd name="T90" fmla="*/ 11248 w 13032"/>
              <a:gd name="T91" fmla="*/ 76 h 152"/>
              <a:gd name="T92" fmla="*/ 11044 w 13032"/>
              <a:gd name="T93" fmla="*/ 152 h 152"/>
              <a:gd name="T94" fmla="*/ 10640 w 13032"/>
              <a:gd name="T95" fmla="*/ 76 h 152"/>
              <a:gd name="T96" fmla="*/ 11780 w 13032"/>
              <a:gd name="T97" fmla="*/ 0 h 152"/>
              <a:gd name="T98" fmla="*/ 12236 w 13032"/>
              <a:gd name="T99" fmla="*/ 0 h 152"/>
              <a:gd name="T100" fmla="*/ 12236 w 13032"/>
              <a:gd name="T101" fmla="*/ 152 h 152"/>
              <a:gd name="T102" fmla="*/ 11780 w 13032"/>
              <a:gd name="T103" fmla="*/ 152 h 152"/>
              <a:gd name="T104" fmla="*/ 11780 w 13032"/>
              <a:gd name="T105" fmla="*/ 0 h 152"/>
              <a:gd name="T106" fmla="*/ 12956 w 13032"/>
              <a:gd name="T107" fmla="*/ 0 h 152"/>
              <a:gd name="T108" fmla="*/ 12956 w 13032"/>
              <a:gd name="T109" fmla="*/ 152 h 152"/>
              <a:gd name="T110" fmla="*/ 12768 w 13032"/>
              <a:gd name="T111" fmla="*/ 7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32" h="152">
                <a:moveTo>
                  <a:pt x="76" y="0"/>
                </a:moveTo>
                <a:lnTo>
                  <a:pt x="532" y="0"/>
                </a:lnTo>
                <a:cubicBezTo>
                  <a:pt x="574" y="0"/>
                  <a:pt x="608" y="34"/>
                  <a:pt x="608" y="76"/>
                </a:cubicBezTo>
                <a:cubicBezTo>
                  <a:pt x="608" y="118"/>
                  <a:pt x="574" y="152"/>
                  <a:pt x="532" y="152"/>
                </a:cubicBezTo>
                <a:lnTo>
                  <a:pt x="76" y="152"/>
                </a:lnTo>
                <a:cubicBezTo>
                  <a:pt x="34" y="152"/>
                  <a:pt x="0" y="118"/>
                  <a:pt x="0" y="76"/>
                </a:cubicBezTo>
                <a:cubicBezTo>
                  <a:pt x="0" y="34"/>
                  <a:pt x="34" y="0"/>
                  <a:pt x="76" y="0"/>
                </a:cubicBezTo>
                <a:close/>
                <a:moveTo>
                  <a:pt x="1140" y="0"/>
                </a:moveTo>
                <a:lnTo>
                  <a:pt x="1508" y="0"/>
                </a:lnTo>
                <a:lnTo>
                  <a:pt x="1596" y="0"/>
                </a:lnTo>
                <a:cubicBezTo>
                  <a:pt x="1638" y="0"/>
                  <a:pt x="1672" y="34"/>
                  <a:pt x="1672" y="76"/>
                </a:cubicBezTo>
                <a:cubicBezTo>
                  <a:pt x="1672" y="118"/>
                  <a:pt x="1638" y="152"/>
                  <a:pt x="1596" y="152"/>
                </a:cubicBezTo>
                <a:lnTo>
                  <a:pt x="1508" y="152"/>
                </a:lnTo>
                <a:lnTo>
                  <a:pt x="1140" y="152"/>
                </a:lnTo>
                <a:cubicBezTo>
                  <a:pt x="1098" y="152"/>
                  <a:pt x="1064" y="118"/>
                  <a:pt x="1064" y="76"/>
                </a:cubicBezTo>
                <a:cubicBezTo>
                  <a:pt x="1064" y="34"/>
                  <a:pt x="1098" y="0"/>
                  <a:pt x="1140" y="0"/>
                </a:cubicBezTo>
                <a:close/>
                <a:moveTo>
                  <a:pt x="2204" y="0"/>
                </a:moveTo>
                <a:lnTo>
                  <a:pt x="2460" y="0"/>
                </a:lnTo>
                <a:lnTo>
                  <a:pt x="2660" y="0"/>
                </a:lnTo>
                <a:cubicBezTo>
                  <a:pt x="2702" y="0"/>
                  <a:pt x="2736" y="34"/>
                  <a:pt x="2736" y="76"/>
                </a:cubicBezTo>
                <a:cubicBezTo>
                  <a:pt x="2736" y="118"/>
                  <a:pt x="2702" y="152"/>
                  <a:pt x="2660" y="152"/>
                </a:cubicBezTo>
                <a:lnTo>
                  <a:pt x="2460" y="152"/>
                </a:lnTo>
                <a:lnTo>
                  <a:pt x="2204" y="152"/>
                </a:lnTo>
                <a:cubicBezTo>
                  <a:pt x="2162" y="152"/>
                  <a:pt x="2128" y="118"/>
                  <a:pt x="2128" y="76"/>
                </a:cubicBezTo>
                <a:cubicBezTo>
                  <a:pt x="2128" y="34"/>
                  <a:pt x="2162" y="0"/>
                  <a:pt x="2204" y="0"/>
                </a:cubicBezTo>
                <a:close/>
                <a:moveTo>
                  <a:pt x="3268" y="0"/>
                </a:moveTo>
                <a:lnTo>
                  <a:pt x="3412" y="0"/>
                </a:lnTo>
                <a:lnTo>
                  <a:pt x="3724" y="0"/>
                </a:lnTo>
                <a:cubicBezTo>
                  <a:pt x="3766" y="0"/>
                  <a:pt x="3800" y="34"/>
                  <a:pt x="3800" y="76"/>
                </a:cubicBezTo>
                <a:cubicBezTo>
                  <a:pt x="3800" y="118"/>
                  <a:pt x="3766" y="152"/>
                  <a:pt x="3724" y="152"/>
                </a:cubicBezTo>
                <a:lnTo>
                  <a:pt x="3412" y="152"/>
                </a:lnTo>
                <a:lnTo>
                  <a:pt x="3268" y="152"/>
                </a:lnTo>
                <a:cubicBezTo>
                  <a:pt x="3226" y="152"/>
                  <a:pt x="3192" y="118"/>
                  <a:pt x="3192" y="76"/>
                </a:cubicBezTo>
                <a:cubicBezTo>
                  <a:pt x="3192" y="34"/>
                  <a:pt x="3226" y="0"/>
                  <a:pt x="3268" y="0"/>
                </a:cubicBezTo>
                <a:close/>
                <a:moveTo>
                  <a:pt x="4332" y="0"/>
                </a:moveTo>
                <a:lnTo>
                  <a:pt x="4372" y="0"/>
                </a:lnTo>
                <a:lnTo>
                  <a:pt x="4788" y="0"/>
                </a:lnTo>
                <a:cubicBezTo>
                  <a:pt x="4830" y="0"/>
                  <a:pt x="4864" y="34"/>
                  <a:pt x="4864" y="76"/>
                </a:cubicBezTo>
                <a:cubicBezTo>
                  <a:pt x="4864" y="118"/>
                  <a:pt x="4830" y="152"/>
                  <a:pt x="4788" y="152"/>
                </a:cubicBezTo>
                <a:lnTo>
                  <a:pt x="4372" y="152"/>
                </a:lnTo>
                <a:lnTo>
                  <a:pt x="4332" y="152"/>
                </a:lnTo>
                <a:cubicBezTo>
                  <a:pt x="4290" y="152"/>
                  <a:pt x="4256" y="118"/>
                  <a:pt x="4256" y="76"/>
                </a:cubicBezTo>
                <a:cubicBezTo>
                  <a:pt x="4256" y="34"/>
                  <a:pt x="4290" y="0"/>
                  <a:pt x="4332" y="0"/>
                </a:cubicBezTo>
                <a:close/>
                <a:moveTo>
                  <a:pt x="5396" y="0"/>
                </a:moveTo>
                <a:lnTo>
                  <a:pt x="5796" y="0"/>
                </a:lnTo>
                <a:lnTo>
                  <a:pt x="5852" y="0"/>
                </a:lnTo>
                <a:cubicBezTo>
                  <a:pt x="5894" y="0"/>
                  <a:pt x="5928" y="34"/>
                  <a:pt x="5928" y="76"/>
                </a:cubicBezTo>
                <a:cubicBezTo>
                  <a:pt x="5928" y="118"/>
                  <a:pt x="5894" y="152"/>
                  <a:pt x="5852" y="152"/>
                </a:cubicBezTo>
                <a:lnTo>
                  <a:pt x="5796" y="152"/>
                </a:lnTo>
                <a:lnTo>
                  <a:pt x="5396" y="152"/>
                </a:lnTo>
                <a:cubicBezTo>
                  <a:pt x="5354" y="152"/>
                  <a:pt x="5320" y="118"/>
                  <a:pt x="5320" y="76"/>
                </a:cubicBezTo>
                <a:cubicBezTo>
                  <a:pt x="5320" y="34"/>
                  <a:pt x="5354" y="0"/>
                  <a:pt x="5396" y="0"/>
                </a:cubicBezTo>
                <a:close/>
                <a:moveTo>
                  <a:pt x="6460" y="0"/>
                </a:moveTo>
                <a:lnTo>
                  <a:pt x="6756" y="0"/>
                </a:lnTo>
                <a:lnTo>
                  <a:pt x="6916" y="0"/>
                </a:lnTo>
                <a:cubicBezTo>
                  <a:pt x="6958" y="0"/>
                  <a:pt x="6992" y="34"/>
                  <a:pt x="6992" y="76"/>
                </a:cubicBezTo>
                <a:cubicBezTo>
                  <a:pt x="6992" y="118"/>
                  <a:pt x="6958" y="152"/>
                  <a:pt x="6916" y="152"/>
                </a:cubicBezTo>
                <a:lnTo>
                  <a:pt x="6756" y="152"/>
                </a:lnTo>
                <a:lnTo>
                  <a:pt x="6460" y="152"/>
                </a:lnTo>
                <a:cubicBezTo>
                  <a:pt x="6418" y="152"/>
                  <a:pt x="6384" y="118"/>
                  <a:pt x="6384" y="76"/>
                </a:cubicBezTo>
                <a:cubicBezTo>
                  <a:pt x="6384" y="34"/>
                  <a:pt x="6418" y="0"/>
                  <a:pt x="6460" y="0"/>
                </a:cubicBezTo>
                <a:close/>
                <a:moveTo>
                  <a:pt x="7524" y="0"/>
                </a:moveTo>
                <a:lnTo>
                  <a:pt x="7708" y="0"/>
                </a:lnTo>
                <a:lnTo>
                  <a:pt x="7980" y="0"/>
                </a:lnTo>
                <a:cubicBezTo>
                  <a:pt x="8022" y="0"/>
                  <a:pt x="8056" y="34"/>
                  <a:pt x="8056" y="76"/>
                </a:cubicBezTo>
                <a:cubicBezTo>
                  <a:pt x="8056" y="118"/>
                  <a:pt x="8022" y="152"/>
                  <a:pt x="7980" y="152"/>
                </a:cubicBezTo>
                <a:lnTo>
                  <a:pt x="7708" y="152"/>
                </a:lnTo>
                <a:lnTo>
                  <a:pt x="7524" y="152"/>
                </a:lnTo>
                <a:cubicBezTo>
                  <a:pt x="7482" y="152"/>
                  <a:pt x="7448" y="118"/>
                  <a:pt x="7448" y="76"/>
                </a:cubicBezTo>
                <a:cubicBezTo>
                  <a:pt x="7448" y="34"/>
                  <a:pt x="7482" y="0"/>
                  <a:pt x="7524" y="0"/>
                </a:cubicBezTo>
                <a:close/>
                <a:moveTo>
                  <a:pt x="8588" y="0"/>
                </a:moveTo>
                <a:lnTo>
                  <a:pt x="8660" y="0"/>
                </a:lnTo>
                <a:lnTo>
                  <a:pt x="9044" y="0"/>
                </a:lnTo>
                <a:cubicBezTo>
                  <a:pt x="9086" y="0"/>
                  <a:pt x="9120" y="34"/>
                  <a:pt x="9120" y="76"/>
                </a:cubicBezTo>
                <a:cubicBezTo>
                  <a:pt x="9120" y="118"/>
                  <a:pt x="9086" y="152"/>
                  <a:pt x="9044" y="152"/>
                </a:cubicBezTo>
                <a:lnTo>
                  <a:pt x="8660" y="152"/>
                </a:lnTo>
                <a:lnTo>
                  <a:pt x="8588" y="152"/>
                </a:lnTo>
                <a:cubicBezTo>
                  <a:pt x="8546" y="152"/>
                  <a:pt x="8512" y="118"/>
                  <a:pt x="8512" y="76"/>
                </a:cubicBezTo>
                <a:cubicBezTo>
                  <a:pt x="8512" y="34"/>
                  <a:pt x="8546" y="0"/>
                  <a:pt x="8588" y="0"/>
                </a:cubicBezTo>
                <a:close/>
                <a:moveTo>
                  <a:pt x="9652" y="0"/>
                </a:moveTo>
                <a:lnTo>
                  <a:pt x="10092" y="0"/>
                </a:lnTo>
                <a:lnTo>
                  <a:pt x="10108" y="0"/>
                </a:lnTo>
                <a:cubicBezTo>
                  <a:pt x="10150" y="0"/>
                  <a:pt x="10184" y="34"/>
                  <a:pt x="10184" y="76"/>
                </a:cubicBezTo>
                <a:cubicBezTo>
                  <a:pt x="10184" y="118"/>
                  <a:pt x="10150" y="152"/>
                  <a:pt x="10108" y="152"/>
                </a:cubicBezTo>
                <a:lnTo>
                  <a:pt x="10092" y="152"/>
                </a:lnTo>
                <a:lnTo>
                  <a:pt x="9652" y="152"/>
                </a:lnTo>
                <a:cubicBezTo>
                  <a:pt x="9610" y="152"/>
                  <a:pt x="9576" y="118"/>
                  <a:pt x="9576" y="76"/>
                </a:cubicBezTo>
                <a:cubicBezTo>
                  <a:pt x="9576" y="34"/>
                  <a:pt x="9610" y="0"/>
                  <a:pt x="9652" y="0"/>
                </a:cubicBezTo>
                <a:close/>
                <a:moveTo>
                  <a:pt x="10716" y="0"/>
                </a:moveTo>
                <a:lnTo>
                  <a:pt x="11044" y="0"/>
                </a:lnTo>
                <a:lnTo>
                  <a:pt x="11172" y="0"/>
                </a:lnTo>
                <a:cubicBezTo>
                  <a:pt x="11214" y="0"/>
                  <a:pt x="11248" y="34"/>
                  <a:pt x="11248" y="76"/>
                </a:cubicBezTo>
                <a:cubicBezTo>
                  <a:pt x="11248" y="118"/>
                  <a:pt x="11214" y="152"/>
                  <a:pt x="11172" y="152"/>
                </a:cubicBezTo>
                <a:lnTo>
                  <a:pt x="11044" y="152"/>
                </a:lnTo>
                <a:lnTo>
                  <a:pt x="10716" y="152"/>
                </a:lnTo>
                <a:cubicBezTo>
                  <a:pt x="10674" y="152"/>
                  <a:pt x="10640" y="118"/>
                  <a:pt x="10640" y="76"/>
                </a:cubicBezTo>
                <a:cubicBezTo>
                  <a:pt x="10640" y="34"/>
                  <a:pt x="10674" y="0"/>
                  <a:pt x="10716" y="0"/>
                </a:cubicBezTo>
                <a:close/>
                <a:moveTo>
                  <a:pt x="11780" y="0"/>
                </a:moveTo>
                <a:lnTo>
                  <a:pt x="12004" y="0"/>
                </a:lnTo>
                <a:lnTo>
                  <a:pt x="12236" y="0"/>
                </a:lnTo>
                <a:cubicBezTo>
                  <a:pt x="12278" y="0"/>
                  <a:pt x="12312" y="34"/>
                  <a:pt x="12312" y="76"/>
                </a:cubicBezTo>
                <a:cubicBezTo>
                  <a:pt x="12312" y="118"/>
                  <a:pt x="12278" y="152"/>
                  <a:pt x="12236" y="152"/>
                </a:cubicBezTo>
                <a:lnTo>
                  <a:pt x="12004" y="152"/>
                </a:lnTo>
                <a:lnTo>
                  <a:pt x="11780" y="152"/>
                </a:lnTo>
                <a:cubicBezTo>
                  <a:pt x="11738" y="152"/>
                  <a:pt x="11704" y="118"/>
                  <a:pt x="11704" y="76"/>
                </a:cubicBezTo>
                <a:cubicBezTo>
                  <a:pt x="11704" y="34"/>
                  <a:pt x="11738" y="0"/>
                  <a:pt x="11780" y="0"/>
                </a:cubicBezTo>
                <a:close/>
                <a:moveTo>
                  <a:pt x="12844" y="0"/>
                </a:moveTo>
                <a:lnTo>
                  <a:pt x="12956" y="0"/>
                </a:lnTo>
                <a:cubicBezTo>
                  <a:pt x="12998" y="0"/>
                  <a:pt x="13032" y="34"/>
                  <a:pt x="13032" y="76"/>
                </a:cubicBezTo>
                <a:cubicBezTo>
                  <a:pt x="13032" y="118"/>
                  <a:pt x="12998" y="152"/>
                  <a:pt x="12956" y="152"/>
                </a:cubicBezTo>
                <a:lnTo>
                  <a:pt x="12844" y="152"/>
                </a:lnTo>
                <a:cubicBezTo>
                  <a:pt x="12802" y="152"/>
                  <a:pt x="12768" y="118"/>
                  <a:pt x="12768" y="76"/>
                </a:cubicBezTo>
                <a:cubicBezTo>
                  <a:pt x="12768" y="34"/>
                  <a:pt x="12802" y="0"/>
                  <a:pt x="12844" y="0"/>
                </a:cubicBezTo>
                <a:close/>
              </a:path>
            </a:pathLst>
          </a:custGeom>
          <a:solidFill>
            <a:srgbClr val="00B0F0"/>
          </a:solidFill>
          <a:ln w="0" cap="flat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48872" y="3036950"/>
            <a:ext cx="913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355826" y="3569536"/>
            <a:ext cx="1827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</a:t>
            </a:r>
            <a:endParaRPr kumimoji="0" lang="en-US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355826" y="4098702"/>
            <a:ext cx="1827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</a:t>
            </a:r>
            <a:endParaRPr kumimoji="0" lang="en-US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355826" y="4623636"/>
            <a:ext cx="1827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</a:t>
            </a:r>
            <a:endParaRPr kumimoji="0" lang="en-US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355826" y="5152802"/>
            <a:ext cx="1827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</a:t>
            </a:r>
            <a:endParaRPr kumimoji="0" lang="en-US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355826" y="5681969"/>
            <a:ext cx="1827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</a:t>
            </a:r>
            <a:endParaRPr kumimoji="0" lang="en-US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355826" y="6213253"/>
            <a:ext cx="1827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60</a:t>
            </a:r>
            <a:endParaRPr kumimoji="0" lang="en-US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355826" y="6738186"/>
            <a:ext cx="1827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70</a:t>
            </a:r>
            <a:endParaRPr kumimoji="0" lang="en-US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1618639" y="1196162"/>
            <a:ext cx="5722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TP1</a:t>
            </a: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4164513" y="1221947"/>
            <a:ext cx="5722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TP2</a:t>
            </a: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969888" y="3885190"/>
            <a:ext cx="447409" cy="195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Energy Restriction %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3055367" y="7045730"/>
            <a:ext cx="144444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Time/days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Freeform 34"/>
          <p:cNvSpPr>
            <a:spLocks/>
          </p:cNvSpPr>
          <p:nvPr/>
        </p:nvSpPr>
        <p:spPr bwMode="auto">
          <a:xfrm>
            <a:off x="4293096" y="1672753"/>
            <a:ext cx="65416" cy="144000"/>
          </a:xfrm>
          <a:custGeom>
            <a:avLst/>
            <a:gdLst>
              <a:gd name="T0" fmla="*/ 0 w 30"/>
              <a:gd name="T1" fmla="*/ 45 h 60"/>
              <a:gd name="T2" fmla="*/ 7 w 30"/>
              <a:gd name="T3" fmla="*/ 45 h 60"/>
              <a:gd name="T4" fmla="*/ 7 w 30"/>
              <a:gd name="T5" fmla="*/ 0 h 60"/>
              <a:gd name="T6" fmla="*/ 22 w 30"/>
              <a:gd name="T7" fmla="*/ 0 h 60"/>
              <a:gd name="T8" fmla="*/ 22 w 30"/>
              <a:gd name="T9" fmla="*/ 45 h 60"/>
              <a:gd name="T10" fmla="*/ 30 w 30"/>
              <a:gd name="T11" fmla="*/ 45 h 60"/>
              <a:gd name="T12" fmla="*/ 15 w 30"/>
              <a:gd name="T13" fmla="*/ 60 h 60"/>
              <a:gd name="T14" fmla="*/ 0 w 30"/>
              <a:gd name="T15" fmla="*/ 4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60">
                <a:moveTo>
                  <a:pt x="0" y="45"/>
                </a:moveTo>
                <a:lnTo>
                  <a:pt x="7" y="45"/>
                </a:lnTo>
                <a:lnTo>
                  <a:pt x="7" y="0"/>
                </a:lnTo>
                <a:lnTo>
                  <a:pt x="22" y="0"/>
                </a:lnTo>
                <a:lnTo>
                  <a:pt x="22" y="45"/>
                </a:lnTo>
                <a:lnTo>
                  <a:pt x="30" y="45"/>
                </a:lnTo>
                <a:lnTo>
                  <a:pt x="15" y="60"/>
                </a:lnTo>
                <a:lnTo>
                  <a:pt x="0" y="45"/>
                </a:lnTo>
                <a:close/>
              </a:path>
            </a:pathLst>
          </a:cu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2000"/>
          </a:p>
        </p:txBody>
      </p:sp>
      <p:sp>
        <p:nvSpPr>
          <p:cNvPr id="28" name="Freeform 36"/>
          <p:cNvSpPr>
            <a:spLocks/>
          </p:cNvSpPr>
          <p:nvPr/>
        </p:nvSpPr>
        <p:spPr bwMode="auto">
          <a:xfrm>
            <a:off x="4835602" y="1667838"/>
            <a:ext cx="65416" cy="144000"/>
          </a:xfrm>
          <a:custGeom>
            <a:avLst/>
            <a:gdLst>
              <a:gd name="T0" fmla="*/ 0 w 29"/>
              <a:gd name="T1" fmla="*/ 46 h 61"/>
              <a:gd name="T2" fmla="*/ 8 w 29"/>
              <a:gd name="T3" fmla="*/ 46 h 61"/>
              <a:gd name="T4" fmla="*/ 8 w 29"/>
              <a:gd name="T5" fmla="*/ 0 h 61"/>
              <a:gd name="T6" fmla="*/ 22 w 29"/>
              <a:gd name="T7" fmla="*/ 0 h 61"/>
              <a:gd name="T8" fmla="*/ 22 w 29"/>
              <a:gd name="T9" fmla="*/ 46 h 61"/>
              <a:gd name="T10" fmla="*/ 29 w 29"/>
              <a:gd name="T11" fmla="*/ 46 h 61"/>
              <a:gd name="T12" fmla="*/ 15 w 29"/>
              <a:gd name="T13" fmla="*/ 61 h 61"/>
              <a:gd name="T14" fmla="*/ 0 w 29"/>
              <a:gd name="T15" fmla="*/ 4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61">
                <a:moveTo>
                  <a:pt x="0" y="46"/>
                </a:moveTo>
                <a:lnTo>
                  <a:pt x="8" y="46"/>
                </a:lnTo>
                <a:lnTo>
                  <a:pt x="8" y="0"/>
                </a:lnTo>
                <a:lnTo>
                  <a:pt x="22" y="0"/>
                </a:lnTo>
                <a:lnTo>
                  <a:pt x="22" y="46"/>
                </a:lnTo>
                <a:lnTo>
                  <a:pt x="29" y="46"/>
                </a:lnTo>
                <a:lnTo>
                  <a:pt x="15" y="61"/>
                </a:lnTo>
                <a:lnTo>
                  <a:pt x="0" y="46"/>
                </a:lnTo>
                <a:close/>
              </a:path>
            </a:pathLst>
          </a:cu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2000"/>
          </a:p>
        </p:txBody>
      </p:sp>
      <p:sp>
        <p:nvSpPr>
          <p:cNvPr id="29" name="Rectangle 42"/>
          <p:cNvSpPr>
            <a:spLocks noChangeArrowheads="1"/>
          </p:cNvSpPr>
          <p:nvPr/>
        </p:nvSpPr>
        <p:spPr bwMode="auto">
          <a:xfrm>
            <a:off x="1743184" y="6877227"/>
            <a:ext cx="3303885" cy="12700"/>
          </a:xfrm>
          <a:prstGeom prst="rect">
            <a:avLst/>
          </a:prstGeom>
          <a:solidFill>
            <a:srgbClr val="FF0000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Freeform 43"/>
          <p:cNvSpPr>
            <a:spLocks noEditPoints="1"/>
          </p:cNvSpPr>
          <p:nvPr/>
        </p:nvSpPr>
        <p:spPr bwMode="auto">
          <a:xfrm>
            <a:off x="1737411" y="6899250"/>
            <a:ext cx="3261577" cy="52916"/>
          </a:xfrm>
          <a:custGeom>
            <a:avLst/>
            <a:gdLst>
              <a:gd name="T0" fmla="*/ 0 w 1696"/>
              <a:gd name="T1" fmla="*/ 25 h 25"/>
              <a:gd name="T2" fmla="*/ 64 w 1696"/>
              <a:gd name="T3" fmla="*/ 0 h 25"/>
              <a:gd name="T4" fmla="*/ 59 w 1696"/>
              <a:gd name="T5" fmla="*/ 0 h 25"/>
              <a:gd name="T6" fmla="*/ 123 w 1696"/>
              <a:gd name="T7" fmla="*/ 25 h 25"/>
              <a:gd name="T8" fmla="*/ 123 w 1696"/>
              <a:gd name="T9" fmla="*/ 0 h 25"/>
              <a:gd name="T10" fmla="*/ 175 w 1696"/>
              <a:gd name="T11" fmla="*/ 25 h 25"/>
              <a:gd name="T12" fmla="*/ 239 w 1696"/>
              <a:gd name="T13" fmla="*/ 0 h 25"/>
              <a:gd name="T14" fmla="*/ 234 w 1696"/>
              <a:gd name="T15" fmla="*/ 0 h 25"/>
              <a:gd name="T16" fmla="*/ 298 w 1696"/>
              <a:gd name="T17" fmla="*/ 25 h 25"/>
              <a:gd name="T18" fmla="*/ 298 w 1696"/>
              <a:gd name="T19" fmla="*/ 0 h 25"/>
              <a:gd name="T20" fmla="*/ 350 w 1696"/>
              <a:gd name="T21" fmla="*/ 25 h 25"/>
              <a:gd name="T22" fmla="*/ 414 w 1696"/>
              <a:gd name="T23" fmla="*/ 0 h 25"/>
              <a:gd name="T24" fmla="*/ 408 w 1696"/>
              <a:gd name="T25" fmla="*/ 0 h 25"/>
              <a:gd name="T26" fmla="*/ 473 w 1696"/>
              <a:gd name="T27" fmla="*/ 25 h 25"/>
              <a:gd name="T28" fmla="*/ 473 w 1696"/>
              <a:gd name="T29" fmla="*/ 0 h 25"/>
              <a:gd name="T30" fmla="*/ 525 w 1696"/>
              <a:gd name="T31" fmla="*/ 25 h 25"/>
              <a:gd name="T32" fmla="*/ 589 w 1696"/>
              <a:gd name="T33" fmla="*/ 0 h 25"/>
              <a:gd name="T34" fmla="*/ 583 w 1696"/>
              <a:gd name="T35" fmla="*/ 0 h 25"/>
              <a:gd name="T36" fmla="*/ 647 w 1696"/>
              <a:gd name="T37" fmla="*/ 25 h 25"/>
              <a:gd name="T38" fmla="*/ 647 w 1696"/>
              <a:gd name="T39" fmla="*/ 0 h 25"/>
              <a:gd name="T40" fmla="*/ 699 w 1696"/>
              <a:gd name="T41" fmla="*/ 25 h 25"/>
              <a:gd name="T42" fmla="*/ 764 w 1696"/>
              <a:gd name="T43" fmla="*/ 0 h 25"/>
              <a:gd name="T44" fmla="*/ 758 w 1696"/>
              <a:gd name="T45" fmla="*/ 0 h 25"/>
              <a:gd name="T46" fmla="*/ 821 w 1696"/>
              <a:gd name="T47" fmla="*/ 25 h 25"/>
              <a:gd name="T48" fmla="*/ 821 w 1696"/>
              <a:gd name="T49" fmla="*/ 0 h 25"/>
              <a:gd name="T50" fmla="*/ 874 w 1696"/>
              <a:gd name="T51" fmla="*/ 25 h 25"/>
              <a:gd name="T52" fmla="*/ 939 w 1696"/>
              <a:gd name="T53" fmla="*/ 0 h 25"/>
              <a:gd name="T54" fmla="*/ 933 w 1696"/>
              <a:gd name="T55" fmla="*/ 0 h 25"/>
              <a:gd name="T56" fmla="*/ 996 w 1696"/>
              <a:gd name="T57" fmla="*/ 25 h 25"/>
              <a:gd name="T58" fmla="*/ 996 w 1696"/>
              <a:gd name="T59" fmla="*/ 0 h 25"/>
              <a:gd name="T60" fmla="*/ 1049 w 1696"/>
              <a:gd name="T61" fmla="*/ 25 h 25"/>
              <a:gd name="T62" fmla="*/ 1113 w 1696"/>
              <a:gd name="T63" fmla="*/ 0 h 25"/>
              <a:gd name="T64" fmla="*/ 1108 w 1696"/>
              <a:gd name="T65" fmla="*/ 0 h 25"/>
              <a:gd name="T66" fmla="*/ 1171 w 1696"/>
              <a:gd name="T67" fmla="*/ 25 h 25"/>
              <a:gd name="T68" fmla="*/ 1171 w 1696"/>
              <a:gd name="T69" fmla="*/ 0 h 25"/>
              <a:gd name="T70" fmla="*/ 1224 w 1696"/>
              <a:gd name="T71" fmla="*/ 25 h 25"/>
              <a:gd name="T72" fmla="*/ 1287 w 1696"/>
              <a:gd name="T73" fmla="*/ 0 h 25"/>
              <a:gd name="T74" fmla="*/ 1282 w 1696"/>
              <a:gd name="T75" fmla="*/ 0 h 25"/>
              <a:gd name="T76" fmla="*/ 1346 w 1696"/>
              <a:gd name="T77" fmla="*/ 25 h 25"/>
              <a:gd name="T78" fmla="*/ 1346 w 1696"/>
              <a:gd name="T79" fmla="*/ 0 h 25"/>
              <a:gd name="T80" fmla="*/ 1399 w 1696"/>
              <a:gd name="T81" fmla="*/ 25 h 25"/>
              <a:gd name="T82" fmla="*/ 1462 w 1696"/>
              <a:gd name="T83" fmla="*/ 0 h 25"/>
              <a:gd name="T84" fmla="*/ 1456 w 1696"/>
              <a:gd name="T85" fmla="*/ 0 h 25"/>
              <a:gd name="T86" fmla="*/ 1521 w 1696"/>
              <a:gd name="T87" fmla="*/ 25 h 25"/>
              <a:gd name="T88" fmla="*/ 1521 w 1696"/>
              <a:gd name="T89" fmla="*/ 0 h 25"/>
              <a:gd name="T90" fmla="*/ 1574 w 1696"/>
              <a:gd name="T91" fmla="*/ 25 h 25"/>
              <a:gd name="T92" fmla="*/ 1637 w 1696"/>
              <a:gd name="T93" fmla="*/ 0 h 25"/>
              <a:gd name="T94" fmla="*/ 1631 w 1696"/>
              <a:gd name="T95" fmla="*/ 0 h 25"/>
              <a:gd name="T96" fmla="*/ 1696 w 1696"/>
              <a:gd name="T97" fmla="*/ 25 h 25"/>
              <a:gd name="T98" fmla="*/ 1696 w 1696"/>
              <a:gd name="T9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96" h="25">
                <a:moveTo>
                  <a:pt x="6" y="0"/>
                </a:moveTo>
                <a:lnTo>
                  <a:pt x="6" y="25"/>
                </a:lnTo>
                <a:lnTo>
                  <a:pt x="0" y="25"/>
                </a:lnTo>
                <a:lnTo>
                  <a:pt x="0" y="0"/>
                </a:lnTo>
                <a:lnTo>
                  <a:pt x="6" y="0"/>
                </a:lnTo>
                <a:close/>
                <a:moveTo>
                  <a:pt x="64" y="0"/>
                </a:moveTo>
                <a:lnTo>
                  <a:pt x="64" y="25"/>
                </a:lnTo>
                <a:lnTo>
                  <a:pt x="59" y="25"/>
                </a:lnTo>
                <a:lnTo>
                  <a:pt x="59" y="0"/>
                </a:lnTo>
                <a:lnTo>
                  <a:pt x="64" y="0"/>
                </a:lnTo>
                <a:close/>
                <a:moveTo>
                  <a:pt x="123" y="0"/>
                </a:moveTo>
                <a:lnTo>
                  <a:pt x="123" y="25"/>
                </a:lnTo>
                <a:lnTo>
                  <a:pt x="117" y="25"/>
                </a:lnTo>
                <a:lnTo>
                  <a:pt x="117" y="0"/>
                </a:lnTo>
                <a:lnTo>
                  <a:pt x="123" y="0"/>
                </a:lnTo>
                <a:close/>
                <a:moveTo>
                  <a:pt x="181" y="0"/>
                </a:moveTo>
                <a:lnTo>
                  <a:pt x="181" y="25"/>
                </a:lnTo>
                <a:lnTo>
                  <a:pt x="175" y="25"/>
                </a:lnTo>
                <a:lnTo>
                  <a:pt x="175" y="0"/>
                </a:lnTo>
                <a:lnTo>
                  <a:pt x="181" y="0"/>
                </a:lnTo>
                <a:close/>
                <a:moveTo>
                  <a:pt x="239" y="0"/>
                </a:moveTo>
                <a:lnTo>
                  <a:pt x="239" y="25"/>
                </a:lnTo>
                <a:lnTo>
                  <a:pt x="234" y="25"/>
                </a:lnTo>
                <a:lnTo>
                  <a:pt x="234" y="0"/>
                </a:lnTo>
                <a:lnTo>
                  <a:pt x="239" y="0"/>
                </a:lnTo>
                <a:close/>
                <a:moveTo>
                  <a:pt x="298" y="0"/>
                </a:moveTo>
                <a:lnTo>
                  <a:pt x="298" y="25"/>
                </a:lnTo>
                <a:lnTo>
                  <a:pt x="292" y="25"/>
                </a:lnTo>
                <a:lnTo>
                  <a:pt x="292" y="0"/>
                </a:lnTo>
                <a:lnTo>
                  <a:pt x="298" y="0"/>
                </a:lnTo>
                <a:close/>
                <a:moveTo>
                  <a:pt x="356" y="0"/>
                </a:moveTo>
                <a:lnTo>
                  <a:pt x="356" y="25"/>
                </a:lnTo>
                <a:lnTo>
                  <a:pt x="350" y="25"/>
                </a:lnTo>
                <a:lnTo>
                  <a:pt x="350" y="0"/>
                </a:lnTo>
                <a:lnTo>
                  <a:pt x="356" y="0"/>
                </a:lnTo>
                <a:close/>
                <a:moveTo>
                  <a:pt x="414" y="0"/>
                </a:moveTo>
                <a:lnTo>
                  <a:pt x="414" y="25"/>
                </a:lnTo>
                <a:lnTo>
                  <a:pt x="408" y="25"/>
                </a:lnTo>
                <a:lnTo>
                  <a:pt x="408" y="0"/>
                </a:lnTo>
                <a:lnTo>
                  <a:pt x="414" y="0"/>
                </a:lnTo>
                <a:close/>
                <a:moveTo>
                  <a:pt x="473" y="0"/>
                </a:moveTo>
                <a:lnTo>
                  <a:pt x="473" y="25"/>
                </a:lnTo>
                <a:lnTo>
                  <a:pt x="467" y="25"/>
                </a:lnTo>
                <a:lnTo>
                  <a:pt x="467" y="0"/>
                </a:lnTo>
                <a:lnTo>
                  <a:pt x="473" y="0"/>
                </a:lnTo>
                <a:close/>
                <a:moveTo>
                  <a:pt x="530" y="0"/>
                </a:moveTo>
                <a:lnTo>
                  <a:pt x="530" y="25"/>
                </a:lnTo>
                <a:lnTo>
                  <a:pt x="525" y="25"/>
                </a:lnTo>
                <a:lnTo>
                  <a:pt x="525" y="0"/>
                </a:lnTo>
                <a:lnTo>
                  <a:pt x="530" y="0"/>
                </a:lnTo>
                <a:close/>
                <a:moveTo>
                  <a:pt x="589" y="0"/>
                </a:moveTo>
                <a:lnTo>
                  <a:pt x="589" y="25"/>
                </a:lnTo>
                <a:lnTo>
                  <a:pt x="583" y="25"/>
                </a:lnTo>
                <a:lnTo>
                  <a:pt x="583" y="0"/>
                </a:lnTo>
                <a:lnTo>
                  <a:pt x="589" y="0"/>
                </a:lnTo>
                <a:close/>
                <a:moveTo>
                  <a:pt x="647" y="0"/>
                </a:moveTo>
                <a:lnTo>
                  <a:pt x="647" y="25"/>
                </a:lnTo>
                <a:lnTo>
                  <a:pt x="641" y="25"/>
                </a:lnTo>
                <a:lnTo>
                  <a:pt x="641" y="0"/>
                </a:lnTo>
                <a:lnTo>
                  <a:pt x="647" y="0"/>
                </a:lnTo>
                <a:close/>
                <a:moveTo>
                  <a:pt x="705" y="0"/>
                </a:moveTo>
                <a:lnTo>
                  <a:pt x="705" y="25"/>
                </a:lnTo>
                <a:lnTo>
                  <a:pt x="699" y="25"/>
                </a:lnTo>
                <a:lnTo>
                  <a:pt x="699" y="0"/>
                </a:lnTo>
                <a:lnTo>
                  <a:pt x="705" y="0"/>
                </a:lnTo>
                <a:close/>
                <a:moveTo>
                  <a:pt x="764" y="0"/>
                </a:moveTo>
                <a:lnTo>
                  <a:pt x="764" y="25"/>
                </a:lnTo>
                <a:lnTo>
                  <a:pt x="758" y="25"/>
                </a:lnTo>
                <a:lnTo>
                  <a:pt x="758" y="0"/>
                </a:lnTo>
                <a:lnTo>
                  <a:pt x="764" y="0"/>
                </a:lnTo>
                <a:close/>
                <a:moveTo>
                  <a:pt x="821" y="0"/>
                </a:moveTo>
                <a:lnTo>
                  <a:pt x="821" y="25"/>
                </a:lnTo>
                <a:lnTo>
                  <a:pt x="816" y="25"/>
                </a:lnTo>
                <a:lnTo>
                  <a:pt x="816" y="0"/>
                </a:lnTo>
                <a:lnTo>
                  <a:pt x="821" y="0"/>
                </a:lnTo>
                <a:close/>
                <a:moveTo>
                  <a:pt x="880" y="0"/>
                </a:moveTo>
                <a:lnTo>
                  <a:pt x="880" y="25"/>
                </a:lnTo>
                <a:lnTo>
                  <a:pt x="874" y="25"/>
                </a:lnTo>
                <a:lnTo>
                  <a:pt x="874" y="0"/>
                </a:lnTo>
                <a:lnTo>
                  <a:pt x="880" y="0"/>
                </a:lnTo>
                <a:close/>
                <a:moveTo>
                  <a:pt x="939" y="0"/>
                </a:moveTo>
                <a:lnTo>
                  <a:pt x="939" y="25"/>
                </a:lnTo>
                <a:lnTo>
                  <a:pt x="933" y="25"/>
                </a:lnTo>
                <a:lnTo>
                  <a:pt x="933" y="0"/>
                </a:lnTo>
                <a:lnTo>
                  <a:pt x="939" y="0"/>
                </a:lnTo>
                <a:close/>
                <a:moveTo>
                  <a:pt x="996" y="0"/>
                </a:moveTo>
                <a:lnTo>
                  <a:pt x="996" y="25"/>
                </a:lnTo>
                <a:lnTo>
                  <a:pt x="990" y="25"/>
                </a:lnTo>
                <a:lnTo>
                  <a:pt x="990" y="0"/>
                </a:lnTo>
                <a:lnTo>
                  <a:pt x="996" y="0"/>
                </a:lnTo>
                <a:close/>
                <a:moveTo>
                  <a:pt x="1055" y="0"/>
                </a:moveTo>
                <a:lnTo>
                  <a:pt x="1055" y="25"/>
                </a:lnTo>
                <a:lnTo>
                  <a:pt x="1049" y="25"/>
                </a:lnTo>
                <a:lnTo>
                  <a:pt x="1049" y="0"/>
                </a:lnTo>
                <a:lnTo>
                  <a:pt x="1055" y="0"/>
                </a:lnTo>
                <a:close/>
                <a:moveTo>
                  <a:pt x="1113" y="0"/>
                </a:moveTo>
                <a:lnTo>
                  <a:pt x="1113" y="25"/>
                </a:lnTo>
                <a:lnTo>
                  <a:pt x="1108" y="25"/>
                </a:lnTo>
                <a:lnTo>
                  <a:pt x="1108" y="0"/>
                </a:lnTo>
                <a:lnTo>
                  <a:pt x="1113" y="0"/>
                </a:lnTo>
                <a:close/>
                <a:moveTo>
                  <a:pt x="1171" y="0"/>
                </a:moveTo>
                <a:lnTo>
                  <a:pt x="1171" y="25"/>
                </a:lnTo>
                <a:lnTo>
                  <a:pt x="1165" y="25"/>
                </a:lnTo>
                <a:lnTo>
                  <a:pt x="1165" y="0"/>
                </a:lnTo>
                <a:lnTo>
                  <a:pt x="1171" y="0"/>
                </a:lnTo>
                <a:close/>
                <a:moveTo>
                  <a:pt x="1230" y="0"/>
                </a:moveTo>
                <a:lnTo>
                  <a:pt x="1230" y="25"/>
                </a:lnTo>
                <a:lnTo>
                  <a:pt x="1224" y="25"/>
                </a:lnTo>
                <a:lnTo>
                  <a:pt x="1224" y="0"/>
                </a:lnTo>
                <a:lnTo>
                  <a:pt x="1230" y="0"/>
                </a:lnTo>
                <a:close/>
                <a:moveTo>
                  <a:pt x="1287" y="0"/>
                </a:moveTo>
                <a:lnTo>
                  <a:pt x="1287" y="25"/>
                </a:lnTo>
                <a:lnTo>
                  <a:pt x="1282" y="25"/>
                </a:lnTo>
                <a:lnTo>
                  <a:pt x="1282" y="0"/>
                </a:lnTo>
                <a:lnTo>
                  <a:pt x="1287" y="0"/>
                </a:lnTo>
                <a:close/>
                <a:moveTo>
                  <a:pt x="1346" y="0"/>
                </a:moveTo>
                <a:lnTo>
                  <a:pt x="1346" y="25"/>
                </a:lnTo>
                <a:lnTo>
                  <a:pt x="1340" y="25"/>
                </a:lnTo>
                <a:lnTo>
                  <a:pt x="1340" y="0"/>
                </a:lnTo>
                <a:lnTo>
                  <a:pt x="1346" y="0"/>
                </a:lnTo>
                <a:close/>
                <a:moveTo>
                  <a:pt x="1404" y="0"/>
                </a:moveTo>
                <a:lnTo>
                  <a:pt x="1404" y="25"/>
                </a:lnTo>
                <a:lnTo>
                  <a:pt x="1399" y="25"/>
                </a:lnTo>
                <a:lnTo>
                  <a:pt x="1399" y="0"/>
                </a:lnTo>
                <a:lnTo>
                  <a:pt x="1404" y="0"/>
                </a:lnTo>
                <a:close/>
                <a:moveTo>
                  <a:pt x="1462" y="0"/>
                </a:moveTo>
                <a:lnTo>
                  <a:pt x="1462" y="25"/>
                </a:lnTo>
                <a:lnTo>
                  <a:pt x="1456" y="25"/>
                </a:lnTo>
                <a:lnTo>
                  <a:pt x="1456" y="0"/>
                </a:lnTo>
                <a:lnTo>
                  <a:pt x="1462" y="0"/>
                </a:lnTo>
                <a:close/>
                <a:moveTo>
                  <a:pt x="1521" y="0"/>
                </a:moveTo>
                <a:lnTo>
                  <a:pt x="1521" y="25"/>
                </a:lnTo>
                <a:lnTo>
                  <a:pt x="1515" y="25"/>
                </a:lnTo>
                <a:lnTo>
                  <a:pt x="1515" y="0"/>
                </a:lnTo>
                <a:lnTo>
                  <a:pt x="1521" y="0"/>
                </a:lnTo>
                <a:close/>
                <a:moveTo>
                  <a:pt x="1579" y="0"/>
                </a:moveTo>
                <a:lnTo>
                  <a:pt x="1579" y="25"/>
                </a:lnTo>
                <a:lnTo>
                  <a:pt x="1574" y="25"/>
                </a:lnTo>
                <a:lnTo>
                  <a:pt x="1574" y="0"/>
                </a:lnTo>
                <a:lnTo>
                  <a:pt x="1579" y="0"/>
                </a:lnTo>
                <a:close/>
                <a:moveTo>
                  <a:pt x="1637" y="0"/>
                </a:moveTo>
                <a:lnTo>
                  <a:pt x="1637" y="25"/>
                </a:lnTo>
                <a:lnTo>
                  <a:pt x="1631" y="25"/>
                </a:lnTo>
                <a:lnTo>
                  <a:pt x="1631" y="0"/>
                </a:lnTo>
                <a:lnTo>
                  <a:pt x="1637" y="0"/>
                </a:lnTo>
                <a:close/>
                <a:moveTo>
                  <a:pt x="1696" y="0"/>
                </a:moveTo>
                <a:lnTo>
                  <a:pt x="1696" y="25"/>
                </a:lnTo>
                <a:lnTo>
                  <a:pt x="1690" y="25"/>
                </a:lnTo>
                <a:lnTo>
                  <a:pt x="1690" y="0"/>
                </a:lnTo>
                <a:lnTo>
                  <a:pt x="1696" y="0"/>
                </a:lnTo>
                <a:close/>
              </a:path>
            </a:pathLst>
          </a:custGeom>
          <a:solidFill>
            <a:srgbClr val="FF0000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2131892" y="188090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+mj-lt"/>
              </a:rPr>
              <a:t>1</a:t>
            </a:r>
            <a:endParaRPr lang="en-US" sz="2000" b="1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86743" y="188090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  <a:latin typeface="+mj-lt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78831" y="188090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  <a:latin typeface="+mj-lt"/>
              </a:rPr>
              <a:t>3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842969" y="1895581"/>
            <a:ext cx="3045594" cy="360000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31550" y="186397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  <a:latin typeface="+mj-lt"/>
              </a:rPr>
              <a:t>4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842968" y="1893668"/>
            <a:ext cx="143138" cy="360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596823" y="1893668"/>
            <a:ext cx="143138" cy="360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81447" y="1893668"/>
            <a:ext cx="143138" cy="360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166070" y="1893668"/>
            <a:ext cx="143138" cy="360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45" name="Down Arrow 44"/>
          <p:cNvSpPr/>
          <p:nvPr/>
        </p:nvSpPr>
        <p:spPr>
          <a:xfrm rot="10800000">
            <a:off x="1812704" y="2371601"/>
            <a:ext cx="65416" cy="144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solidFill>
                <a:schemeClr val="tx1"/>
              </a:solidFill>
            </a:endParaRPr>
          </a:p>
        </p:txBody>
      </p:sp>
      <p:sp>
        <p:nvSpPr>
          <p:cNvPr id="46" name="Down Arrow 45"/>
          <p:cNvSpPr/>
          <p:nvPr/>
        </p:nvSpPr>
        <p:spPr>
          <a:xfrm rot="10800000">
            <a:off x="4299688" y="2337735"/>
            <a:ext cx="65416" cy="144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solidFill>
                <a:schemeClr val="tx1"/>
              </a:solidFill>
            </a:endParaRPr>
          </a:p>
        </p:txBody>
      </p:sp>
      <p:sp>
        <p:nvSpPr>
          <p:cNvPr id="49" name="Down Arrow 48"/>
          <p:cNvSpPr/>
          <p:nvPr/>
        </p:nvSpPr>
        <p:spPr>
          <a:xfrm rot="10800000">
            <a:off x="1824428" y="2709776"/>
            <a:ext cx="65416" cy="144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solidFill>
                <a:schemeClr val="tx1"/>
              </a:solidFill>
            </a:endParaRPr>
          </a:p>
        </p:txBody>
      </p:sp>
      <p:sp>
        <p:nvSpPr>
          <p:cNvPr id="50" name="Down Arrow 49"/>
          <p:cNvSpPr/>
          <p:nvPr/>
        </p:nvSpPr>
        <p:spPr>
          <a:xfrm rot="10800000">
            <a:off x="4299688" y="2710268"/>
            <a:ext cx="65416" cy="144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solidFill>
                <a:schemeClr val="tx1"/>
              </a:solidFill>
            </a:endParaRPr>
          </a:p>
        </p:txBody>
      </p:sp>
      <p:sp>
        <p:nvSpPr>
          <p:cNvPr id="51" name="Down Arrow 50"/>
          <p:cNvSpPr/>
          <p:nvPr/>
        </p:nvSpPr>
        <p:spPr>
          <a:xfrm rot="10800000">
            <a:off x="4828124" y="2710268"/>
            <a:ext cx="65416" cy="144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80728" y="539552"/>
            <a:ext cx="98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1 </a:t>
            </a:r>
            <a:endParaRPr lang="en-US" dirty="0"/>
          </a:p>
        </p:txBody>
      </p:sp>
      <p:sp>
        <p:nvSpPr>
          <p:cNvPr id="52" name="Rectangle 31"/>
          <p:cNvSpPr>
            <a:spLocks noChangeArrowheads="1"/>
          </p:cNvSpPr>
          <p:nvPr/>
        </p:nvSpPr>
        <p:spPr bwMode="auto">
          <a:xfrm>
            <a:off x="315513" y="1919779"/>
            <a:ext cx="13304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b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Cycles of IER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75347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809275" y="4922181"/>
            <a:ext cx="547688" cy="0"/>
          </a:xfrm>
          <a:prstGeom prst="line">
            <a:avLst/>
          </a:prstGeom>
          <a:ln w="5715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03720" y="1785827"/>
            <a:ext cx="591829" cy="369332"/>
          </a:xfrm>
          <a:prstGeom prst="rect">
            <a:avLst/>
          </a:prstGeom>
          <a:noFill/>
          <a:ln w="38100" cmpd="sng"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TP2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71546" y="1802953"/>
            <a:ext cx="591829" cy="369332"/>
          </a:xfrm>
          <a:prstGeom prst="rect">
            <a:avLst/>
          </a:prstGeom>
          <a:noFill/>
          <a:ln w="38100" cmpd="sng"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TP1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69419" y="1765256"/>
            <a:ext cx="591829" cy="369332"/>
          </a:xfrm>
          <a:prstGeom prst="rect">
            <a:avLst/>
          </a:prstGeom>
          <a:noFill/>
          <a:ln w="38100" cmpd="sng"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TP3 </a:t>
            </a:r>
            <a:endParaRPr lang="en-US" b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321567" y="5082829"/>
            <a:ext cx="547688" cy="0"/>
          </a:xfrm>
          <a:prstGeom prst="line">
            <a:avLst/>
          </a:prstGeom>
          <a:ln w="57150" cmpd="sng">
            <a:solidFill>
              <a:srgbClr val="FFFF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81161" y="5070129"/>
            <a:ext cx="3393281" cy="12701"/>
          </a:xfrm>
          <a:prstGeom prst="line">
            <a:avLst/>
          </a:prstGeom>
          <a:ln w="5715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056650" y="5111646"/>
            <a:ext cx="2217792" cy="2495098"/>
          </a:xfrm>
          <a:prstGeom prst="line">
            <a:avLst/>
          </a:prstGeom>
          <a:ln w="38100" cmpd="sng">
            <a:solidFill>
              <a:schemeClr val="accent3">
                <a:lumMod val="60000"/>
                <a:lumOff val="40000"/>
              </a:schemeClr>
            </a:solidFill>
            <a:prstDash val="sysDot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235352" y="2989171"/>
            <a:ext cx="2062303" cy="2098180"/>
          </a:xfrm>
          <a:prstGeom prst="line">
            <a:avLst/>
          </a:prstGeom>
          <a:ln w="38100" cmpd="sng">
            <a:solidFill>
              <a:schemeClr val="accent6">
                <a:lumMod val="60000"/>
                <a:lumOff val="40000"/>
              </a:schemeClr>
            </a:solidFill>
            <a:prstDash val="sysDot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293238" y="5072224"/>
            <a:ext cx="2016323" cy="2320507"/>
          </a:xfrm>
          <a:prstGeom prst="line">
            <a:avLst/>
          </a:prstGeom>
          <a:ln w="38100" cmpd="sng">
            <a:solidFill>
              <a:srgbClr val="92D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293237" y="5070130"/>
            <a:ext cx="1981205" cy="12700"/>
          </a:xfrm>
          <a:prstGeom prst="line">
            <a:avLst/>
          </a:prstGeom>
          <a:ln w="381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298823" y="3226642"/>
            <a:ext cx="2033332" cy="1872551"/>
          </a:xfrm>
          <a:prstGeom prst="line">
            <a:avLst/>
          </a:prstGeom>
          <a:ln w="38100" cmpd="sng">
            <a:solidFill>
              <a:srgbClr val="F84B3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1016767" y="2951120"/>
            <a:ext cx="2224083" cy="2119147"/>
          </a:xfrm>
          <a:prstGeom prst="line">
            <a:avLst/>
          </a:prstGeom>
          <a:ln w="38100" cmpd="sng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016767" y="5070268"/>
            <a:ext cx="2050988" cy="2594257"/>
          </a:xfrm>
          <a:prstGeom prst="line">
            <a:avLst/>
          </a:prstGeom>
          <a:ln w="38100" cmpd="sng">
            <a:solidFill>
              <a:srgbClr val="008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245871" y="2969214"/>
            <a:ext cx="2107082" cy="18610"/>
          </a:xfrm>
          <a:prstGeom prst="line">
            <a:avLst/>
          </a:prstGeom>
          <a:ln w="38100" cmpd="sng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236754" y="2561786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26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434915" y="4602702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170</a:t>
            </a:r>
            <a:endParaRPr lang="en-US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3063693" y="7633867"/>
            <a:ext cx="2258893" cy="18031"/>
          </a:xfrm>
          <a:prstGeom prst="line">
            <a:avLst/>
          </a:prstGeom>
          <a:ln w="38100" cmpd="sng">
            <a:solidFill>
              <a:schemeClr val="accent3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077026" y="7771143"/>
            <a:ext cx="79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23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63079" y="3246317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84B3E"/>
                </a:solidFill>
              </a:rPr>
              <a:t>59</a:t>
            </a:r>
            <a:endParaRPr lang="en-US" sz="1600" b="1" dirty="0">
              <a:solidFill>
                <a:srgbClr val="F84B3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7293" y="3848021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4433282" y="5214589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308</a:t>
            </a:r>
            <a:endParaRPr lang="en-US" sz="1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15406" y="3509467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196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645343" y="6507302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331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22859" y="6991907"/>
            <a:ext cx="79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92D050"/>
                </a:solidFill>
              </a:rPr>
              <a:t>39</a:t>
            </a:r>
            <a:endParaRPr lang="en-US" sz="1600" b="1" dirty="0">
              <a:solidFill>
                <a:srgbClr val="92D05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77288" y="1273871"/>
            <a:ext cx="2671701" cy="461665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</a:rPr>
              <a:t>4</a:t>
            </a:r>
            <a:r>
              <a:rPr lang="en-US" sz="2400" b="1" baseline="30000" dirty="0" smtClean="0">
                <a:solidFill>
                  <a:srgbClr val="00B0F0"/>
                </a:solidFill>
              </a:rPr>
              <a:t>th</a:t>
            </a:r>
            <a:r>
              <a:rPr lang="en-US" sz="2400" b="1" dirty="0" smtClean="0">
                <a:solidFill>
                  <a:srgbClr val="00B0F0"/>
                </a:solidFill>
              </a:rPr>
              <a:t> cycle of IER  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9884" y="1269003"/>
            <a:ext cx="1297429" cy="461665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Baseline           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83438" y="2708019"/>
            <a:ext cx="16024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Increased</a:t>
            </a:r>
            <a:endParaRPr lang="en-US" b="1" dirty="0">
              <a:solidFill>
                <a:srgbClr val="C00000"/>
              </a:solidFill>
            </a:endParaRP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concentrations</a:t>
            </a:r>
          </a:p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37871" y="7263331"/>
            <a:ext cx="16024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ecreased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concentrations</a:t>
            </a:r>
          </a:p>
          <a:p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8249" y="104956"/>
            <a:ext cx="98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2 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09275" y="5082829"/>
            <a:ext cx="583200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022946" y="1340863"/>
            <a:ext cx="143138" cy="360000"/>
          </a:xfrm>
          <a:prstGeom prst="rect">
            <a:avLst/>
          </a:prstGeom>
          <a:solidFill>
            <a:srgbClr val="00B0F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051054" y="1342949"/>
            <a:ext cx="2258507" cy="360000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50" name="Freeform 34"/>
          <p:cNvSpPr>
            <a:spLocks/>
          </p:cNvSpPr>
          <p:nvPr/>
        </p:nvSpPr>
        <p:spPr bwMode="auto">
          <a:xfrm>
            <a:off x="3170429" y="2155159"/>
            <a:ext cx="106572" cy="429713"/>
          </a:xfrm>
          <a:custGeom>
            <a:avLst/>
            <a:gdLst>
              <a:gd name="T0" fmla="*/ 0 w 30"/>
              <a:gd name="T1" fmla="*/ 45 h 60"/>
              <a:gd name="T2" fmla="*/ 7 w 30"/>
              <a:gd name="T3" fmla="*/ 45 h 60"/>
              <a:gd name="T4" fmla="*/ 7 w 30"/>
              <a:gd name="T5" fmla="*/ 0 h 60"/>
              <a:gd name="T6" fmla="*/ 22 w 30"/>
              <a:gd name="T7" fmla="*/ 0 h 60"/>
              <a:gd name="T8" fmla="*/ 22 w 30"/>
              <a:gd name="T9" fmla="*/ 45 h 60"/>
              <a:gd name="T10" fmla="*/ 30 w 30"/>
              <a:gd name="T11" fmla="*/ 45 h 60"/>
              <a:gd name="T12" fmla="*/ 15 w 30"/>
              <a:gd name="T13" fmla="*/ 60 h 60"/>
              <a:gd name="T14" fmla="*/ 0 w 30"/>
              <a:gd name="T15" fmla="*/ 4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60">
                <a:moveTo>
                  <a:pt x="0" y="45"/>
                </a:moveTo>
                <a:lnTo>
                  <a:pt x="7" y="45"/>
                </a:lnTo>
                <a:lnTo>
                  <a:pt x="7" y="0"/>
                </a:lnTo>
                <a:lnTo>
                  <a:pt x="22" y="0"/>
                </a:lnTo>
                <a:lnTo>
                  <a:pt x="22" y="45"/>
                </a:lnTo>
                <a:lnTo>
                  <a:pt x="30" y="45"/>
                </a:lnTo>
                <a:lnTo>
                  <a:pt x="15" y="60"/>
                </a:lnTo>
                <a:lnTo>
                  <a:pt x="0" y="45"/>
                </a:lnTo>
                <a:close/>
              </a:path>
            </a:pathLst>
          </a:cu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2000"/>
          </a:p>
        </p:txBody>
      </p:sp>
      <p:sp>
        <p:nvSpPr>
          <p:cNvPr id="55" name="Freeform 34"/>
          <p:cNvSpPr>
            <a:spLocks/>
          </p:cNvSpPr>
          <p:nvPr/>
        </p:nvSpPr>
        <p:spPr bwMode="auto">
          <a:xfrm>
            <a:off x="5269300" y="2168035"/>
            <a:ext cx="106572" cy="429713"/>
          </a:xfrm>
          <a:custGeom>
            <a:avLst/>
            <a:gdLst>
              <a:gd name="T0" fmla="*/ 0 w 30"/>
              <a:gd name="T1" fmla="*/ 45 h 60"/>
              <a:gd name="T2" fmla="*/ 7 w 30"/>
              <a:gd name="T3" fmla="*/ 45 h 60"/>
              <a:gd name="T4" fmla="*/ 7 w 30"/>
              <a:gd name="T5" fmla="*/ 0 h 60"/>
              <a:gd name="T6" fmla="*/ 22 w 30"/>
              <a:gd name="T7" fmla="*/ 0 h 60"/>
              <a:gd name="T8" fmla="*/ 22 w 30"/>
              <a:gd name="T9" fmla="*/ 45 h 60"/>
              <a:gd name="T10" fmla="*/ 30 w 30"/>
              <a:gd name="T11" fmla="*/ 45 h 60"/>
              <a:gd name="T12" fmla="*/ 15 w 30"/>
              <a:gd name="T13" fmla="*/ 60 h 60"/>
              <a:gd name="T14" fmla="*/ 0 w 30"/>
              <a:gd name="T15" fmla="*/ 4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60">
                <a:moveTo>
                  <a:pt x="0" y="45"/>
                </a:moveTo>
                <a:lnTo>
                  <a:pt x="7" y="45"/>
                </a:lnTo>
                <a:lnTo>
                  <a:pt x="7" y="0"/>
                </a:lnTo>
                <a:lnTo>
                  <a:pt x="22" y="0"/>
                </a:lnTo>
                <a:lnTo>
                  <a:pt x="22" y="45"/>
                </a:lnTo>
                <a:lnTo>
                  <a:pt x="30" y="45"/>
                </a:lnTo>
                <a:lnTo>
                  <a:pt x="15" y="60"/>
                </a:lnTo>
                <a:lnTo>
                  <a:pt x="0" y="45"/>
                </a:lnTo>
                <a:close/>
              </a:path>
            </a:pathLst>
          </a:cu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2000"/>
          </a:p>
        </p:txBody>
      </p:sp>
      <p:sp>
        <p:nvSpPr>
          <p:cNvPr id="57" name="Freeform 34"/>
          <p:cNvSpPr>
            <a:spLocks/>
          </p:cNvSpPr>
          <p:nvPr/>
        </p:nvSpPr>
        <p:spPr bwMode="auto">
          <a:xfrm>
            <a:off x="991187" y="2168035"/>
            <a:ext cx="106572" cy="429713"/>
          </a:xfrm>
          <a:custGeom>
            <a:avLst/>
            <a:gdLst>
              <a:gd name="T0" fmla="*/ 0 w 30"/>
              <a:gd name="T1" fmla="*/ 45 h 60"/>
              <a:gd name="T2" fmla="*/ 7 w 30"/>
              <a:gd name="T3" fmla="*/ 45 h 60"/>
              <a:gd name="T4" fmla="*/ 7 w 30"/>
              <a:gd name="T5" fmla="*/ 0 h 60"/>
              <a:gd name="T6" fmla="*/ 22 w 30"/>
              <a:gd name="T7" fmla="*/ 0 h 60"/>
              <a:gd name="T8" fmla="*/ 22 w 30"/>
              <a:gd name="T9" fmla="*/ 45 h 60"/>
              <a:gd name="T10" fmla="*/ 30 w 30"/>
              <a:gd name="T11" fmla="*/ 45 h 60"/>
              <a:gd name="T12" fmla="*/ 15 w 30"/>
              <a:gd name="T13" fmla="*/ 60 h 60"/>
              <a:gd name="T14" fmla="*/ 0 w 30"/>
              <a:gd name="T15" fmla="*/ 4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60">
                <a:moveTo>
                  <a:pt x="0" y="45"/>
                </a:moveTo>
                <a:lnTo>
                  <a:pt x="7" y="45"/>
                </a:lnTo>
                <a:lnTo>
                  <a:pt x="7" y="0"/>
                </a:lnTo>
                <a:lnTo>
                  <a:pt x="22" y="0"/>
                </a:lnTo>
                <a:lnTo>
                  <a:pt x="22" y="45"/>
                </a:lnTo>
                <a:lnTo>
                  <a:pt x="30" y="45"/>
                </a:lnTo>
                <a:lnTo>
                  <a:pt x="15" y="60"/>
                </a:lnTo>
                <a:lnTo>
                  <a:pt x="0" y="45"/>
                </a:lnTo>
                <a:close/>
              </a:path>
            </a:pathLst>
          </a:custGeom>
          <a:solidFill>
            <a:schemeClr val="tx1"/>
          </a:solidFill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9496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68" y="1410593"/>
            <a:ext cx="1494872" cy="7632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47270" y="1385880"/>
            <a:ext cx="883982" cy="7773562"/>
          </a:xfrm>
          <a:prstGeom prst="rect">
            <a:avLst/>
          </a:prstGeom>
        </p:spPr>
        <p:txBody>
          <a:bodyPr wrap="square" lIns="91082" tIns="45541" rIns="91082" bIns="45541">
            <a:spAutoFit/>
          </a:bodyPr>
          <a:lstStyle/>
          <a:p>
            <a:pPr algn="r">
              <a:lnSpc>
                <a:spcPts val="597"/>
              </a:lnSpc>
            </a:pPr>
            <a:r>
              <a:rPr lang="en-GB" sz="700" b="1" dirty="0"/>
              <a:t>HIST2H3A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MMRN1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ANKRD30B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AGR3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OLFM4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GALNT6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MUC1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CLIC6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CYP4X1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SNOU13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SPP1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TFPI2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DHRS2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ALOX15B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MIR3916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CXCL13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SLC26A3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ITIH2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TFF1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PIP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C2ORF27A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CPA3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OR5E1P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GOLGA8A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GSTA1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SHISA2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KCNK2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SLC28A3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CHI3L1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CPB1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DAPL1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SLC34A2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LCN2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HSD17B2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CLCA4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SLC6A14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EGF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MUC15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XDH</a:t>
            </a:r>
          </a:p>
          <a:p>
            <a:pPr algn="r">
              <a:lnSpc>
                <a:spcPts val="597"/>
              </a:lnSpc>
            </a:pPr>
            <a:r>
              <a:rPr lang="en-GB" sz="700" b="1" dirty="0" smtClean="0"/>
              <a:t>LBTN1A1</a:t>
            </a:r>
            <a:endParaRPr lang="en-GB" sz="700" b="1" dirty="0"/>
          </a:p>
          <a:p>
            <a:pPr algn="r">
              <a:lnSpc>
                <a:spcPts val="597"/>
              </a:lnSpc>
            </a:pPr>
            <a:r>
              <a:rPr lang="en-GB" sz="700" b="1" dirty="0" smtClean="0"/>
              <a:t>ALBA</a:t>
            </a:r>
            <a:endParaRPr lang="en-GB" sz="700" b="1" dirty="0"/>
          </a:p>
          <a:p>
            <a:pPr algn="r">
              <a:lnSpc>
                <a:spcPts val="597"/>
              </a:lnSpc>
            </a:pPr>
            <a:r>
              <a:rPr lang="en-GB" sz="700" b="1" dirty="0"/>
              <a:t>CSN2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CSN1S1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CSN3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SCGB2A2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SCGB1D2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SCGB2A1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C4ORF7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PROL1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LINC00641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EGFL6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NPR3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TNMD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UCHL1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HSPB6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PLIN4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PDE3B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SLC16A7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THRSP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PRKAR2B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DEFB132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ACVR1C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DGAT2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GPAM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RP1-28O10.1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ADH1A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GYG2</a:t>
            </a:r>
          </a:p>
          <a:p>
            <a:pPr algn="r">
              <a:lnSpc>
                <a:spcPts val="507"/>
              </a:lnSpc>
            </a:pPr>
            <a:r>
              <a:rPr lang="en-GB" sz="700" b="1" dirty="0"/>
              <a:t>LEP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LPL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PLIN1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ADIPOQ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PCOLCE2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CIDEC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RBP4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SLC19A3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AKR1C2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TIMP4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AQPEP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PCK1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C12ORF39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ME1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TRHDE-AS1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SCD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PLA2G2A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TYRP1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FLG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CLDN1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DSC1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DSG1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LCE2B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SBSN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LCE1B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LOR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KRT2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FLG2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KRTDAP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KRT1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CXCR2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S100A8</a:t>
            </a:r>
          </a:p>
          <a:p>
            <a:pPr algn="r">
              <a:lnSpc>
                <a:spcPts val="597"/>
              </a:lnSpc>
            </a:pPr>
            <a:r>
              <a:rPr lang="en-GB" sz="700" b="1" dirty="0"/>
              <a:t>PPBP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26582" y="1410593"/>
            <a:ext cx="1457908" cy="7632000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425" y="1410593"/>
            <a:ext cx="1458000" cy="7632000"/>
          </a:xfrm>
          <a:prstGeom prst="rect">
            <a:avLst/>
          </a:prstGeom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481" y="1410155"/>
            <a:ext cx="1295776" cy="7632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04581" y="329134"/>
            <a:ext cx="6468841" cy="308853"/>
          </a:xfrm>
          <a:prstGeom prst="rect">
            <a:avLst/>
          </a:prstGeom>
          <a:noFill/>
        </p:spPr>
        <p:txBody>
          <a:bodyPr wrap="square" lIns="77267" tIns="38633" rIns="77267" bIns="38633" rtlCol="0">
            <a:spAutoFit/>
          </a:bodyPr>
          <a:lstStyle/>
          <a:p>
            <a:r>
              <a:rPr lang="en-GB" sz="1500" b="1" dirty="0" smtClean="0">
                <a:solidFill>
                  <a:srgbClr val="00B0F0"/>
                </a:solidFill>
              </a:rPr>
              <a:t>IER Breast tissue     IER Lymphocytes    </a:t>
            </a:r>
            <a:r>
              <a:rPr lang="en-GB" sz="1500" b="1" dirty="0" smtClean="0">
                <a:solidFill>
                  <a:srgbClr val="FF6600"/>
                </a:solidFill>
              </a:rPr>
              <a:t>CER Breast tissue     CER Adipose fat</a:t>
            </a:r>
            <a:endParaRPr lang="en-GB" sz="1500" b="1" dirty="0">
              <a:solidFill>
                <a:srgbClr val="FF66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27384" y="3692"/>
            <a:ext cx="1182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Figure 3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99024" y="3692"/>
            <a:ext cx="5874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                           b                         c                           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845" y="647508"/>
            <a:ext cx="1452647" cy="7519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427" y="637981"/>
            <a:ext cx="1447789" cy="7478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053" y="647507"/>
            <a:ext cx="1284635" cy="7392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13" y="637981"/>
            <a:ext cx="1523810" cy="76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4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1" name="Rectangle 383"/>
          <p:cNvSpPr>
            <a:spLocks noChangeArrowheads="1"/>
          </p:cNvSpPr>
          <p:nvPr/>
        </p:nvSpPr>
        <p:spPr bwMode="auto">
          <a:xfrm>
            <a:off x="1411289" y="5892801"/>
            <a:ext cx="276225" cy="338139"/>
          </a:xfrm>
          <a:prstGeom prst="rect">
            <a:avLst/>
          </a:prstGeom>
          <a:solidFill>
            <a:srgbClr val="00B0F0"/>
          </a:solidFill>
          <a:ln w="635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3" name="Rectangle 204"/>
          <p:cNvSpPr>
            <a:spLocks noChangeArrowheads="1"/>
          </p:cNvSpPr>
          <p:nvPr/>
        </p:nvSpPr>
        <p:spPr bwMode="auto">
          <a:xfrm>
            <a:off x="1476375" y="1412118"/>
            <a:ext cx="152400" cy="333375"/>
          </a:xfrm>
          <a:prstGeom prst="rect">
            <a:avLst/>
          </a:prstGeom>
          <a:solidFill>
            <a:srgbClr val="00B050"/>
          </a:solidFill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-27384" y="3692"/>
            <a:ext cx="1182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Figure 4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0061" y="2270833"/>
            <a:ext cx="1958356" cy="208221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527631" y="2270824"/>
            <a:ext cx="1963212" cy="2084877"/>
          </a:xfrm>
          <a:custGeom>
            <a:avLst/>
            <a:gdLst>
              <a:gd name="T0" fmla="*/ 0 w 19328"/>
              <a:gd name="T1" fmla="*/ 24 h 18880"/>
              <a:gd name="T2" fmla="*/ 24 w 19328"/>
              <a:gd name="T3" fmla="*/ 0 h 18880"/>
              <a:gd name="T4" fmla="*/ 19304 w 19328"/>
              <a:gd name="T5" fmla="*/ 0 h 18880"/>
              <a:gd name="T6" fmla="*/ 19328 w 19328"/>
              <a:gd name="T7" fmla="*/ 24 h 18880"/>
              <a:gd name="T8" fmla="*/ 19328 w 19328"/>
              <a:gd name="T9" fmla="*/ 18856 h 18880"/>
              <a:gd name="T10" fmla="*/ 19304 w 19328"/>
              <a:gd name="T11" fmla="*/ 18880 h 18880"/>
              <a:gd name="T12" fmla="*/ 24 w 19328"/>
              <a:gd name="T13" fmla="*/ 18880 h 18880"/>
              <a:gd name="T14" fmla="*/ 0 w 19328"/>
              <a:gd name="T15" fmla="*/ 18856 h 18880"/>
              <a:gd name="T16" fmla="*/ 0 w 19328"/>
              <a:gd name="T17" fmla="*/ 24 h 18880"/>
              <a:gd name="T18" fmla="*/ 48 w 19328"/>
              <a:gd name="T19" fmla="*/ 18856 h 18880"/>
              <a:gd name="T20" fmla="*/ 24 w 19328"/>
              <a:gd name="T21" fmla="*/ 18832 h 18880"/>
              <a:gd name="T22" fmla="*/ 19304 w 19328"/>
              <a:gd name="T23" fmla="*/ 18832 h 18880"/>
              <a:gd name="T24" fmla="*/ 19280 w 19328"/>
              <a:gd name="T25" fmla="*/ 18856 h 18880"/>
              <a:gd name="T26" fmla="*/ 19280 w 19328"/>
              <a:gd name="T27" fmla="*/ 24 h 18880"/>
              <a:gd name="T28" fmla="*/ 19304 w 19328"/>
              <a:gd name="T29" fmla="*/ 48 h 18880"/>
              <a:gd name="T30" fmla="*/ 24 w 19328"/>
              <a:gd name="T31" fmla="*/ 48 h 18880"/>
              <a:gd name="T32" fmla="*/ 48 w 19328"/>
              <a:gd name="T33" fmla="*/ 24 h 18880"/>
              <a:gd name="T34" fmla="*/ 48 w 19328"/>
              <a:gd name="T35" fmla="*/ 18856 h 18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28" h="18880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19304" y="0"/>
                </a:lnTo>
                <a:cubicBezTo>
                  <a:pt x="19318" y="0"/>
                  <a:pt x="19328" y="11"/>
                  <a:pt x="19328" y="24"/>
                </a:cubicBezTo>
                <a:lnTo>
                  <a:pt x="19328" y="18856"/>
                </a:lnTo>
                <a:cubicBezTo>
                  <a:pt x="19328" y="18870"/>
                  <a:pt x="19318" y="18880"/>
                  <a:pt x="19304" y="18880"/>
                </a:cubicBezTo>
                <a:lnTo>
                  <a:pt x="24" y="18880"/>
                </a:lnTo>
                <a:cubicBezTo>
                  <a:pt x="11" y="18880"/>
                  <a:pt x="0" y="18870"/>
                  <a:pt x="0" y="18856"/>
                </a:cubicBezTo>
                <a:lnTo>
                  <a:pt x="0" y="24"/>
                </a:lnTo>
                <a:close/>
                <a:moveTo>
                  <a:pt x="48" y="18856"/>
                </a:moveTo>
                <a:lnTo>
                  <a:pt x="24" y="18832"/>
                </a:lnTo>
                <a:lnTo>
                  <a:pt x="19304" y="18832"/>
                </a:lnTo>
                <a:lnTo>
                  <a:pt x="19280" y="18856"/>
                </a:lnTo>
                <a:lnTo>
                  <a:pt x="19280" y="24"/>
                </a:lnTo>
                <a:lnTo>
                  <a:pt x="19304" y="48"/>
                </a:lnTo>
                <a:lnTo>
                  <a:pt x="24" y="48"/>
                </a:lnTo>
                <a:lnTo>
                  <a:pt x="48" y="24"/>
                </a:lnTo>
                <a:lnTo>
                  <a:pt x="48" y="18856"/>
                </a:lnTo>
                <a:close/>
              </a:path>
            </a:pathLst>
          </a:custGeom>
          <a:solidFill>
            <a:srgbClr val="000000"/>
          </a:solidFill>
          <a:ln w="1270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53117" y="3906148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19 h 39"/>
              <a:gd name="T4" fmla="*/ 20 w 39"/>
              <a:gd name="T5" fmla="*/ 39 h 39"/>
              <a:gd name="T6" fmla="*/ 0 w 39"/>
              <a:gd name="T7" fmla="*/ 19 h 39"/>
              <a:gd name="T8" fmla="*/ 20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19"/>
                </a:lnTo>
                <a:lnTo>
                  <a:pt x="20" y="39"/>
                </a:lnTo>
                <a:lnTo>
                  <a:pt x="0" y="1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549917" y="3253086"/>
            <a:ext cx="47351" cy="51873"/>
          </a:xfrm>
          <a:custGeom>
            <a:avLst/>
            <a:gdLst>
              <a:gd name="T0" fmla="*/ 19 w 39"/>
              <a:gd name="T1" fmla="*/ 0 h 39"/>
              <a:gd name="T2" fmla="*/ 39 w 39"/>
              <a:gd name="T3" fmla="*/ 19 h 39"/>
              <a:gd name="T4" fmla="*/ 19 w 39"/>
              <a:gd name="T5" fmla="*/ 39 h 39"/>
              <a:gd name="T6" fmla="*/ 0 w 39"/>
              <a:gd name="T7" fmla="*/ 19 h 39"/>
              <a:gd name="T8" fmla="*/ 19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19" y="0"/>
                </a:moveTo>
                <a:lnTo>
                  <a:pt x="39" y="19"/>
                </a:lnTo>
                <a:lnTo>
                  <a:pt x="19" y="39"/>
                </a:lnTo>
                <a:lnTo>
                  <a:pt x="0" y="19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320451" y="3045596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20 h 39"/>
              <a:gd name="T4" fmla="*/ 20 w 39"/>
              <a:gd name="T5" fmla="*/ 39 h 39"/>
              <a:gd name="T6" fmla="*/ 0 w 39"/>
              <a:gd name="T7" fmla="*/ 20 h 39"/>
              <a:gd name="T8" fmla="*/ 20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20"/>
                </a:lnTo>
                <a:lnTo>
                  <a:pt x="20" y="39"/>
                </a:lnTo>
                <a:lnTo>
                  <a:pt x="0" y="20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1471001" y="3568311"/>
            <a:ext cx="47351" cy="50543"/>
          </a:xfrm>
          <a:custGeom>
            <a:avLst/>
            <a:gdLst>
              <a:gd name="T0" fmla="*/ 19 w 39"/>
              <a:gd name="T1" fmla="*/ 0 h 38"/>
              <a:gd name="T2" fmla="*/ 39 w 39"/>
              <a:gd name="T3" fmla="*/ 19 h 38"/>
              <a:gd name="T4" fmla="*/ 19 w 39"/>
              <a:gd name="T5" fmla="*/ 38 h 38"/>
              <a:gd name="T6" fmla="*/ 0 w 39"/>
              <a:gd name="T7" fmla="*/ 19 h 38"/>
              <a:gd name="T8" fmla="*/ 19 w 3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8">
                <a:moveTo>
                  <a:pt x="19" y="0"/>
                </a:moveTo>
                <a:lnTo>
                  <a:pt x="39" y="19"/>
                </a:lnTo>
                <a:lnTo>
                  <a:pt x="19" y="38"/>
                </a:lnTo>
                <a:lnTo>
                  <a:pt x="0" y="19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719886" y="3754521"/>
            <a:ext cx="46136" cy="51873"/>
          </a:xfrm>
          <a:custGeom>
            <a:avLst/>
            <a:gdLst>
              <a:gd name="T0" fmla="*/ 19 w 38"/>
              <a:gd name="T1" fmla="*/ 0 h 39"/>
              <a:gd name="T2" fmla="*/ 38 w 38"/>
              <a:gd name="T3" fmla="*/ 20 h 39"/>
              <a:gd name="T4" fmla="*/ 19 w 38"/>
              <a:gd name="T5" fmla="*/ 39 h 39"/>
              <a:gd name="T6" fmla="*/ 0 w 38"/>
              <a:gd name="T7" fmla="*/ 20 h 39"/>
              <a:gd name="T8" fmla="*/ 19 w 38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9">
                <a:moveTo>
                  <a:pt x="19" y="0"/>
                </a:moveTo>
                <a:lnTo>
                  <a:pt x="38" y="20"/>
                </a:lnTo>
                <a:lnTo>
                  <a:pt x="19" y="39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444290" y="3505798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19 h 39"/>
              <a:gd name="T4" fmla="*/ 20 w 39"/>
              <a:gd name="T5" fmla="*/ 39 h 39"/>
              <a:gd name="T6" fmla="*/ 0 w 39"/>
              <a:gd name="T7" fmla="*/ 19 h 39"/>
              <a:gd name="T8" fmla="*/ 20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19"/>
                </a:lnTo>
                <a:lnTo>
                  <a:pt x="20" y="39"/>
                </a:lnTo>
                <a:lnTo>
                  <a:pt x="0" y="1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457645" y="3084168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20 h 39"/>
              <a:gd name="T4" fmla="*/ 20 w 39"/>
              <a:gd name="T5" fmla="*/ 39 h 39"/>
              <a:gd name="T6" fmla="*/ 0 w 39"/>
              <a:gd name="T7" fmla="*/ 20 h 39"/>
              <a:gd name="T8" fmla="*/ 20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20"/>
                </a:lnTo>
                <a:lnTo>
                  <a:pt x="20" y="39"/>
                </a:lnTo>
                <a:lnTo>
                  <a:pt x="0" y="20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63716" y="3809053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19 h 39"/>
              <a:gd name="T4" fmla="*/ 20 w 39"/>
              <a:gd name="T5" fmla="*/ 39 h 39"/>
              <a:gd name="T6" fmla="*/ 0 w 39"/>
              <a:gd name="T7" fmla="*/ 19 h 39"/>
              <a:gd name="T8" fmla="*/ 20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19"/>
                </a:lnTo>
                <a:lnTo>
                  <a:pt x="20" y="39"/>
                </a:lnTo>
                <a:lnTo>
                  <a:pt x="0" y="1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399368" y="3444614"/>
            <a:ext cx="47351" cy="51873"/>
          </a:xfrm>
          <a:custGeom>
            <a:avLst/>
            <a:gdLst>
              <a:gd name="T0" fmla="*/ 19 w 39"/>
              <a:gd name="T1" fmla="*/ 0 h 39"/>
              <a:gd name="T2" fmla="*/ 39 w 39"/>
              <a:gd name="T3" fmla="*/ 20 h 39"/>
              <a:gd name="T4" fmla="*/ 19 w 39"/>
              <a:gd name="T5" fmla="*/ 39 h 39"/>
              <a:gd name="T6" fmla="*/ 0 w 39"/>
              <a:gd name="T7" fmla="*/ 20 h 39"/>
              <a:gd name="T8" fmla="*/ 19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19" y="0"/>
                </a:moveTo>
                <a:lnTo>
                  <a:pt x="39" y="20"/>
                </a:lnTo>
                <a:lnTo>
                  <a:pt x="19" y="39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1549917" y="4023194"/>
            <a:ext cx="47351" cy="51873"/>
          </a:xfrm>
          <a:custGeom>
            <a:avLst/>
            <a:gdLst>
              <a:gd name="T0" fmla="*/ 19 w 39"/>
              <a:gd name="T1" fmla="*/ 0 h 39"/>
              <a:gd name="T2" fmla="*/ 39 w 39"/>
              <a:gd name="T3" fmla="*/ 20 h 39"/>
              <a:gd name="T4" fmla="*/ 19 w 39"/>
              <a:gd name="T5" fmla="*/ 39 h 39"/>
              <a:gd name="T6" fmla="*/ 0 w 39"/>
              <a:gd name="T7" fmla="*/ 20 h 39"/>
              <a:gd name="T8" fmla="*/ 19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19" y="0"/>
                </a:moveTo>
                <a:lnTo>
                  <a:pt x="39" y="20"/>
                </a:lnTo>
                <a:lnTo>
                  <a:pt x="19" y="39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1849794" y="3229145"/>
            <a:ext cx="46136" cy="51873"/>
          </a:xfrm>
          <a:custGeom>
            <a:avLst/>
            <a:gdLst>
              <a:gd name="T0" fmla="*/ 19 w 38"/>
              <a:gd name="T1" fmla="*/ 0 h 39"/>
              <a:gd name="T2" fmla="*/ 38 w 38"/>
              <a:gd name="T3" fmla="*/ 19 h 39"/>
              <a:gd name="T4" fmla="*/ 19 w 38"/>
              <a:gd name="T5" fmla="*/ 39 h 39"/>
              <a:gd name="T6" fmla="*/ 0 w 38"/>
              <a:gd name="T7" fmla="*/ 19 h 39"/>
              <a:gd name="T8" fmla="*/ 19 w 38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9">
                <a:moveTo>
                  <a:pt x="19" y="0"/>
                </a:moveTo>
                <a:lnTo>
                  <a:pt x="38" y="19"/>
                </a:lnTo>
                <a:lnTo>
                  <a:pt x="19" y="39"/>
                </a:lnTo>
                <a:lnTo>
                  <a:pt x="0" y="19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302232" y="3459246"/>
            <a:ext cx="46136" cy="5187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57876" y="3166632"/>
            <a:ext cx="47351" cy="5187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1158975" y="3300968"/>
            <a:ext cx="47351" cy="5187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118910" y="3247766"/>
            <a:ext cx="47351" cy="5187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105554" y="3428654"/>
            <a:ext cx="47351" cy="5187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445504" y="3300968"/>
            <a:ext cx="47351" cy="5187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118910" y="3274366"/>
            <a:ext cx="47351" cy="5187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458860" y="3391411"/>
            <a:ext cx="47351" cy="5054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1093405" y="3410033"/>
            <a:ext cx="46136" cy="5054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1367801" y="3307618"/>
            <a:ext cx="47351" cy="50543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Freeform 30"/>
          <p:cNvSpPr>
            <a:spLocks/>
          </p:cNvSpPr>
          <p:nvPr/>
        </p:nvSpPr>
        <p:spPr bwMode="auto">
          <a:xfrm>
            <a:off x="1954216" y="3167962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39 h 39"/>
              <a:gd name="T4" fmla="*/ 0 w 39"/>
              <a:gd name="T5" fmla="*/ 39 h 39"/>
              <a:gd name="T6" fmla="*/ 20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39"/>
                </a:lnTo>
                <a:lnTo>
                  <a:pt x="0" y="3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2" name="Freeform 31"/>
          <p:cNvSpPr>
            <a:spLocks/>
          </p:cNvSpPr>
          <p:nvPr/>
        </p:nvSpPr>
        <p:spPr bwMode="auto">
          <a:xfrm>
            <a:off x="2149686" y="2758302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39 h 39"/>
              <a:gd name="T4" fmla="*/ 0 w 39"/>
              <a:gd name="T5" fmla="*/ 39 h 39"/>
              <a:gd name="T6" fmla="*/ 20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39"/>
                </a:lnTo>
                <a:lnTo>
                  <a:pt x="0" y="3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3" name="Freeform 32"/>
          <p:cNvSpPr>
            <a:spLocks/>
          </p:cNvSpPr>
          <p:nvPr/>
        </p:nvSpPr>
        <p:spPr bwMode="auto">
          <a:xfrm>
            <a:off x="1888653" y="3186582"/>
            <a:ext cx="47351" cy="51873"/>
          </a:xfrm>
          <a:custGeom>
            <a:avLst/>
            <a:gdLst>
              <a:gd name="T0" fmla="*/ 19 w 39"/>
              <a:gd name="T1" fmla="*/ 0 h 39"/>
              <a:gd name="T2" fmla="*/ 39 w 39"/>
              <a:gd name="T3" fmla="*/ 39 h 39"/>
              <a:gd name="T4" fmla="*/ 0 w 39"/>
              <a:gd name="T5" fmla="*/ 39 h 39"/>
              <a:gd name="T6" fmla="*/ 19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19" y="0"/>
                </a:moveTo>
                <a:lnTo>
                  <a:pt x="39" y="39"/>
                </a:lnTo>
                <a:lnTo>
                  <a:pt x="0" y="39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5" name="Freeform 33"/>
          <p:cNvSpPr>
            <a:spLocks/>
          </p:cNvSpPr>
          <p:nvPr/>
        </p:nvSpPr>
        <p:spPr bwMode="auto">
          <a:xfrm>
            <a:off x="1549917" y="3129390"/>
            <a:ext cx="47351" cy="51873"/>
          </a:xfrm>
          <a:custGeom>
            <a:avLst/>
            <a:gdLst>
              <a:gd name="T0" fmla="*/ 19 w 39"/>
              <a:gd name="T1" fmla="*/ 0 h 39"/>
              <a:gd name="T2" fmla="*/ 39 w 39"/>
              <a:gd name="T3" fmla="*/ 39 h 39"/>
              <a:gd name="T4" fmla="*/ 0 w 39"/>
              <a:gd name="T5" fmla="*/ 39 h 39"/>
              <a:gd name="T6" fmla="*/ 19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19" y="0"/>
                </a:moveTo>
                <a:lnTo>
                  <a:pt x="39" y="39"/>
                </a:lnTo>
                <a:lnTo>
                  <a:pt x="0" y="39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6" name="Freeform 34"/>
          <p:cNvSpPr>
            <a:spLocks/>
          </p:cNvSpPr>
          <p:nvPr/>
        </p:nvSpPr>
        <p:spPr bwMode="auto">
          <a:xfrm>
            <a:off x="2149686" y="3108109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39 h 39"/>
              <a:gd name="T4" fmla="*/ 0 w 39"/>
              <a:gd name="T5" fmla="*/ 39 h 39"/>
              <a:gd name="T6" fmla="*/ 20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39"/>
                </a:lnTo>
                <a:lnTo>
                  <a:pt x="0" y="3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7" name="Freeform 35"/>
          <p:cNvSpPr>
            <a:spLocks/>
          </p:cNvSpPr>
          <p:nvPr/>
        </p:nvSpPr>
        <p:spPr bwMode="auto">
          <a:xfrm>
            <a:off x="1875291" y="3171952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39 h 39"/>
              <a:gd name="T4" fmla="*/ 0 w 39"/>
              <a:gd name="T5" fmla="*/ 39 h 39"/>
              <a:gd name="T6" fmla="*/ 20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39"/>
                </a:lnTo>
                <a:lnTo>
                  <a:pt x="0" y="3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8" name="Freeform 36"/>
          <p:cNvSpPr>
            <a:spLocks/>
          </p:cNvSpPr>
          <p:nvPr/>
        </p:nvSpPr>
        <p:spPr bwMode="auto">
          <a:xfrm>
            <a:off x="1691968" y="3239785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39 h 39"/>
              <a:gd name="T4" fmla="*/ 0 w 39"/>
              <a:gd name="T5" fmla="*/ 39 h 39"/>
              <a:gd name="T6" fmla="*/ 20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39"/>
                </a:lnTo>
                <a:lnTo>
                  <a:pt x="0" y="3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9" name="Freeform 37"/>
          <p:cNvSpPr>
            <a:spLocks/>
          </p:cNvSpPr>
          <p:nvPr/>
        </p:nvSpPr>
        <p:spPr bwMode="auto">
          <a:xfrm>
            <a:off x="1915362" y="2997713"/>
            <a:ext cx="47351" cy="51873"/>
          </a:xfrm>
          <a:custGeom>
            <a:avLst/>
            <a:gdLst>
              <a:gd name="T0" fmla="*/ 19 w 39"/>
              <a:gd name="T1" fmla="*/ 0 h 39"/>
              <a:gd name="T2" fmla="*/ 39 w 39"/>
              <a:gd name="T3" fmla="*/ 39 h 39"/>
              <a:gd name="T4" fmla="*/ 0 w 39"/>
              <a:gd name="T5" fmla="*/ 39 h 39"/>
              <a:gd name="T6" fmla="*/ 19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19" y="0"/>
                </a:moveTo>
                <a:lnTo>
                  <a:pt x="39" y="39"/>
                </a:lnTo>
                <a:lnTo>
                  <a:pt x="0" y="39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0" name="Freeform 38"/>
          <p:cNvSpPr>
            <a:spLocks/>
          </p:cNvSpPr>
          <p:nvPr/>
        </p:nvSpPr>
        <p:spPr bwMode="auto">
          <a:xfrm>
            <a:off x="1940856" y="2983082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39 h 39"/>
              <a:gd name="T4" fmla="*/ 0 w 39"/>
              <a:gd name="T5" fmla="*/ 39 h 39"/>
              <a:gd name="T6" fmla="*/ 20 w 3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39"/>
                </a:lnTo>
                <a:lnTo>
                  <a:pt x="0" y="3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1" name="Freeform 39"/>
          <p:cNvSpPr>
            <a:spLocks/>
          </p:cNvSpPr>
          <p:nvPr/>
        </p:nvSpPr>
        <p:spPr bwMode="auto">
          <a:xfrm>
            <a:off x="1823088" y="3102789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20 h 39"/>
              <a:gd name="T4" fmla="*/ 20 w 39"/>
              <a:gd name="T5" fmla="*/ 39 h 39"/>
              <a:gd name="T6" fmla="*/ 0 w 39"/>
              <a:gd name="T7" fmla="*/ 20 h 39"/>
              <a:gd name="T8" fmla="*/ 20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20"/>
                </a:lnTo>
                <a:lnTo>
                  <a:pt x="20" y="39"/>
                </a:lnTo>
                <a:lnTo>
                  <a:pt x="0" y="20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2" name="Freeform 40"/>
          <p:cNvSpPr>
            <a:spLocks/>
          </p:cNvSpPr>
          <p:nvPr/>
        </p:nvSpPr>
        <p:spPr bwMode="auto">
          <a:xfrm>
            <a:off x="1483142" y="3694667"/>
            <a:ext cx="47351" cy="50543"/>
          </a:xfrm>
          <a:custGeom>
            <a:avLst/>
            <a:gdLst>
              <a:gd name="T0" fmla="*/ 20 w 39"/>
              <a:gd name="T1" fmla="*/ 0 h 38"/>
              <a:gd name="T2" fmla="*/ 39 w 39"/>
              <a:gd name="T3" fmla="*/ 19 h 38"/>
              <a:gd name="T4" fmla="*/ 20 w 39"/>
              <a:gd name="T5" fmla="*/ 38 h 38"/>
              <a:gd name="T6" fmla="*/ 0 w 39"/>
              <a:gd name="T7" fmla="*/ 19 h 38"/>
              <a:gd name="T8" fmla="*/ 20 w 3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8">
                <a:moveTo>
                  <a:pt x="20" y="0"/>
                </a:moveTo>
                <a:lnTo>
                  <a:pt x="39" y="19"/>
                </a:lnTo>
                <a:lnTo>
                  <a:pt x="20" y="38"/>
                </a:lnTo>
                <a:lnTo>
                  <a:pt x="0" y="1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4" name="Freeform 42"/>
          <p:cNvSpPr>
            <a:spLocks/>
          </p:cNvSpPr>
          <p:nvPr/>
        </p:nvSpPr>
        <p:spPr bwMode="auto">
          <a:xfrm>
            <a:off x="1823088" y="2764951"/>
            <a:ext cx="47351" cy="50543"/>
          </a:xfrm>
          <a:custGeom>
            <a:avLst/>
            <a:gdLst>
              <a:gd name="T0" fmla="*/ 20 w 39"/>
              <a:gd name="T1" fmla="*/ 0 h 38"/>
              <a:gd name="T2" fmla="*/ 39 w 39"/>
              <a:gd name="T3" fmla="*/ 19 h 38"/>
              <a:gd name="T4" fmla="*/ 20 w 39"/>
              <a:gd name="T5" fmla="*/ 38 h 38"/>
              <a:gd name="T6" fmla="*/ 0 w 39"/>
              <a:gd name="T7" fmla="*/ 19 h 38"/>
              <a:gd name="T8" fmla="*/ 20 w 3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8">
                <a:moveTo>
                  <a:pt x="20" y="0"/>
                </a:moveTo>
                <a:lnTo>
                  <a:pt x="39" y="19"/>
                </a:lnTo>
                <a:lnTo>
                  <a:pt x="20" y="38"/>
                </a:lnTo>
                <a:lnTo>
                  <a:pt x="0" y="1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5" name="Freeform 43"/>
          <p:cNvSpPr>
            <a:spLocks/>
          </p:cNvSpPr>
          <p:nvPr/>
        </p:nvSpPr>
        <p:spPr bwMode="auto">
          <a:xfrm>
            <a:off x="1705323" y="3068206"/>
            <a:ext cx="47351" cy="51873"/>
          </a:xfrm>
          <a:custGeom>
            <a:avLst/>
            <a:gdLst>
              <a:gd name="T0" fmla="*/ 20 w 39"/>
              <a:gd name="T1" fmla="*/ 0 h 39"/>
              <a:gd name="T2" fmla="*/ 39 w 39"/>
              <a:gd name="T3" fmla="*/ 20 h 39"/>
              <a:gd name="T4" fmla="*/ 20 w 39"/>
              <a:gd name="T5" fmla="*/ 39 h 39"/>
              <a:gd name="T6" fmla="*/ 0 w 39"/>
              <a:gd name="T7" fmla="*/ 20 h 39"/>
              <a:gd name="T8" fmla="*/ 20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20" y="0"/>
                </a:moveTo>
                <a:lnTo>
                  <a:pt x="39" y="20"/>
                </a:lnTo>
                <a:lnTo>
                  <a:pt x="20" y="39"/>
                </a:lnTo>
                <a:lnTo>
                  <a:pt x="0" y="20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6" name="Freeform 44"/>
          <p:cNvSpPr>
            <a:spLocks/>
          </p:cNvSpPr>
          <p:nvPr/>
        </p:nvSpPr>
        <p:spPr bwMode="auto">
          <a:xfrm>
            <a:off x="1366588" y="3146679"/>
            <a:ext cx="47351" cy="50543"/>
          </a:xfrm>
          <a:custGeom>
            <a:avLst/>
            <a:gdLst>
              <a:gd name="T0" fmla="*/ 20 w 39"/>
              <a:gd name="T1" fmla="*/ 0 h 38"/>
              <a:gd name="T2" fmla="*/ 39 w 39"/>
              <a:gd name="T3" fmla="*/ 19 h 38"/>
              <a:gd name="T4" fmla="*/ 20 w 39"/>
              <a:gd name="T5" fmla="*/ 38 h 38"/>
              <a:gd name="T6" fmla="*/ 0 w 39"/>
              <a:gd name="T7" fmla="*/ 19 h 38"/>
              <a:gd name="T8" fmla="*/ 20 w 3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8">
                <a:moveTo>
                  <a:pt x="20" y="0"/>
                </a:moveTo>
                <a:lnTo>
                  <a:pt x="39" y="19"/>
                </a:lnTo>
                <a:lnTo>
                  <a:pt x="20" y="38"/>
                </a:lnTo>
                <a:lnTo>
                  <a:pt x="0" y="19"/>
                </a:lnTo>
                <a:lnTo>
                  <a:pt x="20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7" name="Freeform 45"/>
          <p:cNvSpPr>
            <a:spLocks/>
          </p:cNvSpPr>
          <p:nvPr/>
        </p:nvSpPr>
        <p:spPr bwMode="auto">
          <a:xfrm>
            <a:off x="1471001" y="3175942"/>
            <a:ext cx="47351" cy="51873"/>
          </a:xfrm>
          <a:custGeom>
            <a:avLst/>
            <a:gdLst>
              <a:gd name="T0" fmla="*/ 19 w 39"/>
              <a:gd name="T1" fmla="*/ 0 h 39"/>
              <a:gd name="T2" fmla="*/ 39 w 39"/>
              <a:gd name="T3" fmla="*/ 20 h 39"/>
              <a:gd name="T4" fmla="*/ 19 w 39"/>
              <a:gd name="T5" fmla="*/ 39 h 39"/>
              <a:gd name="T6" fmla="*/ 0 w 39"/>
              <a:gd name="T7" fmla="*/ 20 h 39"/>
              <a:gd name="T8" fmla="*/ 19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19" y="0"/>
                </a:moveTo>
                <a:lnTo>
                  <a:pt x="39" y="20"/>
                </a:lnTo>
                <a:lnTo>
                  <a:pt x="19" y="39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8" name="Freeform 46"/>
          <p:cNvSpPr>
            <a:spLocks noEditPoints="1"/>
          </p:cNvSpPr>
          <p:nvPr/>
        </p:nvSpPr>
        <p:spPr bwMode="auto">
          <a:xfrm>
            <a:off x="878516" y="3129379"/>
            <a:ext cx="1300309" cy="360448"/>
          </a:xfrm>
          <a:custGeom>
            <a:avLst/>
            <a:gdLst>
              <a:gd name="T0" fmla="*/ 316 w 12809"/>
              <a:gd name="T1" fmla="*/ 3121 h 3233"/>
              <a:gd name="T2" fmla="*/ 6 w 12809"/>
              <a:gd name="T3" fmla="*/ 3198 h 3233"/>
              <a:gd name="T4" fmla="*/ 811 w 12809"/>
              <a:gd name="T5" fmla="*/ 2958 h 3233"/>
              <a:gd name="T6" fmla="*/ 598 w 12809"/>
              <a:gd name="T7" fmla="*/ 3093 h 3233"/>
              <a:gd name="T8" fmla="*/ 1122 w 12809"/>
              <a:gd name="T9" fmla="*/ 2881 h 3233"/>
              <a:gd name="T10" fmla="*/ 1374 w 12809"/>
              <a:gd name="T11" fmla="*/ 2901 h 3233"/>
              <a:gd name="T12" fmla="*/ 1122 w 12809"/>
              <a:gd name="T13" fmla="*/ 2881 h 3233"/>
              <a:gd name="T14" fmla="*/ 1947 w 12809"/>
              <a:gd name="T15" fmla="*/ 2718 h 3233"/>
              <a:gd name="T16" fmla="*/ 1637 w 12809"/>
              <a:gd name="T17" fmla="*/ 2795 h 3233"/>
              <a:gd name="T18" fmla="*/ 2442 w 12809"/>
              <a:gd name="T19" fmla="*/ 2555 h 3233"/>
              <a:gd name="T20" fmla="*/ 2229 w 12809"/>
              <a:gd name="T21" fmla="*/ 2690 h 3233"/>
              <a:gd name="T22" fmla="*/ 2753 w 12809"/>
              <a:gd name="T23" fmla="*/ 2478 h 3233"/>
              <a:gd name="T24" fmla="*/ 3005 w 12809"/>
              <a:gd name="T25" fmla="*/ 2498 h 3233"/>
              <a:gd name="T26" fmla="*/ 2753 w 12809"/>
              <a:gd name="T27" fmla="*/ 2478 h 3233"/>
              <a:gd name="T28" fmla="*/ 3578 w 12809"/>
              <a:gd name="T29" fmla="*/ 2315 h 3233"/>
              <a:gd name="T30" fmla="*/ 3267 w 12809"/>
              <a:gd name="T31" fmla="*/ 2392 h 3233"/>
              <a:gd name="T32" fmla="*/ 4073 w 12809"/>
              <a:gd name="T33" fmla="*/ 2151 h 3233"/>
              <a:gd name="T34" fmla="*/ 3860 w 12809"/>
              <a:gd name="T35" fmla="*/ 2287 h 3233"/>
              <a:gd name="T36" fmla="*/ 4384 w 12809"/>
              <a:gd name="T37" fmla="*/ 2075 h 3233"/>
              <a:gd name="T38" fmla="*/ 4636 w 12809"/>
              <a:gd name="T39" fmla="*/ 2095 h 3233"/>
              <a:gd name="T40" fmla="*/ 4384 w 12809"/>
              <a:gd name="T41" fmla="*/ 2075 h 3233"/>
              <a:gd name="T42" fmla="*/ 5209 w 12809"/>
              <a:gd name="T43" fmla="*/ 1912 h 3233"/>
              <a:gd name="T44" fmla="*/ 4898 w 12809"/>
              <a:gd name="T45" fmla="*/ 1989 h 3233"/>
              <a:gd name="T46" fmla="*/ 5704 w 12809"/>
              <a:gd name="T47" fmla="*/ 1748 h 3233"/>
              <a:gd name="T48" fmla="*/ 5490 w 12809"/>
              <a:gd name="T49" fmla="*/ 1884 h 3233"/>
              <a:gd name="T50" fmla="*/ 6015 w 12809"/>
              <a:gd name="T51" fmla="*/ 1672 h 3233"/>
              <a:gd name="T52" fmla="*/ 6267 w 12809"/>
              <a:gd name="T53" fmla="*/ 1692 h 3233"/>
              <a:gd name="T54" fmla="*/ 6015 w 12809"/>
              <a:gd name="T55" fmla="*/ 1672 h 3233"/>
              <a:gd name="T56" fmla="*/ 6840 w 12809"/>
              <a:gd name="T57" fmla="*/ 1509 h 3233"/>
              <a:gd name="T58" fmla="*/ 6529 w 12809"/>
              <a:gd name="T59" fmla="*/ 1586 h 3233"/>
              <a:gd name="T60" fmla="*/ 7335 w 12809"/>
              <a:gd name="T61" fmla="*/ 1345 h 3233"/>
              <a:gd name="T62" fmla="*/ 7121 w 12809"/>
              <a:gd name="T63" fmla="*/ 1480 h 3233"/>
              <a:gd name="T64" fmla="*/ 7646 w 12809"/>
              <a:gd name="T65" fmla="*/ 1268 h 3233"/>
              <a:gd name="T66" fmla="*/ 7898 w 12809"/>
              <a:gd name="T67" fmla="*/ 1289 h 3233"/>
              <a:gd name="T68" fmla="*/ 7646 w 12809"/>
              <a:gd name="T69" fmla="*/ 1268 h 3233"/>
              <a:gd name="T70" fmla="*/ 8471 w 12809"/>
              <a:gd name="T71" fmla="*/ 1106 h 3233"/>
              <a:gd name="T72" fmla="*/ 8160 w 12809"/>
              <a:gd name="T73" fmla="*/ 1182 h 3233"/>
              <a:gd name="T74" fmla="*/ 8966 w 12809"/>
              <a:gd name="T75" fmla="*/ 942 h 3233"/>
              <a:gd name="T76" fmla="*/ 8752 w 12809"/>
              <a:gd name="T77" fmla="*/ 1077 h 3233"/>
              <a:gd name="T78" fmla="*/ 9277 w 12809"/>
              <a:gd name="T79" fmla="*/ 865 h 3233"/>
              <a:gd name="T80" fmla="*/ 9529 w 12809"/>
              <a:gd name="T81" fmla="*/ 885 h 3233"/>
              <a:gd name="T82" fmla="*/ 9277 w 12809"/>
              <a:gd name="T83" fmla="*/ 865 h 3233"/>
              <a:gd name="T84" fmla="*/ 10102 w 12809"/>
              <a:gd name="T85" fmla="*/ 703 h 3233"/>
              <a:gd name="T86" fmla="*/ 9791 w 12809"/>
              <a:gd name="T87" fmla="*/ 779 h 3233"/>
              <a:gd name="T88" fmla="*/ 10597 w 12809"/>
              <a:gd name="T89" fmla="*/ 539 h 3233"/>
              <a:gd name="T90" fmla="*/ 10383 w 12809"/>
              <a:gd name="T91" fmla="*/ 674 h 3233"/>
              <a:gd name="T92" fmla="*/ 10908 w 12809"/>
              <a:gd name="T93" fmla="*/ 462 h 3233"/>
              <a:gd name="T94" fmla="*/ 11160 w 12809"/>
              <a:gd name="T95" fmla="*/ 482 h 3233"/>
              <a:gd name="T96" fmla="*/ 10908 w 12809"/>
              <a:gd name="T97" fmla="*/ 462 h 3233"/>
              <a:gd name="T98" fmla="*/ 11733 w 12809"/>
              <a:gd name="T99" fmla="*/ 299 h 3233"/>
              <a:gd name="T100" fmla="*/ 11422 w 12809"/>
              <a:gd name="T101" fmla="*/ 376 h 3233"/>
              <a:gd name="T102" fmla="*/ 12228 w 12809"/>
              <a:gd name="T103" fmla="*/ 136 h 3233"/>
              <a:gd name="T104" fmla="*/ 12014 w 12809"/>
              <a:gd name="T105" fmla="*/ 271 h 3233"/>
              <a:gd name="T106" fmla="*/ 12539 w 12809"/>
              <a:gd name="T107" fmla="*/ 59 h 3233"/>
              <a:gd name="T108" fmla="*/ 12774 w 12809"/>
              <a:gd name="T109" fmla="*/ 83 h 3233"/>
              <a:gd name="T110" fmla="*/ 12539 w 12809"/>
              <a:gd name="T111" fmla="*/ 59 h 3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09" h="3233">
                <a:moveTo>
                  <a:pt x="35" y="3150"/>
                </a:moveTo>
                <a:lnTo>
                  <a:pt x="268" y="3092"/>
                </a:lnTo>
                <a:cubicBezTo>
                  <a:pt x="289" y="3087"/>
                  <a:pt x="311" y="3100"/>
                  <a:pt x="316" y="3121"/>
                </a:cubicBezTo>
                <a:cubicBezTo>
                  <a:pt x="322" y="3143"/>
                  <a:pt x="309" y="3164"/>
                  <a:pt x="287" y="3170"/>
                </a:cubicBezTo>
                <a:lnTo>
                  <a:pt x="54" y="3227"/>
                </a:lnTo>
                <a:cubicBezTo>
                  <a:pt x="33" y="3233"/>
                  <a:pt x="11" y="3220"/>
                  <a:pt x="6" y="3198"/>
                </a:cubicBezTo>
                <a:cubicBezTo>
                  <a:pt x="0" y="3177"/>
                  <a:pt x="13" y="3155"/>
                  <a:pt x="35" y="3150"/>
                </a:cubicBezTo>
                <a:close/>
                <a:moveTo>
                  <a:pt x="579" y="3015"/>
                </a:moveTo>
                <a:lnTo>
                  <a:pt x="811" y="2958"/>
                </a:lnTo>
                <a:cubicBezTo>
                  <a:pt x="833" y="2952"/>
                  <a:pt x="855" y="2965"/>
                  <a:pt x="860" y="2987"/>
                </a:cubicBezTo>
                <a:cubicBezTo>
                  <a:pt x="865" y="3008"/>
                  <a:pt x="852" y="3030"/>
                  <a:pt x="831" y="3035"/>
                </a:cubicBezTo>
                <a:lnTo>
                  <a:pt x="598" y="3093"/>
                </a:lnTo>
                <a:cubicBezTo>
                  <a:pt x="576" y="3098"/>
                  <a:pt x="555" y="3085"/>
                  <a:pt x="549" y="3064"/>
                </a:cubicBezTo>
                <a:cubicBezTo>
                  <a:pt x="544" y="3042"/>
                  <a:pt x="557" y="3021"/>
                  <a:pt x="579" y="3015"/>
                </a:cubicBezTo>
                <a:close/>
                <a:moveTo>
                  <a:pt x="1122" y="2881"/>
                </a:moveTo>
                <a:lnTo>
                  <a:pt x="1355" y="2823"/>
                </a:lnTo>
                <a:cubicBezTo>
                  <a:pt x="1377" y="2818"/>
                  <a:pt x="1398" y="2831"/>
                  <a:pt x="1404" y="2853"/>
                </a:cubicBezTo>
                <a:cubicBezTo>
                  <a:pt x="1409" y="2874"/>
                  <a:pt x="1396" y="2896"/>
                  <a:pt x="1374" y="2901"/>
                </a:cubicBezTo>
                <a:lnTo>
                  <a:pt x="1141" y="2959"/>
                </a:lnTo>
                <a:cubicBezTo>
                  <a:pt x="1120" y="2964"/>
                  <a:pt x="1098" y="2951"/>
                  <a:pt x="1093" y="2929"/>
                </a:cubicBezTo>
                <a:cubicBezTo>
                  <a:pt x="1088" y="2908"/>
                  <a:pt x="1101" y="2886"/>
                  <a:pt x="1122" y="2881"/>
                </a:cubicBezTo>
                <a:close/>
                <a:moveTo>
                  <a:pt x="1666" y="2747"/>
                </a:moveTo>
                <a:lnTo>
                  <a:pt x="1899" y="2689"/>
                </a:lnTo>
                <a:cubicBezTo>
                  <a:pt x="1920" y="2684"/>
                  <a:pt x="1942" y="2697"/>
                  <a:pt x="1947" y="2718"/>
                </a:cubicBezTo>
                <a:cubicBezTo>
                  <a:pt x="1953" y="2740"/>
                  <a:pt x="1939" y="2761"/>
                  <a:pt x="1918" y="2767"/>
                </a:cubicBezTo>
                <a:lnTo>
                  <a:pt x="1685" y="2824"/>
                </a:lnTo>
                <a:cubicBezTo>
                  <a:pt x="1664" y="2829"/>
                  <a:pt x="1642" y="2816"/>
                  <a:pt x="1637" y="2795"/>
                </a:cubicBezTo>
                <a:cubicBezTo>
                  <a:pt x="1631" y="2774"/>
                  <a:pt x="1644" y="2752"/>
                  <a:pt x="1666" y="2747"/>
                </a:cubicBezTo>
                <a:close/>
                <a:moveTo>
                  <a:pt x="2209" y="2612"/>
                </a:moveTo>
                <a:lnTo>
                  <a:pt x="2442" y="2555"/>
                </a:lnTo>
                <a:cubicBezTo>
                  <a:pt x="2464" y="2549"/>
                  <a:pt x="2486" y="2562"/>
                  <a:pt x="2491" y="2584"/>
                </a:cubicBezTo>
                <a:cubicBezTo>
                  <a:pt x="2496" y="2605"/>
                  <a:pt x="2483" y="2627"/>
                  <a:pt x="2462" y="2632"/>
                </a:cubicBezTo>
                <a:lnTo>
                  <a:pt x="2229" y="2690"/>
                </a:lnTo>
                <a:cubicBezTo>
                  <a:pt x="2207" y="2695"/>
                  <a:pt x="2185" y="2682"/>
                  <a:pt x="2180" y="2661"/>
                </a:cubicBezTo>
                <a:cubicBezTo>
                  <a:pt x="2175" y="2639"/>
                  <a:pt x="2188" y="2617"/>
                  <a:pt x="2209" y="2612"/>
                </a:cubicBezTo>
                <a:close/>
                <a:moveTo>
                  <a:pt x="2753" y="2478"/>
                </a:moveTo>
                <a:lnTo>
                  <a:pt x="2986" y="2420"/>
                </a:lnTo>
                <a:cubicBezTo>
                  <a:pt x="3008" y="2415"/>
                  <a:pt x="3029" y="2428"/>
                  <a:pt x="3034" y="2449"/>
                </a:cubicBezTo>
                <a:cubicBezTo>
                  <a:pt x="3040" y="2471"/>
                  <a:pt x="3027" y="2493"/>
                  <a:pt x="3005" y="2498"/>
                </a:cubicBezTo>
                <a:lnTo>
                  <a:pt x="2772" y="2555"/>
                </a:lnTo>
                <a:cubicBezTo>
                  <a:pt x="2751" y="2561"/>
                  <a:pt x="2729" y="2548"/>
                  <a:pt x="2724" y="2526"/>
                </a:cubicBezTo>
                <a:cubicBezTo>
                  <a:pt x="2719" y="2505"/>
                  <a:pt x="2732" y="2483"/>
                  <a:pt x="2753" y="2478"/>
                </a:cubicBezTo>
                <a:close/>
                <a:moveTo>
                  <a:pt x="3297" y="2343"/>
                </a:moveTo>
                <a:lnTo>
                  <a:pt x="3530" y="2286"/>
                </a:lnTo>
                <a:cubicBezTo>
                  <a:pt x="3551" y="2281"/>
                  <a:pt x="3573" y="2294"/>
                  <a:pt x="3578" y="2315"/>
                </a:cubicBezTo>
                <a:cubicBezTo>
                  <a:pt x="3583" y="2336"/>
                  <a:pt x="3570" y="2358"/>
                  <a:pt x="3549" y="2363"/>
                </a:cubicBezTo>
                <a:lnTo>
                  <a:pt x="3316" y="2421"/>
                </a:lnTo>
                <a:cubicBezTo>
                  <a:pt x="3294" y="2426"/>
                  <a:pt x="3273" y="2413"/>
                  <a:pt x="3267" y="2392"/>
                </a:cubicBezTo>
                <a:cubicBezTo>
                  <a:pt x="3262" y="2370"/>
                  <a:pt x="3275" y="2349"/>
                  <a:pt x="3297" y="2343"/>
                </a:cubicBezTo>
                <a:close/>
                <a:moveTo>
                  <a:pt x="3840" y="2209"/>
                </a:moveTo>
                <a:lnTo>
                  <a:pt x="4073" y="2151"/>
                </a:lnTo>
                <a:cubicBezTo>
                  <a:pt x="4095" y="2146"/>
                  <a:pt x="4116" y="2159"/>
                  <a:pt x="4122" y="2181"/>
                </a:cubicBezTo>
                <a:cubicBezTo>
                  <a:pt x="4127" y="2202"/>
                  <a:pt x="4114" y="2224"/>
                  <a:pt x="4093" y="2229"/>
                </a:cubicBezTo>
                <a:lnTo>
                  <a:pt x="3860" y="2287"/>
                </a:lnTo>
                <a:cubicBezTo>
                  <a:pt x="3838" y="2292"/>
                  <a:pt x="3816" y="2279"/>
                  <a:pt x="3811" y="2257"/>
                </a:cubicBezTo>
                <a:cubicBezTo>
                  <a:pt x="3806" y="2236"/>
                  <a:pt x="3819" y="2214"/>
                  <a:pt x="3840" y="2209"/>
                </a:cubicBezTo>
                <a:close/>
                <a:moveTo>
                  <a:pt x="4384" y="2075"/>
                </a:moveTo>
                <a:lnTo>
                  <a:pt x="4617" y="2017"/>
                </a:lnTo>
                <a:cubicBezTo>
                  <a:pt x="4638" y="2012"/>
                  <a:pt x="4660" y="2025"/>
                  <a:pt x="4665" y="2046"/>
                </a:cubicBezTo>
                <a:cubicBezTo>
                  <a:pt x="4671" y="2068"/>
                  <a:pt x="4658" y="2089"/>
                  <a:pt x="4636" y="2095"/>
                </a:cubicBezTo>
                <a:lnTo>
                  <a:pt x="4403" y="2152"/>
                </a:lnTo>
                <a:cubicBezTo>
                  <a:pt x="4382" y="2158"/>
                  <a:pt x="4360" y="2145"/>
                  <a:pt x="4355" y="2123"/>
                </a:cubicBezTo>
                <a:cubicBezTo>
                  <a:pt x="4349" y="2102"/>
                  <a:pt x="4363" y="2080"/>
                  <a:pt x="4384" y="2075"/>
                </a:cubicBezTo>
                <a:close/>
                <a:moveTo>
                  <a:pt x="4928" y="1940"/>
                </a:moveTo>
                <a:lnTo>
                  <a:pt x="5161" y="1883"/>
                </a:lnTo>
                <a:cubicBezTo>
                  <a:pt x="5182" y="1877"/>
                  <a:pt x="5204" y="1890"/>
                  <a:pt x="5209" y="1912"/>
                </a:cubicBezTo>
                <a:cubicBezTo>
                  <a:pt x="5214" y="1933"/>
                  <a:pt x="5201" y="1955"/>
                  <a:pt x="5180" y="1960"/>
                </a:cubicBezTo>
                <a:lnTo>
                  <a:pt x="4947" y="2018"/>
                </a:lnTo>
                <a:cubicBezTo>
                  <a:pt x="4925" y="2023"/>
                  <a:pt x="4904" y="2010"/>
                  <a:pt x="4898" y="1989"/>
                </a:cubicBezTo>
                <a:cubicBezTo>
                  <a:pt x="4893" y="1967"/>
                  <a:pt x="4906" y="1946"/>
                  <a:pt x="4928" y="1940"/>
                </a:cubicBezTo>
                <a:close/>
                <a:moveTo>
                  <a:pt x="5471" y="1806"/>
                </a:moveTo>
                <a:lnTo>
                  <a:pt x="5704" y="1748"/>
                </a:lnTo>
                <a:cubicBezTo>
                  <a:pt x="5726" y="1743"/>
                  <a:pt x="5747" y="1756"/>
                  <a:pt x="5753" y="1778"/>
                </a:cubicBezTo>
                <a:cubicBezTo>
                  <a:pt x="5758" y="1799"/>
                  <a:pt x="5745" y="1821"/>
                  <a:pt x="5723" y="1826"/>
                </a:cubicBezTo>
                <a:lnTo>
                  <a:pt x="5490" y="1884"/>
                </a:lnTo>
                <a:cubicBezTo>
                  <a:pt x="5469" y="1889"/>
                  <a:pt x="5447" y="1876"/>
                  <a:pt x="5442" y="1854"/>
                </a:cubicBezTo>
                <a:cubicBezTo>
                  <a:pt x="5437" y="1833"/>
                  <a:pt x="5450" y="1811"/>
                  <a:pt x="5471" y="1806"/>
                </a:cubicBezTo>
                <a:close/>
                <a:moveTo>
                  <a:pt x="6015" y="1672"/>
                </a:moveTo>
                <a:lnTo>
                  <a:pt x="6248" y="1614"/>
                </a:lnTo>
                <a:cubicBezTo>
                  <a:pt x="6269" y="1609"/>
                  <a:pt x="6291" y="1622"/>
                  <a:pt x="6296" y="1643"/>
                </a:cubicBezTo>
                <a:cubicBezTo>
                  <a:pt x="6302" y="1665"/>
                  <a:pt x="6289" y="1686"/>
                  <a:pt x="6267" y="1692"/>
                </a:cubicBezTo>
                <a:lnTo>
                  <a:pt x="6034" y="1749"/>
                </a:lnTo>
                <a:cubicBezTo>
                  <a:pt x="6013" y="1755"/>
                  <a:pt x="5991" y="1741"/>
                  <a:pt x="5986" y="1720"/>
                </a:cubicBezTo>
                <a:cubicBezTo>
                  <a:pt x="5980" y="1699"/>
                  <a:pt x="5993" y="1677"/>
                  <a:pt x="6015" y="1672"/>
                </a:cubicBezTo>
                <a:close/>
                <a:moveTo>
                  <a:pt x="6559" y="1537"/>
                </a:moveTo>
                <a:lnTo>
                  <a:pt x="6792" y="1480"/>
                </a:lnTo>
                <a:cubicBezTo>
                  <a:pt x="6813" y="1474"/>
                  <a:pt x="6835" y="1487"/>
                  <a:pt x="6840" y="1509"/>
                </a:cubicBezTo>
                <a:cubicBezTo>
                  <a:pt x="6845" y="1530"/>
                  <a:pt x="6832" y="1552"/>
                  <a:pt x="6811" y="1557"/>
                </a:cubicBezTo>
                <a:lnTo>
                  <a:pt x="6578" y="1615"/>
                </a:lnTo>
                <a:cubicBezTo>
                  <a:pt x="6556" y="1620"/>
                  <a:pt x="6535" y="1607"/>
                  <a:pt x="6529" y="1586"/>
                </a:cubicBezTo>
                <a:cubicBezTo>
                  <a:pt x="6524" y="1564"/>
                  <a:pt x="6537" y="1542"/>
                  <a:pt x="6559" y="1537"/>
                </a:cubicBezTo>
                <a:close/>
                <a:moveTo>
                  <a:pt x="7102" y="1403"/>
                </a:moveTo>
                <a:lnTo>
                  <a:pt x="7335" y="1345"/>
                </a:lnTo>
                <a:cubicBezTo>
                  <a:pt x="7357" y="1340"/>
                  <a:pt x="7378" y="1353"/>
                  <a:pt x="7384" y="1374"/>
                </a:cubicBezTo>
                <a:cubicBezTo>
                  <a:pt x="7389" y="1396"/>
                  <a:pt x="7376" y="1418"/>
                  <a:pt x="7354" y="1423"/>
                </a:cubicBezTo>
                <a:lnTo>
                  <a:pt x="7121" y="1480"/>
                </a:lnTo>
                <a:cubicBezTo>
                  <a:pt x="7100" y="1486"/>
                  <a:pt x="7078" y="1473"/>
                  <a:pt x="7073" y="1451"/>
                </a:cubicBezTo>
                <a:cubicBezTo>
                  <a:pt x="7068" y="1430"/>
                  <a:pt x="7081" y="1408"/>
                  <a:pt x="7102" y="1403"/>
                </a:cubicBezTo>
                <a:close/>
                <a:moveTo>
                  <a:pt x="7646" y="1268"/>
                </a:moveTo>
                <a:lnTo>
                  <a:pt x="7879" y="1211"/>
                </a:lnTo>
                <a:cubicBezTo>
                  <a:pt x="7900" y="1206"/>
                  <a:pt x="7922" y="1219"/>
                  <a:pt x="7927" y="1240"/>
                </a:cubicBezTo>
                <a:cubicBezTo>
                  <a:pt x="7933" y="1262"/>
                  <a:pt x="7919" y="1283"/>
                  <a:pt x="7898" y="1289"/>
                </a:cubicBezTo>
                <a:lnTo>
                  <a:pt x="7665" y="1346"/>
                </a:lnTo>
                <a:cubicBezTo>
                  <a:pt x="7644" y="1351"/>
                  <a:pt x="7622" y="1338"/>
                  <a:pt x="7617" y="1317"/>
                </a:cubicBezTo>
                <a:cubicBezTo>
                  <a:pt x="7611" y="1295"/>
                  <a:pt x="7624" y="1274"/>
                  <a:pt x="7646" y="1268"/>
                </a:cubicBezTo>
                <a:close/>
                <a:moveTo>
                  <a:pt x="8189" y="1134"/>
                </a:moveTo>
                <a:lnTo>
                  <a:pt x="8422" y="1076"/>
                </a:lnTo>
                <a:cubicBezTo>
                  <a:pt x="8444" y="1071"/>
                  <a:pt x="8466" y="1084"/>
                  <a:pt x="8471" y="1106"/>
                </a:cubicBezTo>
                <a:cubicBezTo>
                  <a:pt x="8476" y="1127"/>
                  <a:pt x="8463" y="1149"/>
                  <a:pt x="8442" y="1154"/>
                </a:cubicBezTo>
                <a:lnTo>
                  <a:pt x="8209" y="1212"/>
                </a:lnTo>
                <a:cubicBezTo>
                  <a:pt x="8187" y="1217"/>
                  <a:pt x="8166" y="1204"/>
                  <a:pt x="8160" y="1182"/>
                </a:cubicBezTo>
                <a:cubicBezTo>
                  <a:pt x="8155" y="1161"/>
                  <a:pt x="8168" y="1139"/>
                  <a:pt x="8189" y="1134"/>
                </a:cubicBezTo>
                <a:close/>
                <a:moveTo>
                  <a:pt x="8733" y="1000"/>
                </a:moveTo>
                <a:lnTo>
                  <a:pt x="8966" y="942"/>
                </a:lnTo>
                <a:cubicBezTo>
                  <a:pt x="8988" y="937"/>
                  <a:pt x="9009" y="950"/>
                  <a:pt x="9015" y="971"/>
                </a:cubicBezTo>
                <a:cubicBezTo>
                  <a:pt x="9020" y="993"/>
                  <a:pt x="9007" y="1014"/>
                  <a:pt x="8985" y="1020"/>
                </a:cubicBezTo>
                <a:lnTo>
                  <a:pt x="8752" y="1077"/>
                </a:lnTo>
                <a:cubicBezTo>
                  <a:pt x="8731" y="1083"/>
                  <a:pt x="8709" y="1070"/>
                  <a:pt x="8704" y="1048"/>
                </a:cubicBezTo>
                <a:cubicBezTo>
                  <a:pt x="8699" y="1027"/>
                  <a:pt x="8712" y="1005"/>
                  <a:pt x="8733" y="1000"/>
                </a:cubicBezTo>
                <a:close/>
                <a:moveTo>
                  <a:pt x="9277" y="865"/>
                </a:moveTo>
                <a:lnTo>
                  <a:pt x="9510" y="808"/>
                </a:lnTo>
                <a:cubicBezTo>
                  <a:pt x="9531" y="802"/>
                  <a:pt x="9553" y="816"/>
                  <a:pt x="9558" y="837"/>
                </a:cubicBezTo>
                <a:cubicBezTo>
                  <a:pt x="9563" y="858"/>
                  <a:pt x="9550" y="880"/>
                  <a:pt x="9529" y="885"/>
                </a:cubicBezTo>
                <a:lnTo>
                  <a:pt x="9296" y="943"/>
                </a:lnTo>
                <a:cubicBezTo>
                  <a:pt x="9274" y="948"/>
                  <a:pt x="9253" y="935"/>
                  <a:pt x="9248" y="914"/>
                </a:cubicBezTo>
                <a:cubicBezTo>
                  <a:pt x="9242" y="892"/>
                  <a:pt x="9255" y="871"/>
                  <a:pt x="9277" y="865"/>
                </a:cubicBezTo>
                <a:close/>
                <a:moveTo>
                  <a:pt x="9820" y="731"/>
                </a:moveTo>
                <a:lnTo>
                  <a:pt x="10053" y="673"/>
                </a:lnTo>
                <a:cubicBezTo>
                  <a:pt x="10075" y="668"/>
                  <a:pt x="10097" y="681"/>
                  <a:pt x="10102" y="703"/>
                </a:cubicBezTo>
                <a:cubicBezTo>
                  <a:pt x="10107" y="724"/>
                  <a:pt x="10094" y="746"/>
                  <a:pt x="10073" y="751"/>
                </a:cubicBezTo>
                <a:lnTo>
                  <a:pt x="9840" y="809"/>
                </a:lnTo>
                <a:cubicBezTo>
                  <a:pt x="9818" y="814"/>
                  <a:pt x="9796" y="801"/>
                  <a:pt x="9791" y="779"/>
                </a:cubicBezTo>
                <a:cubicBezTo>
                  <a:pt x="9786" y="758"/>
                  <a:pt x="9799" y="736"/>
                  <a:pt x="9820" y="731"/>
                </a:cubicBezTo>
                <a:close/>
                <a:moveTo>
                  <a:pt x="10364" y="597"/>
                </a:moveTo>
                <a:lnTo>
                  <a:pt x="10597" y="539"/>
                </a:lnTo>
                <a:cubicBezTo>
                  <a:pt x="10618" y="534"/>
                  <a:pt x="10640" y="547"/>
                  <a:pt x="10645" y="568"/>
                </a:cubicBezTo>
                <a:cubicBezTo>
                  <a:pt x="10651" y="590"/>
                  <a:pt x="10638" y="611"/>
                  <a:pt x="10616" y="617"/>
                </a:cubicBezTo>
                <a:lnTo>
                  <a:pt x="10383" y="674"/>
                </a:lnTo>
                <a:cubicBezTo>
                  <a:pt x="10362" y="680"/>
                  <a:pt x="10340" y="666"/>
                  <a:pt x="10335" y="645"/>
                </a:cubicBezTo>
                <a:cubicBezTo>
                  <a:pt x="10329" y="624"/>
                  <a:pt x="10343" y="602"/>
                  <a:pt x="10364" y="597"/>
                </a:cubicBezTo>
                <a:close/>
                <a:moveTo>
                  <a:pt x="10908" y="462"/>
                </a:moveTo>
                <a:lnTo>
                  <a:pt x="11141" y="405"/>
                </a:lnTo>
                <a:cubicBezTo>
                  <a:pt x="11162" y="399"/>
                  <a:pt x="11184" y="412"/>
                  <a:pt x="11189" y="434"/>
                </a:cubicBezTo>
                <a:cubicBezTo>
                  <a:pt x="11194" y="455"/>
                  <a:pt x="11181" y="477"/>
                  <a:pt x="11160" y="482"/>
                </a:cubicBezTo>
                <a:lnTo>
                  <a:pt x="10927" y="540"/>
                </a:lnTo>
                <a:cubicBezTo>
                  <a:pt x="10905" y="545"/>
                  <a:pt x="10884" y="532"/>
                  <a:pt x="10878" y="511"/>
                </a:cubicBezTo>
                <a:cubicBezTo>
                  <a:pt x="10873" y="489"/>
                  <a:pt x="10886" y="468"/>
                  <a:pt x="10908" y="462"/>
                </a:cubicBezTo>
                <a:close/>
                <a:moveTo>
                  <a:pt x="11451" y="328"/>
                </a:moveTo>
                <a:lnTo>
                  <a:pt x="11684" y="270"/>
                </a:lnTo>
                <a:cubicBezTo>
                  <a:pt x="11706" y="265"/>
                  <a:pt x="11727" y="278"/>
                  <a:pt x="11733" y="299"/>
                </a:cubicBezTo>
                <a:cubicBezTo>
                  <a:pt x="11738" y="321"/>
                  <a:pt x="11725" y="343"/>
                  <a:pt x="11703" y="348"/>
                </a:cubicBezTo>
                <a:lnTo>
                  <a:pt x="11470" y="405"/>
                </a:lnTo>
                <a:cubicBezTo>
                  <a:pt x="11449" y="411"/>
                  <a:pt x="11427" y="398"/>
                  <a:pt x="11422" y="376"/>
                </a:cubicBezTo>
                <a:cubicBezTo>
                  <a:pt x="11417" y="355"/>
                  <a:pt x="11430" y="333"/>
                  <a:pt x="11451" y="328"/>
                </a:cubicBezTo>
                <a:close/>
                <a:moveTo>
                  <a:pt x="11995" y="193"/>
                </a:moveTo>
                <a:lnTo>
                  <a:pt x="12228" y="136"/>
                </a:lnTo>
                <a:cubicBezTo>
                  <a:pt x="12249" y="131"/>
                  <a:pt x="12271" y="144"/>
                  <a:pt x="12276" y="165"/>
                </a:cubicBezTo>
                <a:cubicBezTo>
                  <a:pt x="12282" y="187"/>
                  <a:pt x="12269" y="208"/>
                  <a:pt x="12247" y="214"/>
                </a:cubicBezTo>
                <a:lnTo>
                  <a:pt x="12014" y="271"/>
                </a:lnTo>
                <a:cubicBezTo>
                  <a:pt x="11993" y="276"/>
                  <a:pt x="11971" y="263"/>
                  <a:pt x="11966" y="242"/>
                </a:cubicBezTo>
                <a:cubicBezTo>
                  <a:pt x="11960" y="220"/>
                  <a:pt x="11973" y="199"/>
                  <a:pt x="11995" y="193"/>
                </a:cubicBezTo>
                <a:close/>
                <a:moveTo>
                  <a:pt x="12539" y="59"/>
                </a:moveTo>
                <a:lnTo>
                  <a:pt x="12755" y="6"/>
                </a:lnTo>
                <a:cubicBezTo>
                  <a:pt x="12776" y="0"/>
                  <a:pt x="12798" y="13"/>
                  <a:pt x="12803" y="35"/>
                </a:cubicBezTo>
                <a:cubicBezTo>
                  <a:pt x="12809" y="56"/>
                  <a:pt x="12796" y="78"/>
                  <a:pt x="12774" y="83"/>
                </a:cubicBezTo>
                <a:lnTo>
                  <a:pt x="12558" y="137"/>
                </a:lnTo>
                <a:cubicBezTo>
                  <a:pt x="12536" y="142"/>
                  <a:pt x="12515" y="129"/>
                  <a:pt x="12509" y="108"/>
                </a:cubicBezTo>
                <a:cubicBezTo>
                  <a:pt x="12504" y="86"/>
                  <a:pt x="12517" y="64"/>
                  <a:pt x="12539" y="59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9" name="Rectangle 47"/>
          <p:cNvSpPr>
            <a:spLocks noChangeArrowheads="1"/>
          </p:cNvSpPr>
          <p:nvPr/>
        </p:nvSpPr>
        <p:spPr bwMode="auto">
          <a:xfrm>
            <a:off x="364941" y="4283876"/>
            <a:ext cx="125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-8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0" name="Rectangle 48"/>
          <p:cNvSpPr>
            <a:spLocks noChangeArrowheads="1"/>
          </p:cNvSpPr>
          <p:nvPr/>
        </p:nvSpPr>
        <p:spPr bwMode="auto">
          <a:xfrm>
            <a:off x="364941" y="3984611"/>
            <a:ext cx="125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-6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1" name="Rectangle 49"/>
          <p:cNvSpPr>
            <a:spLocks noChangeArrowheads="1"/>
          </p:cNvSpPr>
          <p:nvPr/>
        </p:nvSpPr>
        <p:spPr bwMode="auto">
          <a:xfrm>
            <a:off x="364941" y="3685347"/>
            <a:ext cx="125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-4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2" name="Rectangle 50"/>
          <p:cNvSpPr>
            <a:spLocks noChangeArrowheads="1"/>
          </p:cNvSpPr>
          <p:nvPr/>
        </p:nvSpPr>
        <p:spPr bwMode="auto">
          <a:xfrm>
            <a:off x="364941" y="3386082"/>
            <a:ext cx="125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-2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3" name="Rectangle 51"/>
          <p:cNvSpPr>
            <a:spLocks noChangeArrowheads="1"/>
          </p:cNvSpPr>
          <p:nvPr/>
        </p:nvSpPr>
        <p:spPr bwMode="auto">
          <a:xfrm>
            <a:off x="394079" y="3086818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4" name="Rectangle 52"/>
          <p:cNvSpPr>
            <a:spLocks noChangeArrowheads="1"/>
          </p:cNvSpPr>
          <p:nvPr/>
        </p:nvSpPr>
        <p:spPr bwMode="auto">
          <a:xfrm>
            <a:off x="394079" y="2787552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5" name="Rectangle 53"/>
          <p:cNvSpPr>
            <a:spLocks noChangeArrowheads="1"/>
          </p:cNvSpPr>
          <p:nvPr/>
        </p:nvSpPr>
        <p:spPr bwMode="auto">
          <a:xfrm>
            <a:off x="394079" y="2489618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4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6" name="Rectangle 54"/>
          <p:cNvSpPr>
            <a:spLocks noChangeArrowheads="1"/>
          </p:cNvSpPr>
          <p:nvPr/>
        </p:nvSpPr>
        <p:spPr bwMode="auto">
          <a:xfrm>
            <a:off x="394079" y="2190354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6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7" name="Rectangle 55"/>
          <p:cNvSpPr>
            <a:spLocks noChangeArrowheads="1"/>
          </p:cNvSpPr>
          <p:nvPr/>
        </p:nvSpPr>
        <p:spPr bwMode="auto">
          <a:xfrm>
            <a:off x="430350" y="4365342"/>
            <a:ext cx="2035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-10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8" name="Rectangle 56"/>
          <p:cNvSpPr>
            <a:spLocks noChangeArrowheads="1"/>
          </p:cNvSpPr>
          <p:nvPr/>
        </p:nvSpPr>
        <p:spPr bwMode="auto">
          <a:xfrm>
            <a:off x="1107822" y="4365342"/>
            <a:ext cx="125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-5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99" name="Rectangle 57"/>
          <p:cNvSpPr>
            <a:spLocks noChangeArrowheads="1"/>
          </p:cNvSpPr>
          <p:nvPr/>
        </p:nvSpPr>
        <p:spPr bwMode="auto">
          <a:xfrm>
            <a:off x="1774367" y="4365342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00" name="Rectangle 58"/>
          <p:cNvSpPr>
            <a:spLocks noChangeArrowheads="1"/>
          </p:cNvSpPr>
          <p:nvPr/>
        </p:nvSpPr>
        <p:spPr bwMode="auto">
          <a:xfrm>
            <a:off x="2427557" y="4365342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5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01" name="Rectangle 59"/>
          <p:cNvSpPr>
            <a:spLocks noChangeArrowheads="1"/>
          </p:cNvSpPr>
          <p:nvPr/>
        </p:nvSpPr>
        <p:spPr bwMode="auto">
          <a:xfrm>
            <a:off x="86822" y="3101334"/>
            <a:ext cx="246221" cy="336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SCD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02" name="Rectangle 60"/>
          <p:cNvSpPr>
            <a:spLocks noChangeArrowheads="1"/>
          </p:cNvSpPr>
          <p:nvPr/>
        </p:nvSpPr>
        <p:spPr bwMode="auto">
          <a:xfrm>
            <a:off x="1052736" y="4499992"/>
            <a:ext cx="9853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% Fat Change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14" name="Rectangle 73"/>
          <p:cNvSpPr>
            <a:spLocks noChangeArrowheads="1"/>
          </p:cNvSpPr>
          <p:nvPr/>
        </p:nvSpPr>
        <p:spPr bwMode="auto">
          <a:xfrm>
            <a:off x="2642129" y="3290489"/>
            <a:ext cx="460375" cy="192088"/>
          </a:xfrm>
          <a:prstGeom prst="rect">
            <a:avLst/>
          </a:prstGeom>
          <a:solidFill>
            <a:srgbClr val="FF66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5" name="Line 74"/>
          <p:cNvSpPr>
            <a:spLocks noChangeShapeType="1"/>
          </p:cNvSpPr>
          <p:nvPr/>
        </p:nvSpPr>
        <p:spPr bwMode="auto">
          <a:xfrm>
            <a:off x="2642129" y="3366689"/>
            <a:ext cx="460375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6" name="Freeform 75"/>
          <p:cNvSpPr>
            <a:spLocks noEditPoints="1"/>
          </p:cNvSpPr>
          <p:nvPr/>
        </p:nvSpPr>
        <p:spPr bwMode="auto">
          <a:xfrm>
            <a:off x="2872308" y="3482579"/>
            <a:ext cx="0" cy="63500"/>
          </a:xfrm>
          <a:custGeom>
            <a:avLst/>
            <a:gdLst>
              <a:gd name="T0" fmla="*/ 10 h 10"/>
              <a:gd name="T1" fmla="*/ 6 h 10"/>
              <a:gd name="T2" fmla="*/ 2 h 1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">
                <a:moveTo>
                  <a:pt x="0" y="6"/>
                </a:moveTo>
                <a:lnTo>
                  <a:pt x="0" y="2"/>
                </a:ln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7" name="Freeform 76"/>
          <p:cNvSpPr>
            <a:spLocks/>
          </p:cNvSpPr>
          <p:nvPr/>
        </p:nvSpPr>
        <p:spPr bwMode="auto">
          <a:xfrm>
            <a:off x="2872308" y="3244461"/>
            <a:ext cx="0" cy="46039"/>
          </a:xfrm>
          <a:custGeom>
            <a:avLst/>
            <a:gdLst>
              <a:gd name="T0" fmla="*/ 0 h 7"/>
              <a:gd name="T1" fmla="*/ 4 h 7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7">
                <a:moveTo>
                  <a:pt x="0" y="4"/>
                </a:move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8" name="Line 77"/>
          <p:cNvSpPr>
            <a:spLocks noChangeShapeType="1"/>
          </p:cNvSpPr>
          <p:nvPr/>
        </p:nvSpPr>
        <p:spPr bwMode="auto">
          <a:xfrm>
            <a:off x="2756421" y="3571476"/>
            <a:ext cx="2301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9" name="Line 78"/>
          <p:cNvSpPr>
            <a:spLocks noChangeShapeType="1"/>
          </p:cNvSpPr>
          <p:nvPr/>
        </p:nvSpPr>
        <p:spPr bwMode="auto">
          <a:xfrm>
            <a:off x="2756421" y="3219051"/>
            <a:ext cx="2301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0" name="Rectangle 79"/>
          <p:cNvSpPr>
            <a:spLocks noChangeArrowheads="1"/>
          </p:cNvSpPr>
          <p:nvPr/>
        </p:nvSpPr>
        <p:spPr bwMode="auto">
          <a:xfrm>
            <a:off x="2642129" y="3290489"/>
            <a:ext cx="460375" cy="192088"/>
          </a:xfrm>
          <a:prstGeom prst="rect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1" name="Rectangle 80"/>
          <p:cNvSpPr>
            <a:spLocks noChangeArrowheads="1"/>
          </p:cNvSpPr>
          <p:nvPr/>
        </p:nvSpPr>
        <p:spPr bwMode="auto">
          <a:xfrm>
            <a:off x="3218391" y="3353992"/>
            <a:ext cx="460375" cy="314325"/>
          </a:xfrm>
          <a:prstGeom prst="rect">
            <a:avLst/>
          </a:prstGeom>
          <a:solidFill>
            <a:srgbClr val="00B0F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2" name="Line 81"/>
          <p:cNvSpPr>
            <a:spLocks noChangeShapeType="1"/>
          </p:cNvSpPr>
          <p:nvPr/>
        </p:nvSpPr>
        <p:spPr bwMode="auto">
          <a:xfrm>
            <a:off x="3218391" y="3520676"/>
            <a:ext cx="460375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3" name="Freeform 82"/>
          <p:cNvSpPr>
            <a:spLocks noEditPoints="1"/>
          </p:cNvSpPr>
          <p:nvPr/>
        </p:nvSpPr>
        <p:spPr bwMode="auto">
          <a:xfrm>
            <a:off x="3448571" y="3668315"/>
            <a:ext cx="0" cy="165100"/>
          </a:xfrm>
          <a:custGeom>
            <a:avLst/>
            <a:gdLst>
              <a:gd name="T0" fmla="*/ 26 h 26"/>
              <a:gd name="T1" fmla="*/ 22 h 26"/>
              <a:gd name="T2" fmla="*/ 18 h 26"/>
              <a:gd name="T3" fmla="*/ 14 h 26"/>
              <a:gd name="T4" fmla="*/ 10 h 26"/>
              <a:gd name="T5" fmla="*/ 6 h 26"/>
              <a:gd name="T6" fmla="*/ 2 h 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26">
                <a:moveTo>
                  <a:pt x="0" y="22"/>
                </a:moveTo>
                <a:lnTo>
                  <a:pt x="0" y="18"/>
                </a:lnTo>
                <a:moveTo>
                  <a:pt x="0" y="14"/>
                </a:moveTo>
                <a:lnTo>
                  <a:pt x="0" y="10"/>
                </a:lnTo>
                <a:moveTo>
                  <a:pt x="0" y="6"/>
                </a:moveTo>
                <a:lnTo>
                  <a:pt x="0" y="2"/>
                </a:ln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4" name="Freeform 83"/>
          <p:cNvSpPr>
            <a:spLocks noEditPoints="1"/>
          </p:cNvSpPr>
          <p:nvPr/>
        </p:nvSpPr>
        <p:spPr bwMode="auto">
          <a:xfrm>
            <a:off x="3448571" y="3052374"/>
            <a:ext cx="0" cy="301625"/>
          </a:xfrm>
          <a:custGeom>
            <a:avLst/>
            <a:gdLst>
              <a:gd name="T0" fmla="*/ 0 h 47"/>
              <a:gd name="T1" fmla="*/ 4 h 47"/>
              <a:gd name="T2" fmla="*/ 8 h 47"/>
              <a:gd name="T3" fmla="*/ 12 h 47"/>
              <a:gd name="T4" fmla="*/ 16 h 47"/>
              <a:gd name="T5" fmla="*/ 20 h 47"/>
              <a:gd name="T6" fmla="*/ 24 h 47"/>
              <a:gd name="T7" fmla="*/ 28 h 47"/>
              <a:gd name="T8" fmla="*/ 32 h 47"/>
              <a:gd name="T9" fmla="*/ 36 h 47"/>
              <a:gd name="T10" fmla="*/ 40 h 47"/>
              <a:gd name="T11" fmla="*/ 44 h 4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</a:cxnLst>
            <a:rect l="0" t="0" r="r" b="b"/>
            <a:pathLst>
              <a:path h="47">
                <a:moveTo>
                  <a:pt x="0" y="4"/>
                </a:moveTo>
                <a:lnTo>
                  <a:pt x="0" y="8"/>
                </a:lnTo>
                <a:moveTo>
                  <a:pt x="0" y="12"/>
                </a:moveTo>
                <a:lnTo>
                  <a:pt x="0" y="16"/>
                </a:lnTo>
                <a:moveTo>
                  <a:pt x="0" y="20"/>
                </a:moveTo>
                <a:lnTo>
                  <a:pt x="0" y="24"/>
                </a:lnTo>
                <a:moveTo>
                  <a:pt x="0" y="28"/>
                </a:moveTo>
                <a:lnTo>
                  <a:pt x="0" y="32"/>
                </a:lnTo>
                <a:moveTo>
                  <a:pt x="0" y="36"/>
                </a:moveTo>
                <a:lnTo>
                  <a:pt x="0" y="40"/>
                </a:lnTo>
                <a:moveTo>
                  <a:pt x="0" y="44"/>
                </a:move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5" name="Line 84"/>
          <p:cNvSpPr>
            <a:spLocks noChangeShapeType="1"/>
          </p:cNvSpPr>
          <p:nvPr/>
        </p:nvSpPr>
        <p:spPr bwMode="auto">
          <a:xfrm>
            <a:off x="3332684" y="3860401"/>
            <a:ext cx="2301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6" name="Line 85"/>
          <p:cNvSpPr>
            <a:spLocks noChangeShapeType="1"/>
          </p:cNvSpPr>
          <p:nvPr/>
        </p:nvSpPr>
        <p:spPr bwMode="auto">
          <a:xfrm>
            <a:off x="3332684" y="3026964"/>
            <a:ext cx="2301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7" name="Rectangle 86"/>
          <p:cNvSpPr>
            <a:spLocks noChangeArrowheads="1"/>
          </p:cNvSpPr>
          <p:nvPr/>
        </p:nvSpPr>
        <p:spPr bwMode="auto">
          <a:xfrm>
            <a:off x="3218391" y="3353992"/>
            <a:ext cx="460375" cy="314325"/>
          </a:xfrm>
          <a:prstGeom prst="rect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8" name="Rectangle 87"/>
          <p:cNvSpPr>
            <a:spLocks noChangeArrowheads="1"/>
          </p:cNvSpPr>
          <p:nvPr/>
        </p:nvSpPr>
        <p:spPr bwMode="auto">
          <a:xfrm>
            <a:off x="3793062" y="2982513"/>
            <a:ext cx="461963" cy="211139"/>
          </a:xfrm>
          <a:prstGeom prst="rect">
            <a:avLst/>
          </a:prstGeom>
          <a:solidFill>
            <a:srgbClr val="BEBEBE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9" name="Line 88"/>
          <p:cNvSpPr>
            <a:spLocks noChangeShapeType="1"/>
          </p:cNvSpPr>
          <p:nvPr/>
        </p:nvSpPr>
        <p:spPr bwMode="auto">
          <a:xfrm>
            <a:off x="3793062" y="3123801"/>
            <a:ext cx="46196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0" name="Freeform 89"/>
          <p:cNvSpPr>
            <a:spLocks/>
          </p:cNvSpPr>
          <p:nvPr/>
        </p:nvSpPr>
        <p:spPr bwMode="auto">
          <a:xfrm>
            <a:off x="4024833" y="2931715"/>
            <a:ext cx="0" cy="50800"/>
          </a:xfrm>
          <a:custGeom>
            <a:avLst/>
            <a:gdLst>
              <a:gd name="T0" fmla="*/ 0 h 8"/>
              <a:gd name="T1" fmla="*/ 4 h 8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8">
                <a:moveTo>
                  <a:pt x="0" y="4"/>
                </a:move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1" name="Line 90"/>
          <p:cNvSpPr>
            <a:spLocks noChangeShapeType="1"/>
          </p:cNvSpPr>
          <p:nvPr/>
        </p:nvSpPr>
        <p:spPr bwMode="auto">
          <a:xfrm>
            <a:off x="3908946" y="3212701"/>
            <a:ext cx="2301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2" name="Line 91"/>
          <p:cNvSpPr>
            <a:spLocks noChangeShapeType="1"/>
          </p:cNvSpPr>
          <p:nvPr/>
        </p:nvSpPr>
        <p:spPr bwMode="auto">
          <a:xfrm>
            <a:off x="3908946" y="2906315"/>
            <a:ext cx="2301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3" name="Rectangle 92"/>
          <p:cNvSpPr>
            <a:spLocks noChangeArrowheads="1"/>
          </p:cNvSpPr>
          <p:nvPr/>
        </p:nvSpPr>
        <p:spPr bwMode="auto">
          <a:xfrm>
            <a:off x="3793062" y="2982513"/>
            <a:ext cx="461963" cy="211139"/>
          </a:xfrm>
          <a:prstGeom prst="rect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4" name="Oval 93"/>
          <p:cNvSpPr>
            <a:spLocks noChangeArrowheads="1"/>
          </p:cNvSpPr>
          <p:nvPr/>
        </p:nvSpPr>
        <p:spPr bwMode="auto">
          <a:xfrm>
            <a:off x="4004196" y="3674667"/>
            <a:ext cx="39688" cy="38100"/>
          </a:xfrm>
          <a:prstGeom prst="ellips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5" name="Oval 94"/>
          <p:cNvSpPr>
            <a:spLocks noChangeArrowheads="1"/>
          </p:cNvSpPr>
          <p:nvPr/>
        </p:nvSpPr>
        <p:spPr bwMode="auto">
          <a:xfrm>
            <a:off x="4004196" y="2457051"/>
            <a:ext cx="39688" cy="38100"/>
          </a:xfrm>
          <a:prstGeom prst="ellips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6" name="Rectangle 95"/>
          <p:cNvSpPr>
            <a:spLocks noChangeArrowheads="1"/>
          </p:cNvSpPr>
          <p:nvPr/>
        </p:nvSpPr>
        <p:spPr bwMode="auto">
          <a:xfrm>
            <a:off x="4369329" y="3077767"/>
            <a:ext cx="460375" cy="1285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7" name="Line 96"/>
          <p:cNvSpPr>
            <a:spLocks noChangeShapeType="1"/>
          </p:cNvSpPr>
          <p:nvPr/>
        </p:nvSpPr>
        <p:spPr bwMode="auto">
          <a:xfrm>
            <a:off x="4369329" y="3174601"/>
            <a:ext cx="460375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8" name="Freeform 97"/>
          <p:cNvSpPr>
            <a:spLocks/>
          </p:cNvSpPr>
          <p:nvPr/>
        </p:nvSpPr>
        <p:spPr bwMode="auto">
          <a:xfrm>
            <a:off x="4599508" y="3206351"/>
            <a:ext cx="0" cy="50800"/>
          </a:xfrm>
          <a:custGeom>
            <a:avLst/>
            <a:gdLst>
              <a:gd name="T0" fmla="*/ 8 h 8"/>
              <a:gd name="T1" fmla="*/ 4 h 8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8">
                <a:moveTo>
                  <a:pt x="0" y="4"/>
                </a:move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9" name="Line 98"/>
          <p:cNvSpPr>
            <a:spLocks noChangeShapeType="1"/>
          </p:cNvSpPr>
          <p:nvPr/>
        </p:nvSpPr>
        <p:spPr bwMode="auto">
          <a:xfrm>
            <a:off x="4599508" y="3065067"/>
            <a:ext cx="0" cy="127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0" name="Line 99"/>
          <p:cNvSpPr>
            <a:spLocks noChangeShapeType="1"/>
          </p:cNvSpPr>
          <p:nvPr/>
        </p:nvSpPr>
        <p:spPr bwMode="auto">
          <a:xfrm>
            <a:off x="4485210" y="3284139"/>
            <a:ext cx="2301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2" name="Line 100"/>
          <p:cNvSpPr>
            <a:spLocks noChangeShapeType="1"/>
          </p:cNvSpPr>
          <p:nvPr/>
        </p:nvSpPr>
        <p:spPr bwMode="auto">
          <a:xfrm>
            <a:off x="4485210" y="3039664"/>
            <a:ext cx="2301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3" name="Rectangle 101"/>
          <p:cNvSpPr>
            <a:spLocks noChangeArrowheads="1"/>
          </p:cNvSpPr>
          <p:nvPr/>
        </p:nvSpPr>
        <p:spPr bwMode="auto">
          <a:xfrm>
            <a:off x="4369329" y="3077767"/>
            <a:ext cx="460375" cy="128588"/>
          </a:xfrm>
          <a:prstGeom prst="rect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4" name="Oval 102"/>
          <p:cNvSpPr>
            <a:spLocks noChangeArrowheads="1"/>
          </p:cNvSpPr>
          <p:nvPr/>
        </p:nvSpPr>
        <p:spPr bwMode="auto">
          <a:xfrm>
            <a:off x="4580460" y="2815827"/>
            <a:ext cx="39688" cy="38100"/>
          </a:xfrm>
          <a:prstGeom prst="ellips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6" name="Line 104"/>
          <p:cNvSpPr>
            <a:spLocks noChangeShapeType="1"/>
          </p:cNvSpPr>
          <p:nvPr/>
        </p:nvSpPr>
        <p:spPr bwMode="auto">
          <a:xfrm>
            <a:off x="2872308" y="4352845"/>
            <a:ext cx="0" cy="57151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7" name="Line 105"/>
          <p:cNvSpPr>
            <a:spLocks noChangeShapeType="1"/>
          </p:cNvSpPr>
          <p:nvPr/>
        </p:nvSpPr>
        <p:spPr bwMode="auto">
          <a:xfrm>
            <a:off x="3448571" y="4352845"/>
            <a:ext cx="0" cy="57151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8" name="Line 106"/>
          <p:cNvSpPr>
            <a:spLocks noChangeShapeType="1"/>
          </p:cNvSpPr>
          <p:nvPr/>
        </p:nvSpPr>
        <p:spPr bwMode="auto">
          <a:xfrm>
            <a:off x="4024833" y="4352845"/>
            <a:ext cx="0" cy="57151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9" name="Line 107"/>
          <p:cNvSpPr>
            <a:spLocks noChangeShapeType="1"/>
          </p:cNvSpPr>
          <p:nvPr/>
        </p:nvSpPr>
        <p:spPr bwMode="auto">
          <a:xfrm>
            <a:off x="4599508" y="4352845"/>
            <a:ext cx="0" cy="57151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0" name="Rectangle 108"/>
          <p:cNvSpPr>
            <a:spLocks noChangeArrowheads="1"/>
          </p:cNvSpPr>
          <p:nvPr/>
        </p:nvSpPr>
        <p:spPr bwMode="auto">
          <a:xfrm>
            <a:off x="2582129" y="4441351"/>
            <a:ext cx="6267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cs typeface="Arial" pitchFamily="34" charset="0"/>
              </a:rPr>
              <a:t>BCER (10)</a:t>
            </a:r>
          </a:p>
        </p:txBody>
      </p:sp>
      <p:sp>
        <p:nvSpPr>
          <p:cNvPr id="3151" name="Rectangle 109"/>
          <p:cNvSpPr>
            <a:spLocks noChangeArrowheads="1"/>
          </p:cNvSpPr>
          <p:nvPr/>
        </p:nvSpPr>
        <p:spPr bwMode="auto">
          <a:xfrm>
            <a:off x="3270145" y="4441361"/>
            <a:ext cx="4424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BIER-R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 smtClean="0">
                <a:solidFill>
                  <a:srgbClr val="00B0F0"/>
                </a:solidFill>
              </a:rPr>
              <a:t>(11)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3152" name="Rectangle 110"/>
          <p:cNvSpPr>
            <a:spLocks noChangeArrowheads="1"/>
          </p:cNvSpPr>
          <p:nvPr/>
        </p:nvSpPr>
        <p:spPr bwMode="auto">
          <a:xfrm>
            <a:off x="3779159" y="4441361"/>
            <a:ext cx="5354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BIER-NR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 smtClean="0">
                <a:solidFill>
                  <a:schemeClr val="bg1">
                    <a:lumMod val="50000"/>
                  </a:schemeClr>
                </a:solidFill>
              </a:rPr>
              <a:t>(9)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53" name="Rectangle 111"/>
          <p:cNvSpPr>
            <a:spLocks noChangeArrowheads="1"/>
          </p:cNvSpPr>
          <p:nvPr/>
        </p:nvSpPr>
        <p:spPr bwMode="auto">
          <a:xfrm>
            <a:off x="4431566" y="4441351"/>
            <a:ext cx="37830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BC (9)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2" name="Rectangle 130"/>
          <p:cNvSpPr>
            <a:spLocks noChangeArrowheads="1"/>
          </p:cNvSpPr>
          <p:nvPr/>
        </p:nvSpPr>
        <p:spPr bwMode="auto">
          <a:xfrm>
            <a:off x="2492897" y="2267759"/>
            <a:ext cx="2486025" cy="2084400"/>
          </a:xfrm>
          <a:prstGeom prst="rect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9" name="Rectangle 108"/>
          <p:cNvSpPr>
            <a:spLocks noChangeArrowheads="1"/>
          </p:cNvSpPr>
          <p:nvPr/>
        </p:nvSpPr>
        <p:spPr bwMode="auto">
          <a:xfrm>
            <a:off x="2618705" y="1922559"/>
            <a:ext cx="6267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cs typeface="Arial" pitchFamily="34" charset="0"/>
              </a:rPr>
              <a:t>BCER (10)</a:t>
            </a:r>
          </a:p>
        </p:txBody>
      </p:sp>
      <p:sp>
        <p:nvSpPr>
          <p:cNvPr id="190" name="Rectangle 109"/>
          <p:cNvSpPr>
            <a:spLocks noChangeArrowheads="1"/>
          </p:cNvSpPr>
          <p:nvPr/>
        </p:nvSpPr>
        <p:spPr bwMode="auto">
          <a:xfrm>
            <a:off x="2606200" y="1507428"/>
            <a:ext cx="70532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BIER-R</a:t>
            </a:r>
            <a:r>
              <a:rPr kumimoji="0" lang="en-US" altLang="en-US" sz="1000" b="1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(11)</a:t>
            </a:r>
          </a:p>
        </p:txBody>
      </p:sp>
      <p:sp>
        <p:nvSpPr>
          <p:cNvPr id="191" name="Rectangle 110"/>
          <p:cNvSpPr>
            <a:spLocks noChangeArrowheads="1"/>
          </p:cNvSpPr>
          <p:nvPr/>
        </p:nvSpPr>
        <p:spPr bwMode="auto">
          <a:xfrm>
            <a:off x="2577104" y="1087535"/>
            <a:ext cx="72776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BIER-NR (9)</a:t>
            </a:r>
          </a:p>
        </p:txBody>
      </p:sp>
      <p:sp>
        <p:nvSpPr>
          <p:cNvPr id="192" name="Rectangle 111"/>
          <p:cNvSpPr>
            <a:spLocks noChangeArrowheads="1"/>
          </p:cNvSpPr>
          <p:nvPr/>
        </p:nvSpPr>
        <p:spPr bwMode="auto">
          <a:xfrm>
            <a:off x="2583143" y="673196"/>
            <a:ext cx="37830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BC (9)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30" name="Rectangle 191"/>
          <p:cNvSpPr>
            <a:spLocks noChangeArrowheads="1"/>
          </p:cNvSpPr>
          <p:nvPr/>
        </p:nvSpPr>
        <p:spPr bwMode="auto">
          <a:xfrm>
            <a:off x="1127125" y="1832805"/>
            <a:ext cx="266700" cy="333375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1" name="Line 192"/>
          <p:cNvSpPr>
            <a:spLocks noChangeShapeType="1"/>
          </p:cNvSpPr>
          <p:nvPr/>
        </p:nvSpPr>
        <p:spPr bwMode="auto">
          <a:xfrm flipV="1">
            <a:off x="1163637" y="1832805"/>
            <a:ext cx="0" cy="33337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2" name="Freeform 193"/>
          <p:cNvSpPr>
            <a:spLocks noEditPoints="1"/>
          </p:cNvSpPr>
          <p:nvPr/>
        </p:nvSpPr>
        <p:spPr bwMode="auto">
          <a:xfrm>
            <a:off x="903289" y="1996307"/>
            <a:ext cx="223838" cy="0"/>
          </a:xfrm>
          <a:custGeom>
            <a:avLst/>
            <a:gdLst>
              <a:gd name="T0" fmla="*/ 0 w 38"/>
              <a:gd name="T1" fmla="*/ 4 w 38"/>
              <a:gd name="T2" fmla="*/ 8 w 38"/>
              <a:gd name="T3" fmla="*/ 12 w 38"/>
              <a:gd name="T4" fmla="*/ 16 w 38"/>
              <a:gd name="T5" fmla="*/ 20 w 38"/>
              <a:gd name="T6" fmla="*/ 24 w 38"/>
              <a:gd name="T7" fmla="*/ 28 w 38"/>
              <a:gd name="T8" fmla="*/ 32 w 38"/>
              <a:gd name="T9" fmla="*/ 36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</a:cxnLst>
            <a:rect l="0" t="0" r="r" b="b"/>
            <a:pathLst>
              <a:path w="38">
                <a:moveTo>
                  <a:pt x="4" y="0"/>
                </a:moveTo>
                <a:lnTo>
                  <a:pt x="8" y="0"/>
                </a:lnTo>
                <a:moveTo>
                  <a:pt x="12" y="0"/>
                </a:moveTo>
                <a:lnTo>
                  <a:pt x="16" y="0"/>
                </a:lnTo>
                <a:moveTo>
                  <a:pt x="20" y="0"/>
                </a:moveTo>
                <a:lnTo>
                  <a:pt x="24" y="0"/>
                </a:lnTo>
                <a:moveTo>
                  <a:pt x="28" y="0"/>
                </a:moveTo>
                <a:lnTo>
                  <a:pt x="32" y="0"/>
                </a:lnTo>
                <a:moveTo>
                  <a:pt x="36" y="0"/>
                </a:move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3" name="Freeform 194"/>
          <p:cNvSpPr>
            <a:spLocks noEditPoints="1"/>
          </p:cNvSpPr>
          <p:nvPr/>
        </p:nvSpPr>
        <p:spPr bwMode="auto">
          <a:xfrm>
            <a:off x="1393825" y="1996307"/>
            <a:ext cx="65088" cy="0"/>
          </a:xfrm>
          <a:custGeom>
            <a:avLst/>
            <a:gdLst>
              <a:gd name="T0" fmla="*/ 11 w 11"/>
              <a:gd name="T1" fmla="*/ 7 w 11"/>
              <a:gd name="T2" fmla="*/ 3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7" y="0"/>
                </a:moveTo>
                <a:lnTo>
                  <a:pt x="3" y="0"/>
                </a:ln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4" name="Line 195"/>
          <p:cNvSpPr>
            <a:spLocks noChangeShapeType="1"/>
          </p:cNvSpPr>
          <p:nvPr/>
        </p:nvSpPr>
        <p:spPr bwMode="auto">
          <a:xfrm flipV="1">
            <a:off x="879475" y="1915354"/>
            <a:ext cx="0" cy="163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5" name="Line 196"/>
          <p:cNvSpPr>
            <a:spLocks noChangeShapeType="1"/>
          </p:cNvSpPr>
          <p:nvPr/>
        </p:nvSpPr>
        <p:spPr bwMode="auto">
          <a:xfrm flipV="1">
            <a:off x="1481137" y="1915354"/>
            <a:ext cx="0" cy="163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6" name="Rectangle 197"/>
          <p:cNvSpPr>
            <a:spLocks noChangeArrowheads="1"/>
          </p:cNvSpPr>
          <p:nvPr/>
        </p:nvSpPr>
        <p:spPr bwMode="auto">
          <a:xfrm>
            <a:off x="1127125" y="1832805"/>
            <a:ext cx="266700" cy="333375"/>
          </a:xfrm>
          <a:prstGeom prst="rect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7" name="Rectangle 198"/>
          <p:cNvSpPr>
            <a:spLocks noChangeArrowheads="1"/>
          </p:cNvSpPr>
          <p:nvPr/>
        </p:nvSpPr>
        <p:spPr bwMode="auto">
          <a:xfrm>
            <a:off x="1476375" y="1412118"/>
            <a:ext cx="152400" cy="333375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8" name="Line 199"/>
          <p:cNvSpPr>
            <a:spLocks noChangeShapeType="1"/>
          </p:cNvSpPr>
          <p:nvPr/>
        </p:nvSpPr>
        <p:spPr bwMode="auto">
          <a:xfrm flipV="1">
            <a:off x="1493837" y="1412118"/>
            <a:ext cx="0" cy="33337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9" name="Freeform 200"/>
          <p:cNvSpPr>
            <a:spLocks noEditPoints="1"/>
          </p:cNvSpPr>
          <p:nvPr/>
        </p:nvSpPr>
        <p:spPr bwMode="auto">
          <a:xfrm>
            <a:off x="1370020" y="1581969"/>
            <a:ext cx="106363" cy="0"/>
          </a:xfrm>
          <a:custGeom>
            <a:avLst/>
            <a:gdLst>
              <a:gd name="T0" fmla="*/ 0 w 18"/>
              <a:gd name="T1" fmla="*/ 4 w 18"/>
              <a:gd name="T2" fmla="*/ 8 w 18"/>
              <a:gd name="T3" fmla="*/ 12 w 18"/>
              <a:gd name="T4" fmla="*/ 16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8">
                <a:moveTo>
                  <a:pt x="4" y="0"/>
                </a:moveTo>
                <a:lnTo>
                  <a:pt x="8" y="0"/>
                </a:lnTo>
                <a:moveTo>
                  <a:pt x="12" y="0"/>
                </a:moveTo>
                <a:lnTo>
                  <a:pt x="16" y="0"/>
                </a:ln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0" name="Freeform 201"/>
          <p:cNvSpPr>
            <a:spLocks noEditPoints="1"/>
          </p:cNvSpPr>
          <p:nvPr/>
        </p:nvSpPr>
        <p:spPr bwMode="auto">
          <a:xfrm>
            <a:off x="1628775" y="1581969"/>
            <a:ext cx="95250" cy="0"/>
          </a:xfrm>
          <a:custGeom>
            <a:avLst/>
            <a:gdLst>
              <a:gd name="T0" fmla="*/ 16 w 16"/>
              <a:gd name="T1" fmla="*/ 12 w 16"/>
              <a:gd name="T2" fmla="*/ 8 w 16"/>
              <a:gd name="T3" fmla="*/ 4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6">
                <a:moveTo>
                  <a:pt x="12" y="0"/>
                </a:moveTo>
                <a:lnTo>
                  <a:pt x="8" y="0"/>
                </a:lnTo>
                <a:moveTo>
                  <a:pt x="4" y="0"/>
                </a:move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1" name="Line 202"/>
          <p:cNvSpPr>
            <a:spLocks noChangeShapeType="1"/>
          </p:cNvSpPr>
          <p:nvPr/>
        </p:nvSpPr>
        <p:spPr bwMode="auto">
          <a:xfrm flipV="1">
            <a:off x="1346200" y="1494657"/>
            <a:ext cx="0" cy="168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2" name="Line 203"/>
          <p:cNvSpPr>
            <a:spLocks noChangeShapeType="1"/>
          </p:cNvSpPr>
          <p:nvPr/>
        </p:nvSpPr>
        <p:spPr bwMode="auto">
          <a:xfrm flipV="1">
            <a:off x="1747837" y="1494657"/>
            <a:ext cx="0" cy="168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4" name="Oval 205"/>
          <p:cNvSpPr>
            <a:spLocks noChangeArrowheads="1"/>
          </p:cNvSpPr>
          <p:nvPr/>
        </p:nvSpPr>
        <p:spPr bwMode="auto">
          <a:xfrm>
            <a:off x="1858964" y="1564509"/>
            <a:ext cx="36513" cy="33339"/>
          </a:xfrm>
          <a:prstGeom prst="ellips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5" name="Rectangle 206"/>
          <p:cNvSpPr>
            <a:spLocks noChangeArrowheads="1"/>
          </p:cNvSpPr>
          <p:nvPr/>
        </p:nvSpPr>
        <p:spPr bwMode="auto">
          <a:xfrm>
            <a:off x="1446220" y="997779"/>
            <a:ext cx="182563" cy="333375"/>
          </a:xfrm>
          <a:prstGeom prst="rect">
            <a:avLst/>
          </a:prstGeom>
          <a:solidFill>
            <a:srgbClr val="BEBEB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6" name="Line 207"/>
          <p:cNvSpPr>
            <a:spLocks noChangeShapeType="1"/>
          </p:cNvSpPr>
          <p:nvPr/>
        </p:nvSpPr>
        <p:spPr bwMode="auto">
          <a:xfrm flipV="1">
            <a:off x="1493837" y="997779"/>
            <a:ext cx="0" cy="33337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7" name="Freeform 208"/>
          <p:cNvSpPr>
            <a:spLocks noEditPoints="1"/>
          </p:cNvSpPr>
          <p:nvPr/>
        </p:nvSpPr>
        <p:spPr bwMode="auto">
          <a:xfrm>
            <a:off x="1352552" y="1161283"/>
            <a:ext cx="93663" cy="0"/>
          </a:xfrm>
          <a:custGeom>
            <a:avLst/>
            <a:gdLst>
              <a:gd name="T0" fmla="*/ 0 w 16"/>
              <a:gd name="T1" fmla="*/ 4 w 16"/>
              <a:gd name="T2" fmla="*/ 8 w 16"/>
              <a:gd name="T3" fmla="*/ 12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6">
                <a:moveTo>
                  <a:pt x="4" y="0"/>
                </a:moveTo>
                <a:lnTo>
                  <a:pt x="8" y="0"/>
                </a:lnTo>
                <a:moveTo>
                  <a:pt x="12" y="0"/>
                </a:move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8" name="Freeform 209"/>
          <p:cNvSpPr>
            <a:spLocks noEditPoints="1"/>
          </p:cNvSpPr>
          <p:nvPr/>
        </p:nvSpPr>
        <p:spPr bwMode="auto">
          <a:xfrm>
            <a:off x="1628783" y="1161283"/>
            <a:ext cx="201613" cy="0"/>
          </a:xfrm>
          <a:custGeom>
            <a:avLst/>
            <a:gdLst>
              <a:gd name="T0" fmla="*/ 34 w 34"/>
              <a:gd name="T1" fmla="*/ 30 w 34"/>
              <a:gd name="T2" fmla="*/ 26 w 34"/>
              <a:gd name="T3" fmla="*/ 22 w 34"/>
              <a:gd name="T4" fmla="*/ 18 w 34"/>
              <a:gd name="T5" fmla="*/ 14 w 34"/>
              <a:gd name="T6" fmla="*/ 10 w 34"/>
              <a:gd name="T7" fmla="*/ 6 w 34"/>
              <a:gd name="T8" fmla="*/ 2 w 3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</a:cxnLst>
            <a:rect l="0" t="0" r="r" b="b"/>
            <a:pathLst>
              <a:path w="34">
                <a:moveTo>
                  <a:pt x="30" y="0"/>
                </a:moveTo>
                <a:lnTo>
                  <a:pt x="26" y="0"/>
                </a:lnTo>
                <a:moveTo>
                  <a:pt x="22" y="0"/>
                </a:moveTo>
                <a:lnTo>
                  <a:pt x="18" y="0"/>
                </a:lnTo>
                <a:moveTo>
                  <a:pt x="14" y="0"/>
                </a:moveTo>
                <a:lnTo>
                  <a:pt x="10" y="0"/>
                </a:lnTo>
                <a:moveTo>
                  <a:pt x="6" y="0"/>
                </a:moveTo>
                <a:lnTo>
                  <a:pt x="2" y="0"/>
                </a:ln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9" name="Line 210"/>
          <p:cNvSpPr>
            <a:spLocks noChangeShapeType="1"/>
          </p:cNvSpPr>
          <p:nvPr/>
        </p:nvSpPr>
        <p:spPr bwMode="auto">
          <a:xfrm flipV="1">
            <a:off x="1328737" y="1078735"/>
            <a:ext cx="0" cy="1651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0" name="Line 211"/>
          <p:cNvSpPr>
            <a:spLocks noChangeShapeType="1"/>
          </p:cNvSpPr>
          <p:nvPr/>
        </p:nvSpPr>
        <p:spPr bwMode="auto">
          <a:xfrm flipV="1">
            <a:off x="1854200" y="1078735"/>
            <a:ext cx="0" cy="1651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1" name="Rectangle 212"/>
          <p:cNvSpPr>
            <a:spLocks noChangeArrowheads="1"/>
          </p:cNvSpPr>
          <p:nvPr/>
        </p:nvSpPr>
        <p:spPr bwMode="auto">
          <a:xfrm>
            <a:off x="1446220" y="997779"/>
            <a:ext cx="182563" cy="333375"/>
          </a:xfrm>
          <a:prstGeom prst="rect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2" name="Rectangle 213"/>
          <p:cNvSpPr>
            <a:spLocks noChangeArrowheads="1"/>
          </p:cNvSpPr>
          <p:nvPr/>
        </p:nvSpPr>
        <p:spPr bwMode="auto">
          <a:xfrm>
            <a:off x="1906587" y="577091"/>
            <a:ext cx="77788" cy="333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3" name="Line 214"/>
          <p:cNvSpPr>
            <a:spLocks noChangeShapeType="1"/>
          </p:cNvSpPr>
          <p:nvPr/>
        </p:nvSpPr>
        <p:spPr bwMode="auto">
          <a:xfrm flipV="1">
            <a:off x="1941512" y="577091"/>
            <a:ext cx="0" cy="33337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4" name="Line 215"/>
          <p:cNvSpPr>
            <a:spLocks noChangeShapeType="1"/>
          </p:cNvSpPr>
          <p:nvPr/>
        </p:nvSpPr>
        <p:spPr bwMode="auto">
          <a:xfrm flipV="1">
            <a:off x="1906587" y="659633"/>
            <a:ext cx="0" cy="168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5" name="Line 216"/>
          <p:cNvSpPr>
            <a:spLocks noChangeShapeType="1"/>
          </p:cNvSpPr>
          <p:nvPr/>
        </p:nvSpPr>
        <p:spPr bwMode="auto">
          <a:xfrm flipV="1">
            <a:off x="1984375" y="659633"/>
            <a:ext cx="0" cy="168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6" name="Rectangle 217"/>
          <p:cNvSpPr>
            <a:spLocks noChangeArrowheads="1"/>
          </p:cNvSpPr>
          <p:nvPr/>
        </p:nvSpPr>
        <p:spPr bwMode="auto">
          <a:xfrm>
            <a:off x="1906587" y="577091"/>
            <a:ext cx="77788" cy="333375"/>
          </a:xfrm>
          <a:prstGeom prst="rect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7" name="Oval 218"/>
          <p:cNvSpPr>
            <a:spLocks noChangeArrowheads="1"/>
          </p:cNvSpPr>
          <p:nvPr/>
        </p:nvSpPr>
        <p:spPr bwMode="auto">
          <a:xfrm>
            <a:off x="2160595" y="729481"/>
            <a:ext cx="34925" cy="33339"/>
          </a:xfrm>
          <a:prstGeom prst="ellips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8" name="Oval 219"/>
          <p:cNvSpPr>
            <a:spLocks noChangeArrowheads="1"/>
          </p:cNvSpPr>
          <p:nvPr/>
        </p:nvSpPr>
        <p:spPr bwMode="auto">
          <a:xfrm>
            <a:off x="1558933" y="729481"/>
            <a:ext cx="34925" cy="33339"/>
          </a:xfrm>
          <a:prstGeom prst="ellips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0" name="Oval 220"/>
          <p:cNvSpPr>
            <a:spLocks noChangeArrowheads="1"/>
          </p:cNvSpPr>
          <p:nvPr/>
        </p:nvSpPr>
        <p:spPr bwMode="auto">
          <a:xfrm>
            <a:off x="2160595" y="729481"/>
            <a:ext cx="34925" cy="33339"/>
          </a:xfrm>
          <a:prstGeom prst="ellips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1" name="Oval 221"/>
          <p:cNvSpPr>
            <a:spLocks noChangeArrowheads="1"/>
          </p:cNvSpPr>
          <p:nvPr/>
        </p:nvSpPr>
        <p:spPr bwMode="auto">
          <a:xfrm>
            <a:off x="1700220" y="729481"/>
            <a:ext cx="34925" cy="33339"/>
          </a:xfrm>
          <a:prstGeom prst="ellips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3" name="Line 223"/>
          <p:cNvSpPr>
            <a:spLocks noChangeShapeType="1"/>
          </p:cNvSpPr>
          <p:nvPr/>
        </p:nvSpPr>
        <p:spPr bwMode="auto">
          <a:xfrm flipH="1">
            <a:off x="2492896" y="1996307"/>
            <a:ext cx="523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0" name="Line 224"/>
          <p:cNvSpPr>
            <a:spLocks noChangeShapeType="1"/>
          </p:cNvSpPr>
          <p:nvPr/>
        </p:nvSpPr>
        <p:spPr bwMode="auto">
          <a:xfrm flipH="1">
            <a:off x="2492896" y="1581969"/>
            <a:ext cx="523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1" name="Line 225"/>
          <p:cNvSpPr>
            <a:spLocks noChangeShapeType="1"/>
          </p:cNvSpPr>
          <p:nvPr/>
        </p:nvSpPr>
        <p:spPr bwMode="auto">
          <a:xfrm flipH="1">
            <a:off x="2492896" y="1161283"/>
            <a:ext cx="523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2" name="Line 226"/>
          <p:cNvSpPr>
            <a:spLocks noChangeShapeType="1"/>
          </p:cNvSpPr>
          <p:nvPr/>
        </p:nvSpPr>
        <p:spPr bwMode="auto">
          <a:xfrm flipH="1">
            <a:off x="2492896" y="746944"/>
            <a:ext cx="523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6" name="Line 230"/>
          <p:cNvSpPr>
            <a:spLocks noChangeShapeType="1"/>
          </p:cNvSpPr>
          <p:nvPr/>
        </p:nvSpPr>
        <p:spPr bwMode="auto">
          <a:xfrm>
            <a:off x="525464" y="2274119"/>
            <a:ext cx="1971675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7" name="Line 231"/>
          <p:cNvSpPr>
            <a:spLocks noChangeShapeType="1"/>
          </p:cNvSpPr>
          <p:nvPr/>
        </p:nvSpPr>
        <p:spPr bwMode="auto">
          <a:xfrm>
            <a:off x="525462" y="2274120"/>
            <a:ext cx="0" cy="492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8" name="Line 232"/>
          <p:cNvSpPr>
            <a:spLocks noChangeShapeType="1"/>
          </p:cNvSpPr>
          <p:nvPr/>
        </p:nvSpPr>
        <p:spPr bwMode="auto">
          <a:xfrm>
            <a:off x="1181100" y="2274120"/>
            <a:ext cx="0" cy="492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9" name="Line 233"/>
          <p:cNvSpPr>
            <a:spLocks noChangeShapeType="1"/>
          </p:cNvSpPr>
          <p:nvPr/>
        </p:nvSpPr>
        <p:spPr bwMode="auto">
          <a:xfrm>
            <a:off x="1836737" y="2274120"/>
            <a:ext cx="0" cy="492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6" name="Rectangle 240"/>
          <p:cNvSpPr>
            <a:spLocks noChangeArrowheads="1"/>
          </p:cNvSpPr>
          <p:nvPr/>
        </p:nvSpPr>
        <p:spPr bwMode="auto">
          <a:xfrm>
            <a:off x="523335" y="467551"/>
            <a:ext cx="1958400" cy="1806575"/>
          </a:xfrm>
          <a:prstGeom prst="rect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0" name="Group 179"/>
          <p:cNvGrpSpPr/>
          <p:nvPr/>
        </p:nvGrpSpPr>
        <p:grpSpPr>
          <a:xfrm>
            <a:off x="3429000" y="2147234"/>
            <a:ext cx="585792" cy="58241"/>
            <a:chOff x="3429000" y="2147223"/>
            <a:chExt cx="585792" cy="58241"/>
          </a:xfrm>
        </p:grpSpPr>
        <p:sp>
          <p:nvSpPr>
            <p:cNvPr id="245" name="Line 232"/>
            <p:cNvSpPr>
              <a:spLocks noChangeShapeType="1"/>
            </p:cNvSpPr>
            <p:nvPr/>
          </p:nvSpPr>
          <p:spPr bwMode="auto">
            <a:xfrm>
              <a:off x="3429000" y="2156251"/>
              <a:ext cx="0" cy="4921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6" name="Line 233"/>
            <p:cNvSpPr>
              <a:spLocks noChangeShapeType="1"/>
            </p:cNvSpPr>
            <p:nvPr/>
          </p:nvSpPr>
          <p:spPr bwMode="auto">
            <a:xfrm>
              <a:off x="4014792" y="2156251"/>
              <a:ext cx="0" cy="4921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9" name="Line 233"/>
            <p:cNvSpPr>
              <a:spLocks noChangeShapeType="1"/>
            </p:cNvSpPr>
            <p:nvPr/>
          </p:nvSpPr>
          <p:spPr bwMode="auto">
            <a:xfrm flipH="1" flipV="1">
              <a:off x="3437267" y="2147223"/>
              <a:ext cx="576000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9" name="TextBox 178"/>
          <p:cNvSpPr txBox="1"/>
          <p:nvPr/>
        </p:nvSpPr>
        <p:spPr>
          <a:xfrm>
            <a:off x="3419273" y="1897850"/>
            <a:ext cx="1381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p</a:t>
            </a:r>
            <a:r>
              <a:rPr lang="en-GB" sz="1200" b="1" dirty="0" smtClean="0"/>
              <a:t>=0.02</a:t>
            </a:r>
            <a:endParaRPr lang="en-GB" sz="1200" b="1" dirty="0"/>
          </a:p>
        </p:txBody>
      </p:sp>
      <p:sp>
        <p:nvSpPr>
          <p:cNvPr id="251" name="TextBox 250"/>
          <p:cNvSpPr txBox="1"/>
          <p:nvPr/>
        </p:nvSpPr>
        <p:spPr>
          <a:xfrm>
            <a:off x="3403835" y="1198667"/>
            <a:ext cx="1381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p=0.9</a:t>
            </a:r>
            <a:endParaRPr lang="en-GB" sz="1200" dirty="0"/>
          </a:p>
        </p:txBody>
      </p:sp>
      <p:grpSp>
        <p:nvGrpSpPr>
          <p:cNvPr id="253" name="Group 252"/>
          <p:cNvGrpSpPr/>
          <p:nvPr/>
        </p:nvGrpSpPr>
        <p:grpSpPr>
          <a:xfrm rot="5400000">
            <a:off x="3170349" y="1338125"/>
            <a:ext cx="432000" cy="72000"/>
            <a:chOff x="3429000" y="2147223"/>
            <a:chExt cx="585792" cy="58241"/>
          </a:xfrm>
        </p:grpSpPr>
        <p:sp>
          <p:nvSpPr>
            <p:cNvPr id="254" name="Line 232"/>
            <p:cNvSpPr>
              <a:spLocks noChangeShapeType="1"/>
            </p:cNvSpPr>
            <p:nvPr/>
          </p:nvSpPr>
          <p:spPr bwMode="auto">
            <a:xfrm>
              <a:off x="3429000" y="2156251"/>
              <a:ext cx="0" cy="4921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5" name="Line 233"/>
            <p:cNvSpPr>
              <a:spLocks noChangeShapeType="1"/>
            </p:cNvSpPr>
            <p:nvPr/>
          </p:nvSpPr>
          <p:spPr bwMode="auto">
            <a:xfrm>
              <a:off x="4014792" y="2156251"/>
              <a:ext cx="0" cy="4921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6" name="Line 233"/>
            <p:cNvSpPr>
              <a:spLocks noChangeShapeType="1"/>
            </p:cNvSpPr>
            <p:nvPr/>
          </p:nvSpPr>
          <p:spPr bwMode="auto">
            <a:xfrm flipH="1" flipV="1">
              <a:off x="3437267" y="2147223"/>
              <a:ext cx="576000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81" name="Rectangle 180"/>
          <p:cNvSpPr/>
          <p:nvPr/>
        </p:nvSpPr>
        <p:spPr>
          <a:xfrm>
            <a:off x="804315" y="2591033"/>
            <a:ext cx="6864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p </a:t>
            </a:r>
            <a:r>
              <a:rPr lang="en-GB" sz="1200" dirty="0"/>
              <a:t>= </a:t>
            </a:r>
            <a:r>
              <a:rPr lang="en-GB" sz="1200" dirty="0" smtClean="0"/>
              <a:t>0.03</a:t>
            </a:r>
            <a:endParaRPr lang="en-GB" sz="1200" dirty="0"/>
          </a:p>
        </p:txBody>
      </p:sp>
      <p:sp>
        <p:nvSpPr>
          <p:cNvPr id="185" name="Rectangle 246"/>
          <p:cNvSpPr>
            <a:spLocks noChangeArrowheads="1"/>
          </p:cNvSpPr>
          <p:nvPr/>
        </p:nvSpPr>
        <p:spPr bwMode="auto">
          <a:xfrm>
            <a:off x="531614" y="6753682"/>
            <a:ext cx="1978025" cy="1933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6" name="Freeform 247"/>
          <p:cNvSpPr>
            <a:spLocks noEditPoints="1"/>
          </p:cNvSpPr>
          <p:nvPr/>
        </p:nvSpPr>
        <p:spPr bwMode="auto">
          <a:xfrm>
            <a:off x="528439" y="6752094"/>
            <a:ext cx="1984375" cy="1936751"/>
          </a:xfrm>
          <a:custGeom>
            <a:avLst/>
            <a:gdLst>
              <a:gd name="T0" fmla="*/ 0 w 19328"/>
              <a:gd name="T1" fmla="*/ 24 h 18880"/>
              <a:gd name="T2" fmla="*/ 24 w 19328"/>
              <a:gd name="T3" fmla="*/ 0 h 18880"/>
              <a:gd name="T4" fmla="*/ 19304 w 19328"/>
              <a:gd name="T5" fmla="*/ 0 h 18880"/>
              <a:gd name="T6" fmla="*/ 19328 w 19328"/>
              <a:gd name="T7" fmla="*/ 24 h 18880"/>
              <a:gd name="T8" fmla="*/ 19328 w 19328"/>
              <a:gd name="T9" fmla="*/ 18856 h 18880"/>
              <a:gd name="T10" fmla="*/ 19304 w 19328"/>
              <a:gd name="T11" fmla="*/ 18880 h 18880"/>
              <a:gd name="T12" fmla="*/ 24 w 19328"/>
              <a:gd name="T13" fmla="*/ 18880 h 18880"/>
              <a:gd name="T14" fmla="*/ 0 w 19328"/>
              <a:gd name="T15" fmla="*/ 18856 h 18880"/>
              <a:gd name="T16" fmla="*/ 0 w 19328"/>
              <a:gd name="T17" fmla="*/ 24 h 18880"/>
              <a:gd name="T18" fmla="*/ 48 w 19328"/>
              <a:gd name="T19" fmla="*/ 18856 h 18880"/>
              <a:gd name="T20" fmla="*/ 24 w 19328"/>
              <a:gd name="T21" fmla="*/ 18832 h 18880"/>
              <a:gd name="T22" fmla="*/ 19304 w 19328"/>
              <a:gd name="T23" fmla="*/ 18832 h 18880"/>
              <a:gd name="T24" fmla="*/ 19280 w 19328"/>
              <a:gd name="T25" fmla="*/ 18856 h 18880"/>
              <a:gd name="T26" fmla="*/ 19280 w 19328"/>
              <a:gd name="T27" fmla="*/ 24 h 18880"/>
              <a:gd name="T28" fmla="*/ 19304 w 19328"/>
              <a:gd name="T29" fmla="*/ 48 h 18880"/>
              <a:gd name="T30" fmla="*/ 24 w 19328"/>
              <a:gd name="T31" fmla="*/ 48 h 18880"/>
              <a:gd name="T32" fmla="*/ 48 w 19328"/>
              <a:gd name="T33" fmla="*/ 24 h 18880"/>
              <a:gd name="T34" fmla="*/ 48 w 19328"/>
              <a:gd name="T35" fmla="*/ 18856 h 18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28" h="18880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19304" y="0"/>
                </a:lnTo>
                <a:cubicBezTo>
                  <a:pt x="19318" y="0"/>
                  <a:pt x="19328" y="11"/>
                  <a:pt x="19328" y="24"/>
                </a:cubicBezTo>
                <a:lnTo>
                  <a:pt x="19328" y="18856"/>
                </a:lnTo>
                <a:cubicBezTo>
                  <a:pt x="19328" y="18870"/>
                  <a:pt x="19318" y="18880"/>
                  <a:pt x="19304" y="18880"/>
                </a:cubicBezTo>
                <a:lnTo>
                  <a:pt x="24" y="18880"/>
                </a:lnTo>
                <a:cubicBezTo>
                  <a:pt x="11" y="18880"/>
                  <a:pt x="0" y="18870"/>
                  <a:pt x="0" y="18856"/>
                </a:cubicBezTo>
                <a:lnTo>
                  <a:pt x="0" y="24"/>
                </a:lnTo>
                <a:close/>
                <a:moveTo>
                  <a:pt x="48" y="18856"/>
                </a:moveTo>
                <a:lnTo>
                  <a:pt x="24" y="18832"/>
                </a:lnTo>
                <a:lnTo>
                  <a:pt x="19304" y="18832"/>
                </a:lnTo>
                <a:lnTo>
                  <a:pt x="19280" y="18856"/>
                </a:lnTo>
                <a:lnTo>
                  <a:pt x="19280" y="24"/>
                </a:lnTo>
                <a:lnTo>
                  <a:pt x="19304" y="48"/>
                </a:lnTo>
                <a:lnTo>
                  <a:pt x="24" y="48"/>
                </a:lnTo>
                <a:lnTo>
                  <a:pt x="48" y="24"/>
                </a:lnTo>
                <a:lnTo>
                  <a:pt x="48" y="1885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7" name="Freeform 248"/>
          <p:cNvSpPr>
            <a:spLocks/>
          </p:cNvSpPr>
          <p:nvPr/>
        </p:nvSpPr>
        <p:spPr bwMode="auto">
          <a:xfrm>
            <a:off x="1734935" y="8339594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8" name="Freeform 249"/>
          <p:cNvSpPr>
            <a:spLocks/>
          </p:cNvSpPr>
          <p:nvPr/>
        </p:nvSpPr>
        <p:spPr bwMode="auto">
          <a:xfrm>
            <a:off x="1585712" y="7872870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3" name="Freeform 250"/>
          <p:cNvSpPr>
            <a:spLocks/>
          </p:cNvSpPr>
          <p:nvPr/>
        </p:nvSpPr>
        <p:spPr bwMode="auto">
          <a:xfrm>
            <a:off x="1411085" y="7844294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" name="Freeform 251"/>
          <p:cNvSpPr>
            <a:spLocks/>
          </p:cNvSpPr>
          <p:nvPr/>
        </p:nvSpPr>
        <p:spPr bwMode="auto">
          <a:xfrm>
            <a:off x="1353935" y="7744282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5" name="Freeform 252"/>
          <p:cNvSpPr>
            <a:spLocks/>
          </p:cNvSpPr>
          <p:nvPr/>
        </p:nvSpPr>
        <p:spPr bwMode="auto">
          <a:xfrm>
            <a:off x="1722236" y="7453770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6" name="Freeform 253"/>
          <p:cNvSpPr>
            <a:spLocks/>
          </p:cNvSpPr>
          <p:nvPr/>
        </p:nvSpPr>
        <p:spPr bwMode="auto">
          <a:xfrm>
            <a:off x="1368224" y="8133220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7" name="Freeform 254"/>
          <p:cNvSpPr>
            <a:spLocks/>
          </p:cNvSpPr>
          <p:nvPr/>
        </p:nvSpPr>
        <p:spPr bwMode="auto">
          <a:xfrm>
            <a:off x="1249160" y="7780794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8" name="Freeform 255"/>
          <p:cNvSpPr>
            <a:spLocks/>
          </p:cNvSpPr>
          <p:nvPr/>
        </p:nvSpPr>
        <p:spPr bwMode="auto">
          <a:xfrm>
            <a:off x="1517447" y="8264982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9" name="Freeform 256"/>
          <p:cNvSpPr>
            <a:spLocks/>
          </p:cNvSpPr>
          <p:nvPr/>
        </p:nvSpPr>
        <p:spPr bwMode="auto">
          <a:xfrm>
            <a:off x="1558724" y="8225294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0" name="Freeform 257"/>
          <p:cNvSpPr>
            <a:spLocks/>
          </p:cNvSpPr>
          <p:nvPr/>
        </p:nvSpPr>
        <p:spPr bwMode="auto">
          <a:xfrm>
            <a:off x="1614287" y="8293557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1" name="Freeform 258"/>
          <p:cNvSpPr>
            <a:spLocks/>
          </p:cNvSpPr>
          <p:nvPr/>
        </p:nvSpPr>
        <p:spPr bwMode="auto">
          <a:xfrm>
            <a:off x="1815899" y="8128457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2" name="Rectangle 259"/>
          <p:cNvSpPr>
            <a:spLocks noChangeArrowheads="1"/>
          </p:cNvSpPr>
          <p:nvPr/>
        </p:nvSpPr>
        <p:spPr bwMode="auto">
          <a:xfrm>
            <a:off x="1269797" y="8399920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3" name="Rectangle 260"/>
          <p:cNvSpPr>
            <a:spLocks noChangeArrowheads="1"/>
          </p:cNvSpPr>
          <p:nvPr/>
        </p:nvSpPr>
        <p:spPr bwMode="auto">
          <a:xfrm>
            <a:off x="893561" y="7709357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4" name="Rectangle 261"/>
          <p:cNvSpPr>
            <a:spLocks noChangeArrowheads="1"/>
          </p:cNvSpPr>
          <p:nvPr/>
        </p:nvSpPr>
        <p:spPr bwMode="auto">
          <a:xfrm>
            <a:off x="1130099" y="8187194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" name="Rectangle 262"/>
          <p:cNvSpPr>
            <a:spLocks noChangeArrowheads="1"/>
          </p:cNvSpPr>
          <p:nvPr/>
        </p:nvSpPr>
        <p:spPr bwMode="auto">
          <a:xfrm>
            <a:off x="1155497" y="7828420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6" name="Rectangle 263"/>
          <p:cNvSpPr>
            <a:spLocks noChangeArrowheads="1"/>
          </p:cNvSpPr>
          <p:nvPr/>
        </p:nvSpPr>
        <p:spPr bwMode="auto">
          <a:xfrm>
            <a:off x="1284086" y="8128457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7" name="Rectangle 264"/>
          <p:cNvSpPr>
            <a:spLocks noChangeArrowheads="1"/>
          </p:cNvSpPr>
          <p:nvPr/>
        </p:nvSpPr>
        <p:spPr bwMode="auto">
          <a:xfrm>
            <a:off x="1420610" y="8061782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8" name="Rectangle 265"/>
          <p:cNvSpPr>
            <a:spLocks noChangeArrowheads="1"/>
          </p:cNvSpPr>
          <p:nvPr/>
        </p:nvSpPr>
        <p:spPr bwMode="auto">
          <a:xfrm>
            <a:off x="1292024" y="7795082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9" name="Rectangle 266"/>
          <p:cNvSpPr>
            <a:spLocks noChangeArrowheads="1"/>
          </p:cNvSpPr>
          <p:nvPr/>
        </p:nvSpPr>
        <p:spPr bwMode="auto">
          <a:xfrm>
            <a:off x="1530149" y="8096706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0" name="Rectangle 267"/>
          <p:cNvSpPr>
            <a:spLocks noChangeArrowheads="1"/>
          </p:cNvSpPr>
          <p:nvPr/>
        </p:nvSpPr>
        <p:spPr bwMode="auto">
          <a:xfrm>
            <a:off x="1022147" y="8255457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1" name="Rectangle 268"/>
          <p:cNvSpPr>
            <a:spLocks noChangeArrowheads="1"/>
          </p:cNvSpPr>
          <p:nvPr/>
        </p:nvSpPr>
        <p:spPr bwMode="auto">
          <a:xfrm>
            <a:off x="1514273" y="8018920"/>
            <a:ext cx="47625" cy="47625"/>
          </a:xfrm>
          <a:prstGeom prst="rect">
            <a:avLst/>
          </a:prstGeom>
          <a:noFill/>
          <a:ln w="9525" cap="flat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2" name="Freeform 269"/>
          <p:cNvSpPr>
            <a:spLocks/>
          </p:cNvSpPr>
          <p:nvPr/>
        </p:nvSpPr>
        <p:spPr bwMode="auto">
          <a:xfrm>
            <a:off x="2057198" y="7704594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30 h 30"/>
              <a:gd name="T4" fmla="*/ 0 w 30"/>
              <a:gd name="T5" fmla="*/ 30 h 30"/>
              <a:gd name="T6" fmla="*/ 15 w 30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30"/>
                </a:lnTo>
                <a:lnTo>
                  <a:pt x="0" y="30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3" name="Freeform 270"/>
          <p:cNvSpPr>
            <a:spLocks/>
          </p:cNvSpPr>
          <p:nvPr/>
        </p:nvSpPr>
        <p:spPr bwMode="auto">
          <a:xfrm>
            <a:off x="2136572" y="6845757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30 h 30"/>
              <a:gd name="T4" fmla="*/ 0 w 30"/>
              <a:gd name="T5" fmla="*/ 30 h 30"/>
              <a:gd name="T6" fmla="*/ 15 w 30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30"/>
                </a:lnTo>
                <a:lnTo>
                  <a:pt x="0" y="30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4" name="Freeform 271"/>
          <p:cNvSpPr>
            <a:spLocks/>
          </p:cNvSpPr>
          <p:nvPr/>
        </p:nvSpPr>
        <p:spPr bwMode="auto">
          <a:xfrm>
            <a:off x="1979411" y="7668082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30 h 30"/>
              <a:gd name="T4" fmla="*/ 0 w 30"/>
              <a:gd name="T5" fmla="*/ 30 h 30"/>
              <a:gd name="T6" fmla="*/ 15 w 30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30"/>
                </a:lnTo>
                <a:lnTo>
                  <a:pt x="0" y="30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5" name="Freeform 272"/>
          <p:cNvSpPr>
            <a:spLocks/>
          </p:cNvSpPr>
          <p:nvPr/>
        </p:nvSpPr>
        <p:spPr bwMode="auto">
          <a:xfrm>
            <a:off x="1711124" y="7576006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30 h 30"/>
              <a:gd name="T4" fmla="*/ 0 w 30"/>
              <a:gd name="T5" fmla="*/ 30 h 30"/>
              <a:gd name="T6" fmla="*/ 15 w 30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30"/>
                </a:lnTo>
                <a:lnTo>
                  <a:pt x="0" y="30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6" name="Freeform 273"/>
          <p:cNvSpPr>
            <a:spLocks/>
          </p:cNvSpPr>
          <p:nvPr/>
        </p:nvSpPr>
        <p:spPr bwMode="auto">
          <a:xfrm>
            <a:off x="2066722" y="7991932"/>
            <a:ext cx="47625" cy="47625"/>
          </a:xfrm>
          <a:custGeom>
            <a:avLst/>
            <a:gdLst>
              <a:gd name="T0" fmla="*/ 16 w 30"/>
              <a:gd name="T1" fmla="*/ 0 h 30"/>
              <a:gd name="T2" fmla="*/ 30 w 30"/>
              <a:gd name="T3" fmla="*/ 30 h 30"/>
              <a:gd name="T4" fmla="*/ 0 w 30"/>
              <a:gd name="T5" fmla="*/ 30 h 30"/>
              <a:gd name="T6" fmla="*/ 16 w 30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0">
                <a:moveTo>
                  <a:pt x="16" y="0"/>
                </a:moveTo>
                <a:lnTo>
                  <a:pt x="30" y="30"/>
                </a:lnTo>
                <a:lnTo>
                  <a:pt x="0" y="30"/>
                </a:lnTo>
                <a:lnTo>
                  <a:pt x="16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7" name="Freeform 274"/>
          <p:cNvSpPr>
            <a:spLocks/>
          </p:cNvSpPr>
          <p:nvPr/>
        </p:nvSpPr>
        <p:spPr bwMode="auto">
          <a:xfrm>
            <a:off x="1958774" y="7682370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30 h 30"/>
              <a:gd name="T4" fmla="*/ 0 w 30"/>
              <a:gd name="T5" fmla="*/ 30 h 30"/>
              <a:gd name="T6" fmla="*/ 15 w 30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30"/>
                </a:lnTo>
                <a:lnTo>
                  <a:pt x="0" y="30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8" name="Freeform 275"/>
          <p:cNvSpPr>
            <a:spLocks/>
          </p:cNvSpPr>
          <p:nvPr/>
        </p:nvSpPr>
        <p:spPr bwMode="auto">
          <a:xfrm>
            <a:off x="1868285" y="7983994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30 h 30"/>
              <a:gd name="T4" fmla="*/ 0 w 30"/>
              <a:gd name="T5" fmla="*/ 30 h 30"/>
              <a:gd name="T6" fmla="*/ 15 w 30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30"/>
                </a:lnTo>
                <a:lnTo>
                  <a:pt x="0" y="30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9" name="Freeform 276"/>
          <p:cNvSpPr>
            <a:spLocks/>
          </p:cNvSpPr>
          <p:nvPr/>
        </p:nvSpPr>
        <p:spPr bwMode="auto">
          <a:xfrm>
            <a:off x="2225474" y="7450594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30 h 30"/>
              <a:gd name="T4" fmla="*/ 0 w 30"/>
              <a:gd name="T5" fmla="*/ 30 h 30"/>
              <a:gd name="T6" fmla="*/ 15 w 30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30"/>
                </a:lnTo>
                <a:lnTo>
                  <a:pt x="0" y="30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0" name="Freeform 277"/>
          <p:cNvSpPr>
            <a:spLocks/>
          </p:cNvSpPr>
          <p:nvPr/>
        </p:nvSpPr>
        <p:spPr bwMode="auto">
          <a:xfrm>
            <a:off x="2117522" y="7033082"/>
            <a:ext cx="47625" cy="47625"/>
          </a:xfrm>
          <a:custGeom>
            <a:avLst/>
            <a:gdLst>
              <a:gd name="T0" fmla="*/ 16 w 30"/>
              <a:gd name="T1" fmla="*/ 0 h 30"/>
              <a:gd name="T2" fmla="*/ 30 w 30"/>
              <a:gd name="T3" fmla="*/ 30 h 30"/>
              <a:gd name="T4" fmla="*/ 0 w 30"/>
              <a:gd name="T5" fmla="*/ 30 h 30"/>
              <a:gd name="T6" fmla="*/ 16 w 30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0">
                <a:moveTo>
                  <a:pt x="16" y="0"/>
                </a:moveTo>
                <a:lnTo>
                  <a:pt x="30" y="30"/>
                </a:lnTo>
                <a:lnTo>
                  <a:pt x="0" y="30"/>
                </a:lnTo>
                <a:lnTo>
                  <a:pt x="16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1" name="Freeform 278"/>
          <p:cNvSpPr>
            <a:spLocks/>
          </p:cNvSpPr>
          <p:nvPr/>
        </p:nvSpPr>
        <p:spPr bwMode="auto">
          <a:xfrm>
            <a:off x="1996874" y="7809370"/>
            <a:ext cx="47625" cy="47625"/>
          </a:xfrm>
          <a:custGeom>
            <a:avLst/>
            <a:gdLst>
              <a:gd name="T0" fmla="*/ 16 w 30"/>
              <a:gd name="T1" fmla="*/ 0 h 30"/>
              <a:gd name="T2" fmla="*/ 30 w 30"/>
              <a:gd name="T3" fmla="*/ 15 h 30"/>
              <a:gd name="T4" fmla="*/ 16 w 30"/>
              <a:gd name="T5" fmla="*/ 30 h 30"/>
              <a:gd name="T6" fmla="*/ 0 w 30"/>
              <a:gd name="T7" fmla="*/ 15 h 30"/>
              <a:gd name="T8" fmla="*/ 16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6" y="0"/>
                </a:moveTo>
                <a:lnTo>
                  <a:pt x="30" y="15"/>
                </a:lnTo>
                <a:lnTo>
                  <a:pt x="16" y="30"/>
                </a:lnTo>
                <a:lnTo>
                  <a:pt x="0" y="15"/>
                </a:lnTo>
                <a:lnTo>
                  <a:pt x="16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2" name="Freeform 279"/>
          <p:cNvSpPr>
            <a:spLocks/>
          </p:cNvSpPr>
          <p:nvPr/>
        </p:nvSpPr>
        <p:spPr bwMode="auto">
          <a:xfrm>
            <a:off x="1388861" y="7855406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6 h 30"/>
              <a:gd name="T4" fmla="*/ 15 w 30"/>
              <a:gd name="T5" fmla="*/ 30 h 30"/>
              <a:gd name="T6" fmla="*/ 0 w 30"/>
              <a:gd name="T7" fmla="*/ 16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6"/>
                </a:lnTo>
                <a:lnTo>
                  <a:pt x="15" y="30"/>
                </a:lnTo>
                <a:lnTo>
                  <a:pt x="0" y="16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3" name="Freeform 280"/>
          <p:cNvSpPr>
            <a:spLocks/>
          </p:cNvSpPr>
          <p:nvPr/>
        </p:nvSpPr>
        <p:spPr bwMode="auto">
          <a:xfrm>
            <a:off x="1358699" y="7436306"/>
            <a:ext cx="47625" cy="47625"/>
          </a:xfrm>
          <a:custGeom>
            <a:avLst/>
            <a:gdLst>
              <a:gd name="T0" fmla="*/ 16 w 30"/>
              <a:gd name="T1" fmla="*/ 0 h 30"/>
              <a:gd name="T2" fmla="*/ 30 w 30"/>
              <a:gd name="T3" fmla="*/ 15 h 30"/>
              <a:gd name="T4" fmla="*/ 16 w 30"/>
              <a:gd name="T5" fmla="*/ 30 h 30"/>
              <a:gd name="T6" fmla="*/ 0 w 30"/>
              <a:gd name="T7" fmla="*/ 15 h 30"/>
              <a:gd name="T8" fmla="*/ 16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6" y="0"/>
                </a:moveTo>
                <a:lnTo>
                  <a:pt x="30" y="15"/>
                </a:lnTo>
                <a:lnTo>
                  <a:pt x="16" y="30"/>
                </a:lnTo>
                <a:lnTo>
                  <a:pt x="0" y="15"/>
                </a:lnTo>
                <a:lnTo>
                  <a:pt x="16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4" name="Freeform 281"/>
          <p:cNvSpPr>
            <a:spLocks/>
          </p:cNvSpPr>
          <p:nvPr/>
        </p:nvSpPr>
        <p:spPr bwMode="auto">
          <a:xfrm>
            <a:off x="1298372" y="7736345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5" name="Freeform 282"/>
          <p:cNvSpPr>
            <a:spLocks/>
          </p:cNvSpPr>
          <p:nvPr/>
        </p:nvSpPr>
        <p:spPr bwMode="auto">
          <a:xfrm>
            <a:off x="1803197" y="7687132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6 h 30"/>
              <a:gd name="T4" fmla="*/ 15 w 30"/>
              <a:gd name="T5" fmla="*/ 30 h 30"/>
              <a:gd name="T6" fmla="*/ 0 w 30"/>
              <a:gd name="T7" fmla="*/ 16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6"/>
                </a:lnTo>
                <a:lnTo>
                  <a:pt x="15" y="30"/>
                </a:lnTo>
                <a:lnTo>
                  <a:pt x="0" y="16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6" name="Freeform 283"/>
          <p:cNvSpPr>
            <a:spLocks/>
          </p:cNvSpPr>
          <p:nvPr/>
        </p:nvSpPr>
        <p:spPr bwMode="auto">
          <a:xfrm>
            <a:off x="1563485" y="7647445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7" name="Freeform 284"/>
          <p:cNvSpPr>
            <a:spLocks/>
          </p:cNvSpPr>
          <p:nvPr/>
        </p:nvSpPr>
        <p:spPr bwMode="auto">
          <a:xfrm>
            <a:off x="1192010" y="7610932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8" name="Freeform 285"/>
          <p:cNvSpPr>
            <a:spLocks/>
          </p:cNvSpPr>
          <p:nvPr/>
        </p:nvSpPr>
        <p:spPr bwMode="auto">
          <a:xfrm>
            <a:off x="1342823" y="7830006"/>
            <a:ext cx="47625" cy="47625"/>
          </a:xfrm>
          <a:custGeom>
            <a:avLst/>
            <a:gdLst>
              <a:gd name="T0" fmla="*/ 15 w 30"/>
              <a:gd name="T1" fmla="*/ 0 h 30"/>
              <a:gd name="T2" fmla="*/ 30 w 30"/>
              <a:gd name="T3" fmla="*/ 15 h 30"/>
              <a:gd name="T4" fmla="*/ 15 w 30"/>
              <a:gd name="T5" fmla="*/ 30 h 30"/>
              <a:gd name="T6" fmla="*/ 0 w 30"/>
              <a:gd name="T7" fmla="*/ 15 h 30"/>
              <a:gd name="T8" fmla="*/ 15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5" y="0"/>
                </a:moveTo>
                <a:lnTo>
                  <a:pt x="30" y="15"/>
                </a:lnTo>
                <a:lnTo>
                  <a:pt x="15" y="30"/>
                </a:lnTo>
                <a:lnTo>
                  <a:pt x="0" y="15"/>
                </a:lnTo>
                <a:lnTo>
                  <a:pt x="15" y="0"/>
                </a:lnTo>
                <a:close/>
              </a:path>
            </a:pathLst>
          </a:custGeom>
          <a:noFill/>
          <a:ln w="9525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9" name="Freeform 286"/>
          <p:cNvSpPr>
            <a:spLocks noEditPoints="1"/>
          </p:cNvSpPr>
          <p:nvPr/>
        </p:nvSpPr>
        <p:spPr bwMode="auto">
          <a:xfrm>
            <a:off x="912611" y="7596643"/>
            <a:ext cx="1343025" cy="550863"/>
          </a:xfrm>
          <a:custGeom>
            <a:avLst/>
            <a:gdLst>
              <a:gd name="T0" fmla="*/ 305 w 13075"/>
              <a:gd name="T1" fmla="*/ 5212 h 5363"/>
              <a:gd name="T2" fmla="*/ 8 w 13075"/>
              <a:gd name="T3" fmla="*/ 5333 h 5363"/>
              <a:gd name="T4" fmla="*/ 772 w 13075"/>
              <a:gd name="T5" fmla="*/ 4979 h 5363"/>
              <a:gd name="T6" fmla="*/ 579 w 13075"/>
              <a:gd name="T7" fmla="*/ 5144 h 5363"/>
              <a:gd name="T8" fmla="*/ 1068 w 13075"/>
              <a:gd name="T9" fmla="*/ 4859 h 5363"/>
              <a:gd name="T10" fmla="*/ 1321 w 13075"/>
              <a:gd name="T11" fmla="*/ 4843 h 5363"/>
              <a:gd name="T12" fmla="*/ 1068 w 13075"/>
              <a:gd name="T13" fmla="*/ 4859 h 5363"/>
              <a:gd name="T14" fmla="*/ 1861 w 13075"/>
              <a:gd name="T15" fmla="*/ 4580 h 5363"/>
              <a:gd name="T16" fmla="*/ 1565 w 13075"/>
              <a:gd name="T17" fmla="*/ 4700 h 5363"/>
              <a:gd name="T18" fmla="*/ 2328 w 13075"/>
              <a:gd name="T19" fmla="*/ 4347 h 5363"/>
              <a:gd name="T20" fmla="*/ 2136 w 13075"/>
              <a:gd name="T21" fmla="*/ 4512 h 5363"/>
              <a:gd name="T22" fmla="*/ 2625 w 13075"/>
              <a:gd name="T23" fmla="*/ 4227 h 5363"/>
              <a:gd name="T24" fmla="*/ 2877 w 13075"/>
              <a:gd name="T25" fmla="*/ 4211 h 5363"/>
              <a:gd name="T26" fmla="*/ 2625 w 13075"/>
              <a:gd name="T27" fmla="*/ 4227 h 5363"/>
              <a:gd name="T28" fmla="*/ 3418 w 13075"/>
              <a:gd name="T29" fmla="*/ 3948 h 5363"/>
              <a:gd name="T30" fmla="*/ 3122 w 13075"/>
              <a:gd name="T31" fmla="*/ 4068 h 5363"/>
              <a:gd name="T32" fmla="*/ 3885 w 13075"/>
              <a:gd name="T33" fmla="*/ 3715 h 5363"/>
              <a:gd name="T34" fmla="*/ 3693 w 13075"/>
              <a:gd name="T35" fmla="*/ 3880 h 5363"/>
              <a:gd name="T36" fmla="*/ 4181 w 13075"/>
              <a:gd name="T37" fmla="*/ 3595 h 5363"/>
              <a:gd name="T38" fmla="*/ 4434 w 13075"/>
              <a:gd name="T39" fmla="*/ 3579 h 5363"/>
              <a:gd name="T40" fmla="*/ 4181 w 13075"/>
              <a:gd name="T41" fmla="*/ 3595 h 5363"/>
              <a:gd name="T42" fmla="*/ 4975 w 13075"/>
              <a:gd name="T43" fmla="*/ 3316 h 5363"/>
              <a:gd name="T44" fmla="*/ 4678 w 13075"/>
              <a:gd name="T45" fmla="*/ 3436 h 5363"/>
              <a:gd name="T46" fmla="*/ 5441 w 13075"/>
              <a:gd name="T47" fmla="*/ 3083 h 5363"/>
              <a:gd name="T48" fmla="*/ 5249 w 13075"/>
              <a:gd name="T49" fmla="*/ 3248 h 5363"/>
              <a:gd name="T50" fmla="*/ 5738 w 13075"/>
              <a:gd name="T51" fmla="*/ 2963 h 5363"/>
              <a:gd name="T52" fmla="*/ 5990 w 13075"/>
              <a:gd name="T53" fmla="*/ 2947 h 5363"/>
              <a:gd name="T54" fmla="*/ 5738 w 13075"/>
              <a:gd name="T55" fmla="*/ 2963 h 5363"/>
              <a:gd name="T56" fmla="*/ 6531 w 13075"/>
              <a:gd name="T57" fmla="*/ 2684 h 5363"/>
              <a:gd name="T58" fmla="*/ 6235 w 13075"/>
              <a:gd name="T59" fmla="*/ 2804 h 5363"/>
              <a:gd name="T60" fmla="*/ 6998 w 13075"/>
              <a:gd name="T61" fmla="*/ 2451 h 5363"/>
              <a:gd name="T62" fmla="*/ 6806 w 13075"/>
              <a:gd name="T63" fmla="*/ 2616 h 5363"/>
              <a:gd name="T64" fmla="*/ 7294 w 13075"/>
              <a:gd name="T65" fmla="*/ 2331 h 5363"/>
              <a:gd name="T66" fmla="*/ 7547 w 13075"/>
              <a:gd name="T67" fmla="*/ 2315 h 5363"/>
              <a:gd name="T68" fmla="*/ 7294 w 13075"/>
              <a:gd name="T69" fmla="*/ 2331 h 5363"/>
              <a:gd name="T70" fmla="*/ 8088 w 13075"/>
              <a:gd name="T71" fmla="*/ 2052 h 5363"/>
              <a:gd name="T72" fmla="*/ 7791 w 13075"/>
              <a:gd name="T73" fmla="*/ 2172 h 5363"/>
              <a:gd name="T74" fmla="*/ 8555 w 13075"/>
              <a:gd name="T75" fmla="*/ 1819 h 5363"/>
              <a:gd name="T76" fmla="*/ 8362 w 13075"/>
              <a:gd name="T77" fmla="*/ 1984 h 5363"/>
              <a:gd name="T78" fmla="*/ 8851 w 13075"/>
              <a:gd name="T79" fmla="*/ 1699 h 5363"/>
              <a:gd name="T80" fmla="*/ 9103 w 13075"/>
              <a:gd name="T81" fmla="*/ 1683 h 5363"/>
              <a:gd name="T82" fmla="*/ 8851 w 13075"/>
              <a:gd name="T83" fmla="*/ 1699 h 5363"/>
              <a:gd name="T84" fmla="*/ 9644 w 13075"/>
              <a:gd name="T85" fmla="*/ 1420 h 5363"/>
              <a:gd name="T86" fmla="*/ 9348 w 13075"/>
              <a:gd name="T87" fmla="*/ 1540 h 5363"/>
              <a:gd name="T88" fmla="*/ 10111 w 13075"/>
              <a:gd name="T89" fmla="*/ 1187 h 5363"/>
              <a:gd name="T90" fmla="*/ 9919 w 13075"/>
              <a:gd name="T91" fmla="*/ 1352 h 5363"/>
              <a:gd name="T92" fmla="*/ 10408 w 13075"/>
              <a:gd name="T93" fmla="*/ 1067 h 5363"/>
              <a:gd name="T94" fmla="*/ 10660 w 13075"/>
              <a:gd name="T95" fmla="*/ 1051 h 5363"/>
              <a:gd name="T96" fmla="*/ 10408 w 13075"/>
              <a:gd name="T97" fmla="*/ 1067 h 5363"/>
              <a:gd name="T98" fmla="*/ 11201 w 13075"/>
              <a:gd name="T99" fmla="*/ 788 h 5363"/>
              <a:gd name="T100" fmla="*/ 10904 w 13075"/>
              <a:gd name="T101" fmla="*/ 908 h 5363"/>
              <a:gd name="T102" fmla="*/ 11668 w 13075"/>
              <a:gd name="T103" fmla="*/ 555 h 5363"/>
              <a:gd name="T104" fmla="*/ 11475 w 13075"/>
              <a:gd name="T105" fmla="*/ 720 h 5363"/>
              <a:gd name="T106" fmla="*/ 11964 w 13075"/>
              <a:gd name="T107" fmla="*/ 435 h 5363"/>
              <a:gd name="T108" fmla="*/ 12217 w 13075"/>
              <a:gd name="T109" fmla="*/ 419 h 5363"/>
              <a:gd name="T110" fmla="*/ 11964 w 13075"/>
              <a:gd name="T111" fmla="*/ 435 h 5363"/>
              <a:gd name="T112" fmla="*/ 12758 w 13075"/>
              <a:gd name="T113" fmla="*/ 156 h 5363"/>
              <a:gd name="T114" fmla="*/ 12461 w 13075"/>
              <a:gd name="T115" fmla="*/ 276 h 5363"/>
              <a:gd name="T116" fmla="*/ 13014 w 13075"/>
              <a:gd name="T117" fmla="*/ 8 h 5363"/>
              <a:gd name="T118" fmla="*/ 13032 w 13075"/>
              <a:gd name="T119" fmla="*/ 88 h 5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75" h="5363">
                <a:moveTo>
                  <a:pt x="30" y="5280"/>
                </a:moveTo>
                <a:lnTo>
                  <a:pt x="253" y="5190"/>
                </a:lnTo>
                <a:cubicBezTo>
                  <a:pt x="273" y="5182"/>
                  <a:pt x="297" y="5192"/>
                  <a:pt x="305" y="5212"/>
                </a:cubicBezTo>
                <a:cubicBezTo>
                  <a:pt x="313" y="5233"/>
                  <a:pt x="303" y="5256"/>
                  <a:pt x="283" y="5264"/>
                </a:cubicBezTo>
                <a:lnTo>
                  <a:pt x="61" y="5355"/>
                </a:lnTo>
                <a:cubicBezTo>
                  <a:pt x="40" y="5363"/>
                  <a:pt x="17" y="5353"/>
                  <a:pt x="8" y="5333"/>
                </a:cubicBezTo>
                <a:cubicBezTo>
                  <a:pt x="0" y="5312"/>
                  <a:pt x="10" y="5289"/>
                  <a:pt x="30" y="5280"/>
                </a:cubicBezTo>
                <a:close/>
                <a:moveTo>
                  <a:pt x="549" y="5070"/>
                </a:moveTo>
                <a:lnTo>
                  <a:pt x="772" y="4979"/>
                </a:lnTo>
                <a:cubicBezTo>
                  <a:pt x="792" y="4971"/>
                  <a:pt x="815" y="4981"/>
                  <a:pt x="824" y="5001"/>
                </a:cubicBezTo>
                <a:cubicBezTo>
                  <a:pt x="832" y="5022"/>
                  <a:pt x="822" y="5045"/>
                  <a:pt x="802" y="5054"/>
                </a:cubicBezTo>
                <a:lnTo>
                  <a:pt x="579" y="5144"/>
                </a:lnTo>
                <a:cubicBezTo>
                  <a:pt x="559" y="5152"/>
                  <a:pt x="536" y="5142"/>
                  <a:pt x="527" y="5122"/>
                </a:cubicBezTo>
                <a:cubicBezTo>
                  <a:pt x="519" y="5101"/>
                  <a:pt x="529" y="5078"/>
                  <a:pt x="549" y="5070"/>
                </a:cubicBezTo>
                <a:close/>
                <a:moveTo>
                  <a:pt x="1068" y="4859"/>
                </a:moveTo>
                <a:lnTo>
                  <a:pt x="1291" y="4769"/>
                </a:lnTo>
                <a:cubicBezTo>
                  <a:pt x="1311" y="4760"/>
                  <a:pt x="1334" y="4770"/>
                  <a:pt x="1343" y="4791"/>
                </a:cubicBezTo>
                <a:cubicBezTo>
                  <a:pt x="1351" y="4811"/>
                  <a:pt x="1341" y="4835"/>
                  <a:pt x="1321" y="4843"/>
                </a:cubicBezTo>
                <a:lnTo>
                  <a:pt x="1098" y="4933"/>
                </a:lnTo>
                <a:cubicBezTo>
                  <a:pt x="1078" y="4941"/>
                  <a:pt x="1054" y="4932"/>
                  <a:pt x="1046" y="4911"/>
                </a:cubicBezTo>
                <a:cubicBezTo>
                  <a:pt x="1038" y="4891"/>
                  <a:pt x="1048" y="4867"/>
                  <a:pt x="1068" y="4859"/>
                </a:cubicBezTo>
                <a:close/>
                <a:moveTo>
                  <a:pt x="1587" y="4648"/>
                </a:moveTo>
                <a:lnTo>
                  <a:pt x="1809" y="4558"/>
                </a:lnTo>
                <a:cubicBezTo>
                  <a:pt x="1830" y="4550"/>
                  <a:pt x="1853" y="4560"/>
                  <a:pt x="1861" y="4580"/>
                </a:cubicBezTo>
                <a:cubicBezTo>
                  <a:pt x="1870" y="4601"/>
                  <a:pt x="1860" y="4624"/>
                  <a:pt x="1839" y="4632"/>
                </a:cubicBezTo>
                <a:lnTo>
                  <a:pt x="1617" y="4722"/>
                </a:lnTo>
                <a:cubicBezTo>
                  <a:pt x="1597" y="4731"/>
                  <a:pt x="1573" y="4721"/>
                  <a:pt x="1565" y="4700"/>
                </a:cubicBezTo>
                <a:cubicBezTo>
                  <a:pt x="1557" y="4680"/>
                  <a:pt x="1567" y="4657"/>
                  <a:pt x="1587" y="4648"/>
                </a:cubicBezTo>
                <a:close/>
                <a:moveTo>
                  <a:pt x="2106" y="4438"/>
                </a:moveTo>
                <a:lnTo>
                  <a:pt x="2328" y="4347"/>
                </a:lnTo>
                <a:cubicBezTo>
                  <a:pt x="2349" y="4339"/>
                  <a:pt x="2372" y="4349"/>
                  <a:pt x="2380" y="4369"/>
                </a:cubicBezTo>
                <a:cubicBezTo>
                  <a:pt x="2389" y="4390"/>
                  <a:pt x="2379" y="4413"/>
                  <a:pt x="2358" y="4422"/>
                </a:cubicBezTo>
                <a:lnTo>
                  <a:pt x="2136" y="4512"/>
                </a:lnTo>
                <a:cubicBezTo>
                  <a:pt x="2115" y="4520"/>
                  <a:pt x="2092" y="4510"/>
                  <a:pt x="2084" y="4490"/>
                </a:cubicBezTo>
                <a:cubicBezTo>
                  <a:pt x="2076" y="4469"/>
                  <a:pt x="2085" y="4446"/>
                  <a:pt x="2106" y="4438"/>
                </a:cubicBezTo>
                <a:close/>
                <a:moveTo>
                  <a:pt x="2625" y="4227"/>
                </a:moveTo>
                <a:lnTo>
                  <a:pt x="2847" y="4137"/>
                </a:lnTo>
                <a:cubicBezTo>
                  <a:pt x="2868" y="4128"/>
                  <a:pt x="2891" y="4138"/>
                  <a:pt x="2899" y="4159"/>
                </a:cubicBezTo>
                <a:cubicBezTo>
                  <a:pt x="2908" y="4179"/>
                  <a:pt x="2898" y="4203"/>
                  <a:pt x="2877" y="4211"/>
                </a:cubicBezTo>
                <a:lnTo>
                  <a:pt x="2655" y="4301"/>
                </a:lnTo>
                <a:cubicBezTo>
                  <a:pt x="2634" y="4309"/>
                  <a:pt x="2611" y="4300"/>
                  <a:pt x="2603" y="4279"/>
                </a:cubicBezTo>
                <a:cubicBezTo>
                  <a:pt x="2594" y="4259"/>
                  <a:pt x="2604" y="4235"/>
                  <a:pt x="2625" y="4227"/>
                </a:cubicBezTo>
                <a:close/>
                <a:moveTo>
                  <a:pt x="3144" y="4016"/>
                </a:moveTo>
                <a:lnTo>
                  <a:pt x="3366" y="3926"/>
                </a:lnTo>
                <a:cubicBezTo>
                  <a:pt x="3386" y="3918"/>
                  <a:pt x="3410" y="3928"/>
                  <a:pt x="3418" y="3948"/>
                </a:cubicBezTo>
                <a:cubicBezTo>
                  <a:pt x="3426" y="3969"/>
                  <a:pt x="3417" y="3992"/>
                  <a:pt x="3396" y="4000"/>
                </a:cubicBezTo>
                <a:lnTo>
                  <a:pt x="3174" y="4090"/>
                </a:lnTo>
                <a:cubicBezTo>
                  <a:pt x="3153" y="4099"/>
                  <a:pt x="3130" y="4089"/>
                  <a:pt x="3122" y="4068"/>
                </a:cubicBezTo>
                <a:cubicBezTo>
                  <a:pt x="3113" y="4048"/>
                  <a:pt x="3123" y="4025"/>
                  <a:pt x="3144" y="4016"/>
                </a:cubicBezTo>
                <a:close/>
                <a:moveTo>
                  <a:pt x="3662" y="3806"/>
                </a:moveTo>
                <a:lnTo>
                  <a:pt x="3885" y="3715"/>
                </a:lnTo>
                <a:cubicBezTo>
                  <a:pt x="3905" y="3707"/>
                  <a:pt x="3929" y="3717"/>
                  <a:pt x="3937" y="3737"/>
                </a:cubicBezTo>
                <a:cubicBezTo>
                  <a:pt x="3945" y="3758"/>
                  <a:pt x="3935" y="3781"/>
                  <a:pt x="3915" y="3789"/>
                </a:cubicBezTo>
                <a:lnTo>
                  <a:pt x="3693" y="3880"/>
                </a:lnTo>
                <a:cubicBezTo>
                  <a:pt x="3672" y="3888"/>
                  <a:pt x="3649" y="3878"/>
                  <a:pt x="3640" y="3858"/>
                </a:cubicBezTo>
                <a:cubicBezTo>
                  <a:pt x="3632" y="3837"/>
                  <a:pt x="3642" y="3814"/>
                  <a:pt x="3662" y="3806"/>
                </a:cubicBezTo>
                <a:close/>
                <a:moveTo>
                  <a:pt x="4181" y="3595"/>
                </a:moveTo>
                <a:lnTo>
                  <a:pt x="4404" y="3505"/>
                </a:lnTo>
                <a:cubicBezTo>
                  <a:pt x="4424" y="3496"/>
                  <a:pt x="4447" y="3506"/>
                  <a:pt x="4456" y="3527"/>
                </a:cubicBezTo>
                <a:cubicBezTo>
                  <a:pt x="4464" y="3547"/>
                  <a:pt x="4454" y="3571"/>
                  <a:pt x="4434" y="3579"/>
                </a:cubicBezTo>
                <a:lnTo>
                  <a:pt x="4211" y="3669"/>
                </a:lnTo>
                <a:cubicBezTo>
                  <a:pt x="4191" y="3677"/>
                  <a:pt x="4168" y="3668"/>
                  <a:pt x="4159" y="3647"/>
                </a:cubicBezTo>
                <a:cubicBezTo>
                  <a:pt x="4151" y="3627"/>
                  <a:pt x="4161" y="3603"/>
                  <a:pt x="4181" y="3595"/>
                </a:cubicBezTo>
                <a:close/>
                <a:moveTo>
                  <a:pt x="4700" y="3384"/>
                </a:moveTo>
                <a:lnTo>
                  <a:pt x="4923" y="3294"/>
                </a:lnTo>
                <a:cubicBezTo>
                  <a:pt x="4943" y="3286"/>
                  <a:pt x="4966" y="3296"/>
                  <a:pt x="4975" y="3316"/>
                </a:cubicBezTo>
                <a:cubicBezTo>
                  <a:pt x="4983" y="3337"/>
                  <a:pt x="4973" y="3360"/>
                  <a:pt x="4953" y="3368"/>
                </a:cubicBezTo>
                <a:lnTo>
                  <a:pt x="4730" y="3458"/>
                </a:lnTo>
                <a:cubicBezTo>
                  <a:pt x="4710" y="3467"/>
                  <a:pt x="4686" y="3457"/>
                  <a:pt x="4678" y="3436"/>
                </a:cubicBezTo>
                <a:cubicBezTo>
                  <a:pt x="4670" y="3416"/>
                  <a:pt x="4680" y="3393"/>
                  <a:pt x="4700" y="3384"/>
                </a:cubicBezTo>
                <a:close/>
                <a:moveTo>
                  <a:pt x="5219" y="3174"/>
                </a:moveTo>
                <a:lnTo>
                  <a:pt x="5441" y="3083"/>
                </a:lnTo>
                <a:cubicBezTo>
                  <a:pt x="5462" y="3075"/>
                  <a:pt x="5485" y="3085"/>
                  <a:pt x="5493" y="3105"/>
                </a:cubicBezTo>
                <a:cubicBezTo>
                  <a:pt x="5502" y="3126"/>
                  <a:pt x="5492" y="3149"/>
                  <a:pt x="5471" y="3157"/>
                </a:cubicBezTo>
                <a:lnTo>
                  <a:pt x="5249" y="3248"/>
                </a:lnTo>
                <a:cubicBezTo>
                  <a:pt x="5229" y="3256"/>
                  <a:pt x="5205" y="3246"/>
                  <a:pt x="5197" y="3226"/>
                </a:cubicBezTo>
                <a:cubicBezTo>
                  <a:pt x="5189" y="3205"/>
                  <a:pt x="5199" y="3182"/>
                  <a:pt x="5219" y="3174"/>
                </a:cubicBezTo>
                <a:close/>
                <a:moveTo>
                  <a:pt x="5738" y="2963"/>
                </a:moveTo>
                <a:lnTo>
                  <a:pt x="5960" y="2873"/>
                </a:lnTo>
                <a:cubicBezTo>
                  <a:pt x="5981" y="2864"/>
                  <a:pt x="6004" y="2874"/>
                  <a:pt x="6012" y="2895"/>
                </a:cubicBezTo>
                <a:cubicBezTo>
                  <a:pt x="6021" y="2915"/>
                  <a:pt x="6011" y="2938"/>
                  <a:pt x="5990" y="2947"/>
                </a:cubicBezTo>
                <a:lnTo>
                  <a:pt x="5768" y="3037"/>
                </a:lnTo>
                <a:cubicBezTo>
                  <a:pt x="5748" y="3045"/>
                  <a:pt x="5724" y="3036"/>
                  <a:pt x="5716" y="3015"/>
                </a:cubicBezTo>
                <a:cubicBezTo>
                  <a:pt x="5708" y="2995"/>
                  <a:pt x="5717" y="2971"/>
                  <a:pt x="5738" y="2963"/>
                </a:cubicBezTo>
                <a:close/>
                <a:moveTo>
                  <a:pt x="6257" y="2752"/>
                </a:moveTo>
                <a:lnTo>
                  <a:pt x="6479" y="2662"/>
                </a:lnTo>
                <a:cubicBezTo>
                  <a:pt x="6500" y="2654"/>
                  <a:pt x="6523" y="2664"/>
                  <a:pt x="6531" y="2684"/>
                </a:cubicBezTo>
                <a:cubicBezTo>
                  <a:pt x="6540" y="2704"/>
                  <a:pt x="6530" y="2728"/>
                  <a:pt x="6509" y="2736"/>
                </a:cubicBezTo>
                <a:lnTo>
                  <a:pt x="6287" y="2826"/>
                </a:lnTo>
                <a:cubicBezTo>
                  <a:pt x="6266" y="2835"/>
                  <a:pt x="6243" y="2825"/>
                  <a:pt x="6235" y="2804"/>
                </a:cubicBezTo>
                <a:cubicBezTo>
                  <a:pt x="6226" y="2784"/>
                  <a:pt x="6236" y="2761"/>
                  <a:pt x="6257" y="2752"/>
                </a:cubicBezTo>
                <a:close/>
                <a:moveTo>
                  <a:pt x="6776" y="2542"/>
                </a:moveTo>
                <a:lnTo>
                  <a:pt x="6998" y="2451"/>
                </a:lnTo>
                <a:cubicBezTo>
                  <a:pt x="7018" y="2443"/>
                  <a:pt x="7042" y="2453"/>
                  <a:pt x="7050" y="2473"/>
                </a:cubicBezTo>
                <a:cubicBezTo>
                  <a:pt x="7058" y="2494"/>
                  <a:pt x="7049" y="2517"/>
                  <a:pt x="7028" y="2525"/>
                </a:cubicBezTo>
                <a:lnTo>
                  <a:pt x="6806" y="2616"/>
                </a:lnTo>
                <a:cubicBezTo>
                  <a:pt x="6785" y="2624"/>
                  <a:pt x="6762" y="2614"/>
                  <a:pt x="6754" y="2594"/>
                </a:cubicBezTo>
                <a:cubicBezTo>
                  <a:pt x="6745" y="2573"/>
                  <a:pt x="6755" y="2550"/>
                  <a:pt x="6776" y="2542"/>
                </a:cubicBezTo>
                <a:close/>
                <a:moveTo>
                  <a:pt x="7294" y="2331"/>
                </a:moveTo>
                <a:lnTo>
                  <a:pt x="7517" y="2241"/>
                </a:lnTo>
                <a:cubicBezTo>
                  <a:pt x="7537" y="2232"/>
                  <a:pt x="7561" y="2242"/>
                  <a:pt x="7569" y="2263"/>
                </a:cubicBezTo>
                <a:cubicBezTo>
                  <a:pt x="7577" y="2283"/>
                  <a:pt x="7567" y="2306"/>
                  <a:pt x="7547" y="2315"/>
                </a:cubicBezTo>
                <a:lnTo>
                  <a:pt x="7325" y="2405"/>
                </a:lnTo>
                <a:cubicBezTo>
                  <a:pt x="7304" y="2413"/>
                  <a:pt x="7281" y="2404"/>
                  <a:pt x="7272" y="2383"/>
                </a:cubicBezTo>
                <a:cubicBezTo>
                  <a:pt x="7264" y="2363"/>
                  <a:pt x="7274" y="2339"/>
                  <a:pt x="7294" y="2331"/>
                </a:cubicBezTo>
                <a:close/>
                <a:moveTo>
                  <a:pt x="7813" y="2120"/>
                </a:moveTo>
                <a:lnTo>
                  <a:pt x="8036" y="2030"/>
                </a:lnTo>
                <a:cubicBezTo>
                  <a:pt x="8056" y="2022"/>
                  <a:pt x="8079" y="2032"/>
                  <a:pt x="8088" y="2052"/>
                </a:cubicBezTo>
                <a:cubicBezTo>
                  <a:pt x="8096" y="2072"/>
                  <a:pt x="8086" y="2096"/>
                  <a:pt x="8066" y="2104"/>
                </a:cubicBezTo>
                <a:lnTo>
                  <a:pt x="7843" y="2194"/>
                </a:lnTo>
                <a:cubicBezTo>
                  <a:pt x="7823" y="2203"/>
                  <a:pt x="7800" y="2193"/>
                  <a:pt x="7791" y="2172"/>
                </a:cubicBezTo>
                <a:cubicBezTo>
                  <a:pt x="7783" y="2152"/>
                  <a:pt x="7793" y="2129"/>
                  <a:pt x="7813" y="2120"/>
                </a:cubicBezTo>
                <a:close/>
                <a:moveTo>
                  <a:pt x="8332" y="1910"/>
                </a:moveTo>
                <a:lnTo>
                  <a:pt x="8555" y="1819"/>
                </a:lnTo>
                <a:cubicBezTo>
                  <a:pt x="8575" y="1811"/>
                  <a:pt x="8598" y="1821"/>
                  <a:pt x="8607" y="1841"/>
                </a:cubicBezTo>
                <a:cubicBezTo>
                  <a:pt x="8615" y="1862"/>
                  <a:pt x="8605" y="1885"/>
                  <a:pt x="8585" y="1893"/>
                </a:cubicBezTo>
                <a:lnTo>
                  <a:pt x="8362" y="1984"/>
                </a:lnTo>
                <a:cubicBezTo>
                  <a:pt x="8342" y="1992"/>
                  <a:pt x="8318" y="1982"/>
                  <a:pt x="8310" y="1962"/>
                </a:cubicBezTo>
                <a:cubicBezTo>
                  <a:pt x="8302" y="1941"/>
                  <a:pt x="8312" y="1918"/>
                  <a:pt x="8332" y="1910"/>
                </a:cubicBezTo>
                <a:close/>
                <a:moveTo>
                  <a:pt x="8851" y="1699"/>
                </a:moveTo>
                <a:lnTo>
                  <a:pt x="9073" y="1609"/>
                </a:lnTo>
                <a:cubicBezTo>
                  <a:pt x="9094" y="1600"/>
                  <a:pt x="9117" y="1610"/>
                  <a:pt x="9126" y="1631"/>
                </a:cubicBezTo>
                <a:cubicBezTo>
                  <a:pt x="9134" y="1651"/>
                  <a:pt x="9124" y="1674"/>
                  <a:pt x="9103" y="1683"/>
                </a:cubicBezTo>
                <a:lnTo>
                  <a:pt x="8881" y="1773"/>
                </a:lnTo>
                <a:cubicBezTo>
                  <a:pt x="8861" y="1781"/>
                  <a:pt x="8837" y="1771"/>
                  <a:pt x="8829" y="1751"/>
                </a:cubicBezTo>
                <a:cubicBezTo>
                  <a:pt x="8821" y="1731"/>
                  <a:pt x="8831" y="1707"/>
                  <a:pt x="8851" y="1699"/>
                </a:cubicBezTo>
                <a:close/>
                <a:moveTo>
                  <a:pt x="9370" y="1488"/>
                </a:moveTo>
                <a:lnTo>
                  <a:pt x="9592" y="1398"/>
                </a:lnTo>
                <a:cubicBezTo>
                  <a:pt x="9613" y="1390"/>
                  <a:pt x="9636" y="1399"/>
                  <a:pt x="9644" y="1420"/>
                </a:cubicBezTo>
                <a:cubicBezTo>
                  <a:pt x="9653" y="1440"/>
                  <a:pt x="9643" y="1464"/>
                  <a:pt x="9622" y="1472"/>
                </a:cubicBezTo>
                <a:lnTo>
                  <a:pt x="9400" y="1562"/>
                </a:lnTo>
                <a:cubicBezTo>
                  <a:pt x="9380" y="1571"/>
                  <a:pt x="9356" y="1561"/>
                  <a:pt x="9348" y="1540"/>
                </a:cubicBezTo>
                <a:cubicBezTo>
                  <a:pt x="9340" y="1520"/>
                  <a:pt x="9349" y="1497"/>
                  <a:pt x="9370" y="1488"/>
                </a:cubicBezTo>
                <a:close/>
                <a:moveTo>
                  <a:pt x="9889" y="1278"/>
                </a:moveTo>
                <a:lnTo>
                  <a:pt x="10111" y="1187"/>
                </a:lnTo>
                <a:cubicBezTo>
                  <a:pt x="10132" y="1179"/>
                  <a:pt x="10155" y="1189"/>
                  <a:pt x="10163" y="1209"/>
                </a:cubicBezTo>
                <a:cubicBezTo>
                  <a:pt x="10172" y="1230"/>
                  <a:pt x="10162" y="1253"/>
                  <a:pt x="10141" y="1261"/>
                </a:cubicBezTo>
                <a:lnTo>
                  <a:pt x="9919" y="1352"/>
                </a:lnTo>
                <a:cubicBezTo>
                  <a:pt x="9898" y="1360"/>
                  <a:pt x="9875" y="1350"/>
                  <a:pt x="9867" y="1330"/>
                </a:cubicBezTo>
                <a:cubicBezTo>
                  <a:pt x="9858" y="1309"/>
                  <a:pt x="9868" y="1286"/>
                  <a:pt x="9889" y="1278"/>
                </a:cubicBezTo>
                <a:close/>
                <a:moveTo>
                  <a:pt x="10408" y="1067"/>
                </a:moveTo>
                <a:lnTo>
                  <a:pt x="10630" y="977"/>
                </a:lnTo>
                <a:cubicBezTo>
                  <a:pt x="10650" y="968"/>
                  <a:pt x="10674" y="978"/>
                  <a:pt x="10682" y="999"/>
                </a:cubicBezTo>
                <a:cubicBezTo>
                  <a:pt x="10690" y="1019"/>
                  <a:pt x="10681" y="1042"/>
                  <a:pt x="10660" y="1051"/>
                </a:cubicBezTo>
                <a:lnTo>
                  <a:pt x="10438" y="1141"/>
                </a:lnTo>
                <a:cubicBezTo>
                  <a:pt x="10417" y="1149"/>
                  <a:pt x="10394" y="1139"/>
                  <a:pt x="10386" y="1119"/>
                </a:cubicBezTo>
                <a:cubicBezTo>
                  <a:pt x="10377" y="1099"/>
                  <a:pt x="10387" y="1075"/>
                  <a:pt x="10408" y="1067"/>
                </a:cubicBezTo>
                <a:close/>
                <a:moveTo>
                  <a:pt x="10926" y="856"/>
                </a:moveTo>
                <a:lnTo>
                  <a:pt x="11149" y="766"/>
                </a:lnTo>
                <a:cubicBezTo>
                  <a:pt x="11169" y="758"/>
                  <a:pt x="11193" y="767"/>
                  <a:pt x="11201" y="788"/>
                </a:cubicBezTo>
                <a:cubicBezTo>
                  <a:pt x="11209" y="808"/>
                  <a:pt x="11199" y="832"/>
                  <a:pt x="11179" y="840"/>
                </a:cubicBezTo>
                <a:lnTo>
                  <a:pt x="10957" y="930"/>
                </a:lnTo>
                <a:cubicBezTo>
                  <a:pt x="10936" y="939"/>
                  <a:pt x="10913" y="929"/>
                  <a:pt x="10904" y="908"/>
                </a:cubicBezTo>
                <a:cubicBezTo>
                  <a:pt x="10896" y="888"/>
                  <a:pt x="10906" y="865"/>
                  <a:pt x="10926" y="856"/>
                </a:cubicBezTo>
                <a:close/>
                <a:moveTo>
                  <a:pt x="11445" y="646"/>
                </a:moveTo>
                <a:lnTo>
                  <a:pt x="11668" y="555"/>
                </a:lnTo>
                <a:cubicBezTo>
                  <a:pt x="11688" y="547"/>
                  <a:pt x="11711" y="557"/>
                  <a:pt x="11720" y="577"/>
                </a:cubicBezTo>
                <a:cubicBezTo>
                  <a:pt x="11728" y="598"/>
                  <a:pt x="11718" y="621"/>
                  <a:pt x="11698" y="629"/>
                </a:cubicBezTo>
                <a:lnTo>
                  <a:pt x="11475" y="720"/>
                </a:lnTo>
                <a:cubicBezTo>
                  <a:pt x="11455" y="728"/>
                  <a:pt x="11432" y="718"/>
                  <a:pt x="11423" y="698"/>
                </a:cubicBezTo>
                <a:cubicBezTo>
                  <a:pt x="11415" y="677"/>
                  <a:pt x="11425" y="654"/>
                  <a:pt x="11445" y="646"/>
                </a:cubicBezTo>
                <a:close/>
                <a:moveTo>
                  <a:pt x="11964" y="435"/>
                </a:moveTo>
                <a:lnTo>
                  <a:pt x="12187" y="345"/>
                </a:lnTo>
                <a:cubicBezTo>
                  <a:pt x="12207" y="336"/>
                  <a:pt x="12230" y="346"/>
                  <a:pt x="12239" y="367"/>
                </a:cubicBezTo>
                <a:cubicBezTo>
                  <a:pt x="12247" y="387"/>
                  <a:pt x="12237" y="410"/>
                  <a:pt x="12217" y="419"/>
                </a:cubicBezTo>
                <a:lnTo>
                  <a:pt x="11994" y="509"/>
                </a:lnTo>
                <a:cubicBezTo>
                  <a:pt x="11974" y="517"/>
                  <a:pt x="11950" y="507"/>
                  <a:pt x="11942" y="487"/>
                </a:cubicBezTo>
                <a:cubicBezTo>
                  <a:pt x="11934" y="466"/>
                  <a:pt x="11944" y="443"/>
                  <a:pt x="11964" y="435"/>
                </a:cubicBezTo>
                <a:close/>
                <a:moveTo>
                  <a:pt x="12483" y="224"/>
                </a:moveTo>
                <a:lnTo>
                  <a:pt x="12705" y="134"/>
                </a:lnTo>
                <a:cubicBezTo>
                  <a:pt x="12726" y="126"/>
                  <a:pt x="12749" y="135"/>
                  <a:pt x="12758" y="156"/>
                </a:cubicBezTo>
                <a:cubicBezTo>
                  <a:pt x="12766" y="176"/>
                  <a:pt x="12756" y="200"/>
                  <a:pt x="12736" y="208"/>
                </a:cubicBezTo>
                <a:lnTo>
                  <a:pt x="12513" y="298"/>
                </a:lnTo>
                <a:cubicBezTo>
                  <a:pt x="12493" y="307"/>
                  <a:pt x="12469" y="297"/>
                  <a:pt x="12461" y="276"/>
                </a:cubicBezTo>
                <a:cubicBezTo>
                  <a:pt x="12453" y="256"/>
                  <a:pt x="12463" y="232"/>
                  <a:pt x="12483" y="224"/>
                </a:cubicBezTo>
                <a:close/>
                <a:moveTo>
                  <a:pt x="13002" y="13"/>
                </a:moveTo>
                <a:lnTo>
                  <a:pt x="13014" y="8"/>
                </a:lnTo>
                <a:cubicBezTo>
                  <a:pt x="13035" y="0"/>
                  <a:pt x="13058" y="10"/>
                  <a:pt x="13067" y="30"/>
                </a:cubicBezTo>
                <a:cubicBezTo>
                  <a:pt x="13075" y="51"/>
                  <a:pt x="13065" y="74"/>
                  <a:pt x="13045" y="83"/>
                </a:cubicBezTo>
                <a:lnTo>
                  <a:pt x="13032" y="88"/>
                </a:lnTo>
                <a:cubicBezTo>
                  <a:pt x="13012" y="96"/>
                  <a:pt x="12988" y="86"/>
                  <a:pt x="12980" y="66"/>
                </a:cubicBezTo>
                <a:cubicBezTo>
                  <a:pt x="12972" y="45"/>
                  <a:pt x="12981" y="22"/>
                  <a:pt x="13002" y="13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1" name="Rectangle 288"/>
          <p:cNvSpPr>
            <a:spLocks noChangeArrowheads="1"/>
          </p:cNvSpPr>
          <p:nvPr/>
        </p:nvSpPr>
        <p:spPr bwMode="auto">
          <a:xfrm>
            <a:off x="363335" y="8430071"/>
            <a:ext cx="125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-2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33" name="Rectangle 290"/>
          <p:cNvSpPr>
            <a:spLocks noChangeArrowheads="1"/>
          </p:cNvSpPr>
          <p:nvPr/>
        </p:nvSpPr>
        <p:spPr bwMode="auto">
          <a:xfrm>
            <a:off x="363335" y="8042722"/>
            <a:ext cx="125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-1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35" name="Rectangle 292"/>
          <p:cNvSpPr>
            <a:spLocks noChangeArrowheads="1"/>
          </p:cNvSpPr>
          <p:nvPr/>
        </p:nvSpPr>
        <p:spPr bwMode="auto">
          <a:xfrm>
            <a:off x="393497" y="7656959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37" name="Rectangle 294"/>
          <p:cNvSpPr>
            <a:spLocks noChangeArrowheads="1"/>
          </p:cNvSpPr>
          <p:nvPr/>
        </p:nvSpPr>
        <p:spPr bwMode="auto">
          <a:xfrm>
            <a:off x="393497" y="7269609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39" name="Rectangle 296"/>
          <p:cNvSpPr>
            <a:spLocks noChangeArrowheads="1"/>
          </p:cNvSpPr>
          <p:nvPr/>
        </p:nvSpPr>
        <p:spPr bwMode="auto">
          <a:xfrm>
            <a:off x="393497" y="6883846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41" name="Rectangle 298"/>
          <p:cNvSpPr>
            <a:spLocks noChangeArrowheads="1"/>
          </p:cNvSpPr>
          <p:nvPr/>
        </p:nvSpPr>
        <p:spPr bwMode="auto">
          <a:xfrm>
            <a:off x="468110" y="8688199"/>
            <a:ext cx="2035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-15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42" name="Rectangle 299"/>
          <p:cNvSpPr>
            <a:spLocks noChangeArrowheads="1"/>
          </p:cNvSpPr>
          <p:nvPr/>
        </p:nvSpPr>
        <p:spPr bwMode="auto">
          <a:xfrm>
            <a:off x="961822" y="8688199"/>
            <a:ext cx="2035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-10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43" name="Rectangle 300"/>
          <p:cNvSpPr>
            <a:spLocks noChangeArrowheads="1"/>
          </p:cNvSpPr>
          <p:nvPr/>
        </p:nvSpPr>
        <p:spPr bwMode="auto">
          <a:xfrm>
            <a:off x="1480935" y="8688199"/>
            <a:ext cx="125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-5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44" name="Rectangle 301"/>
          <p:cNvSpPr>
            <a:spLocks noChangeArrowheads="1"/>
          </p:cNvSpPr>
          <p:nvPr/>
        </p:nvSpPr>
        <p:spPr bwMode="auto">
          <a:xfrm>
            <a:off x="1990522" y="8688199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47" name="Rectangle 302"/>
          <p:cNvSpPr>
            <a:spLocks noChangeArrowheads="1"/>
          </p:cNvSpPr>
          <p:nvPr/>
        </p:nvSpPr>
        <p:spPr bwMode="auto">
          <a:xfrm>
            <a:off x="2485822" y="8688199"/>
            <a:ext cx="785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5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48" name="Rectangle 303"/>
          <p:cNvSpPr>
            <a:spLocks noChangeArrowheads="1"/>
          </p:cNvSpPr>
          <p:nvPr/>
        </p:nvSpPr>
        <p:spPr bwMode="auto">
          <a:xfrm>
            <a:off x="95862" y="7514898"/>
            <a:ext cx="246221" cy="58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ALDOC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50" name="Rectangle 304"/>
          <p:cNvSpPr>
            <a:spLocks noChangeArrowheads="1"/>
          </p:cNvSpPr>
          <p:nvPr/>
        </p:nvSpPr>
        <p:spPr bwMode="auto">
          <a:xfrm>
            <a:off x="908728" y="8862283"/>
            <a:ext cx="129323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% Weight Change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326" name="Rectangle 370"/>
          <p:cNvSpPr>
            <a:spLocks noChangeArrowheads="1"/>
          </p:cNvSpPr>
          <p:nvPr/>
        </p:nvSpPr>
        <p:spPr bwMode="auto">
          <a:xfrm>
            <a:off x="1150945" y="6319837"/>
            <a:ext cx="288925" cy="338139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7" name="Line 371"/>
          <p:cNvSpPr>
            <a:spLocks noChangeShapeType="1"/>
          </p:cNvSpPr>
          <p:nvPr/>
        </p:nvSpPr>
        <p:spPr bwMode="auto">
          <a:xfrm flipV="1">
            <a:off x="1298575" y="6319837"/>
            <a:ext cx="0" cy="338139"/>
          </a:xfrm>
          <a:prstGeom prst="line">
            <a:avLst/>
          </a:prstGeom>
          <a:noFill/>
          <a:ln w="174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0" name="Freeform 372"/>
          <p:cNvSpPr>
            <a:spLocks noEditPoints="1"/>
          </p:cNvSpPr>
          <p:nvPr/>
        </p:nvSpPr>
        <p:spPr bwMode="auto">
          <a:xfrm>
            <a:off x="938220" y="6486527"/>
            <a:ext cx="212725" cy="0"/>
          </a:xfrm>
          <a:custGeom>
            <a:avLst/>
            <a:gdLst>
              <a:gd name="T0" fmla="*/ 0 w 36"/>
              <a:gd name="T1" fmla="*/ 4 w 36"/>
              <a:gd name="T2" fmla="*/ 8 w 36"/>
              <a:gd name="T3" fmla="*/ 12 w 36"/>
              <a:gd name="T4" fmla="*/ 16 w 36"/>
              <a:gd name="T5" fmla="*/ 20 w 36"/>
              <a:gd name="T6" fmla="*/ 24 w 36"/>
              <a:gd name="T7" fmla="*/ 28 w 36"/>
              <a:gd name="T8" fmla="*/ 32 w 3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</a:cxnLst>
            <a:rect l="0" t="0" r="r" b="b"/>
            <a:pathLst>
              <a:path w="36">
                <a:moveTo>
                  <a:pt x="4" y="0"/>
                </a:moveTo>
                <a:lnTo>
                  <a:pt x="8" y="0"/>
                </a:lnTo>
                <a:moveTo>
                  <a:pt x="12" y="0"/>
                </a:moveTo>
                <a:lnTo>
                  <a:pt x="16" y="0"/>
                </a:lnTo>
                <a:moveTo>
                  <a:pt x="20" y="0"/>
                </a:moveTo>
                <a:lnTo>
                  <a:pt x="24" y="0"/>
                </a:lnTo>
                <a:moveTo>
                  <a:pt x="28" y="0"/>
                </a:moveTo>
                <a:lnTo>
                  <a:pt x="32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1" name="Freeform 373"/>
          <p:cNvSpPr>
            <a:spLocks noEditPoints="1"/>
          </p:cNvSpPr>
          <p:nvPr/>
        </p:nvSpPr>
        <p:spPr bwMode="auto">
          <a:xfrm>
            <a:off x="1439863" y="6486527"/>
            <a:ext cx="82550" cy="0"/>
          </a:xfrm>
          <a:custGeom>
            <a:avLst/>
            <a:gdLst>
              <a:gd name="T0" fmla="*/ 14 w 14"/>
              <a:gd name="T1" fmla="*/ 10 w 14"/>
              <a:gd name="T2" fmla="*/ 6 w 14"/>
              <a:gd name="T3" fmla="*/ 2 w 1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4">
                <a:moveTo>
                  <a:pt x="10" y="0"/>
                </a:moveTo>
                <a:lnTo>
                  <a:pt x="6" y="0"/>
                </a:lnTo>
                <a:moveTo>
                  <a:pt x="2" y="0"/>
                </a:move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2" name="Line 374"/>
          <p:cNvSpPr>
            <a:spLocks noChangeShapeType="1"/>
          </p:cNvSpPr>
          <p:nvPr/>
        </p:nvSpPr>
        <p:spPr bwMode="auto">
          <a:xfrm flipV="1">
            <a:off x="914400" y="6402388"/>
            <a:ext cx="0" cy="166688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3" name="Line 375"/>
          <p:cNvSpPr>
            <a:spLocks noChangeShapeType="1"/>
          </p:cNvSpPr>
          <p:nvPr/>
        </p:nvSpPr>
        <p:spPr bwMode="auto">
          <a:xfrm flipV="1">
            <a:off x="1546225" y="6402388"/>
            <a:ext cx="0" cy="166688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4" name="Rectangle 376"/>
          <p:cNvSpPr>
            <a:spLocks noChangeArrowheads="1"/>
          </p:cNvSpPr>
          <p:nvPr/>
        </p:nvSpPr>
        <p:spPr bwMode="auto">
          <a:xfrm>
            <a:off x="1150945" y="6319837"/>
            <a:ext cx="288925" cy="338139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6" name="Line 378"/>
          <p:cNvSpPr>
            <a:spLocks noChangeShapeType="1"/>
          </p:cNvSpPr>
          <p:nvPr/>
        </p:nvSpPr>
        <p:spPr bwMode="auto">
          <a:xfrm flipV="1">
            <a:off x="1576388" y="5892801"/>
            <a:ext cx="0" cy="338139"/>
          </a:xfrm>
          <a:prstGeom prst="line">
            <a:avLst/>
          </a:prstGeom>
          <a:noFill/>
          <a:ln w="174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7" name="Freeform 379"/>
          <p:cNvSpPr>
            <a:spLocks noEditPoints="1"/>
          </p:cNvSpPr>
          <p:nvPr/>
        </p:nvSpPr>
        <p:spPr bwMode="auto">
          <a:xfrm>
            <a:off x="1292233" y="6064251"/>
            <a:ext cx="119063" cy="0"/>
          </a:xfrm>
          <a:custGeom>
            <a:avLst/>
            <a:gdLst>
              <a:gd name="T0" fmla="*/ 0 w 20"/>
              <a:gd name="T1" fmla="*/ 4 w 20"/>
              <a:gd name="T2" fmla="*/ 8 w 20"/>
              <a:gd name="T3" fmla="*/ 12 w 20"/>
              <a:gd name="T4" fmla="*/ 16 w 2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20">
                <a:moveTo>
                  <a:pt x="4" y="0"/>
                </a:moveTo>
                <a:lnTo>
                  <a:pt x="8" y="0"/>
                </a:lnTo>
                <a:moveTo>
                  <a:pt x="12" y="0"/>
                </a:moveTo>
                <a:lnTo>
                  <a:pt x="16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8" name="Freeform 380"/>
          <p:cNvSpPr>
            <a:spLocks noEditPoints="1"/>
          </p:cNvSpPr>
          <p:nvPr/>
        </p:nvSpPr>
        <p:spPr bwMode="auto">
          <a:xfrm>
            <a:off x="1687514" y="6064251"/>
            <a:ext cx="123825" cy="0"/>
          </a:xfrm>
          <a:custGeom>
            <a:avLst/>
            <a:gdLst>
              <a:gd name="T0" fmla="*/ 21 w 21"/>
              <a:gd name="T1" fmla="*/ 17 w 21"/>
              <a:gd name="T2" fmla="*/ 13 w 21"/>
              <a:gd name="T3" fmla="*/ 9 w 21"/>
              <a:gd name="T4" fmla="*/ 5 w 21"/>
              <a:gd name="T5" fmla="*/ 1 w 2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</a:cxnLst>
            <a:rect l="0" t="0" r="r" b="b"/>
            <a:pathLst>
              <a:path w="21">
                <a:moveTo>
                  <a:pt x="17" y="0"/>
                </a:moveTo>
                <a:lnTo>
                  <a:pt x="13" y="0"/>
                </a:lnTo>
                <a:moveTo>
                  <a:pt x="9" y="0"/>
                </a:moveTo>
                <a:lnTo>
                  <a:pt x="5" y="0"/>
                </a:lnTo>
                <a:moveTo>
                  <a:pt x="1" y="0"/>
                </a:move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9" name="Line 381"/>
          <p:cNvSpPr>
            <a:spLocks noChangeShapeType="1"/>
          </p:cNvSpPr>
          <p:nvPr/>
        </p:nvSpPr>
        <p:spPr bwMode="auto">
          <a:xfrm flipV="1">
            <a:off x="1268412" y="5975361"/>
            <a:ext cx="0" cy="173039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0" name="Line 382"/>
          <p:cNvSpPr>
            <a:spLocks noChangeShapeType="1"/>
          </p:cNvSpPr>
          <p:nvPr/>
        </p:nvSpPr>
        <p:spPr bwMode="auto">
          <a:xfrm flipV="1">
            <a:off x="1835150" y="5975361"/>
            <a:ext cx="0" cy="173039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2" name="Rectangle 384"/>
          <p:cNvSpPr>
            <a:spLocks noChangeArrowheads="1"/>
          </p:cNvSpPr>
          <p:nvPr/>
        </p:nvSpPr>
        <p:spPr bwMode="auto">
          <a:xfrm>
            <a:off x="1339850" y="5470528"/>
            <a:ext cx="265113" cy="3397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3" name="Line 385"/>
          <p:cNvSpPr>
            <a:spLocks noChangeShapeType="1"/>
          </p:cNvSpPr>
          <p:nvPr/>
        </p:nvSpPr>
        <p:spPr bwMode="auto">
          <a:xfrm flipV="1">
            <a:off x="1398587" y="5470528"/>
            <a:ext cx="0" cy="339725"/>
          </a:xfrm>
          <a:prstGeom prst="line">
            <a:avLst/>
          </a:prstGeom>
          <a:noFill/>
          <a:ln w="174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4" name="Freeform 386"/>
          <p:cNvSpPr>
            <a:spLocks noEditPoints="1"/>
          </p:cNvSpPr>
          <p:nvPr/>
        </p:nvSpPr>
        <p:spPr bwMode="auto">
          <a:xfrm>
            <a:off x="1233495" y="5637213"/>
            <a:ext cx="106363" cy="0"/>
          </a:xfrm>
          <a:custGeom>
            <a:avLst/>
            <a:gdLst>
              <a:gd name="T0" fmla="*/ 0 w 18"/>
              <a:gd name="T1" fmla="*/ 4 w 18"/>
              <a:gd name="T2" fmla="*/ 8 w 18"/>
              <a:gd name="T3" fmla="*/ 12 w 18"/>
              <a:gd name="T4" fmla="*/ 16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8">
                <a:moveTo>
                  <a:pt x="4" y="0"/>
                </a:moveTo>
                <a:lnTo>
                  <a:pt x="8" y="0"/>
                </a:lnTo>
                <a:moveTo>
                  <a:pt x="12" y="0"/>
                </a:moveTo>
                <a:lnTo>
                  <a:pt x="16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5" name="Freeform 387"/>
          <p:cNvSpPr>
            <a:spLocks noEditPoints="1"/>
          </p:cNvSpPr>
          <p:nvPr/>
        </p:nvSpPr>
        <p:spPr bwMode="auto">
          <a:xfrm>
            <a:off x="1604971" y="5637213"/>
            <a:ext cx="195263" cy="0"/>
          </a:xfrm>
          <a:custGeom>
            <a:avLst/>
            <a:gdLst>
              <a:gd name="T0" fmla="*/ 33 w 33"/>
              <a:gd name="T1" fmla="*/ 29 w 33"/>
              <a:gd name="T2" fmla="*/ 25 w 33"/>
              <a:gd name="T3" fmla="*/ 21 w 33"/>
              <a:gd name="T4" fmla="*/ 17 w 33"/>
              <a:gd name="T5" fmla="*/ 13 w 33"/>
              <a:gd name="T6" fmla="*/ 9 w 33"/>
              <a:gd name="T7" fmla="*/ 5 w 33"/>
              <a:gd name="T8" fmla="*/ 1 w 3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</a:cxnLst>
            <a:rect l="0" t="0" r="r" b="b"/>
            <a:pathLst>
              <a:path w="33">
                <a:moveTo>
                  <a:pt x="29" y="0"/>
                </a:moveTo>
                <a:lnTo>
                  <a:pt x="25" y="0"/>
                </a:lnTo>
                <a:moveTo>
                  <a:pt x="21" y="0"/>
                </a:moveTo>
                <a:lnTo>
                  <a:pt x="17" y="0"/>
                </a:lnTo>
                <a:moveTo>
                  <a:pt x="13" y="0"/>
                </a:moveTo>
                <a:lnTo>
                  <a:pt x="9" y="0"/>
                </a:lnTo>
                <a:moveTo>
                  <a:pt x="5" y="0"/>
                </a:move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6" name="Line 388"/>
          <p:cNvSpPr>
            <a:spLocks noChangeShapeType="1"/>
          </p:cNvSpPr>
          <p:nvPr/>
        </p:nvSpPr>
        <p:spPr bwMode="auto">
          <a:xfrm flipV="1">
            <a:off x="1209675" y="5554663"/>
            <a:ext cx="0" cy="166688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7" name="Line 389"/>
          <p:cNvSpPr>
            <a:spLocks noChangeShapeType="1"/>
          </p:cNvSpPr>
          <p:nvPr/>
        </p:nvSpPr>
        <p:spPr bwMode="auto">
          <a:xfrm flipV="1">
            <a:off x="1824038" y="5554663"/>
            <a:ext cx="0" cy="166688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8" name="Rectangle 390"/>
          <p:cNvSpPr>
            <a:spLocks noChangeArrowheads="1"/>
          </p:cNvSpPr>
          <p:nvPr/>
        </p:nvSpPr>
        <p:spPr bwMode="auto">
          <a:xfrm>
            <a:off x="1339850" y="5470528"/>
            <a:ext cx="265113" cy="3397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" name="Oval 391"/>
          <p:cNvSpPr>
            <a:spLocks noChangeArrowheads="1"/>
          </p:cNvSpPr>
          <p:nvPr/>
        </p:nvSpPr>
        <p:spPr bwMode="auto">
          <a:xfrm>
            <a:off x="1995496" y="5621337"/>
            <a:ext cx="34925" cy="33339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" name="Rectangle 392"/>
          <p:cNvSpPr>
            <a:spLocks noChangeArrowheads="1"/>
          </p:cNvSpPr>
          <p:nvPr/>
        </p:nvSpPr>
        <p:spPr bwMode="auto">
          <a:xfrm>
            <a:off x="1976438" y="5043488"/>
            <a:ext cx="160338" cy="339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1" name="Line 393"/>
          <p:cNvSpPr>
            <a:spLocks noChangeShapeType="1"/>
          </p:cNvSpPr>
          <p:nvPr/>
        </p:nvSpPr>
        <p:spPr bwMode="auto">
          <a:xfrm flipV="1">
            <a:off x="2078038" y="5043488"/>
            <a:ext cx="0" cy="339725"/>
          </a:xfrm>
          <a:prstGeom prst="line">
            <a:avLst/>
          </a:prstGeom>
          <a:noFill/>
          <a:ln w="174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" name="Freeform 394"/>
          <p:cNvSpPr>
            <a:spLocks noEditPoints="1"/>
          </p:cNvSpPr>
          <p:nvPr/>
        </p:nvSpPr>
        <p:spPr bwMode="auto">
          <a:xfrm>
            <a:off x="1911350" y="5216525"/>
            <a:ext cx="65088" cy="0"/>
          </a:xfrm>
          <a:custGeom>
            <a:avLst/>
            <a:gdLst>
              <a:gd name="T0" fmla="*/ 0 w 11"/>
              <a:gd name="T1" fmla="*/ 4 w 11"/>
              <a:gd name="T2" fmla="*/ 8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4" y="0"/>
                </a:moveTo>
                <a:lnTo>
                  <a:pt x="8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3" name="Freeform 395"/>
          <p:cNvSpPr>
            <a:spLocks noEditPoints="1"/>
          </p:cNvSpPr>
          <p:nvPr/>
        </p:nvSpPr>
        <p:spPr bwMode="auto">
          <a:xfrm>
            <a:off x="2136775" y="5216525"/>
            <a:ext cx="82550" cy="0"/>
          </a:xfrm>
          <a:custGeom>
            <a:avLst/>
            <a:gdLst>
              <a:gd name="T0" fmla="*/ 14 w 14"/>
              <a:gd name="T1" fmla="*/ 10 w 14"/>
              <a:gd name="T2" fmla="*/ 6 w 14"/>
              <a:gd name="T3" fmla="*/ 2 w 1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4">
                <a:moveTo>
                  <a:pt x="10" y="0"/>
                </a:moveTo>
                <a:lnTo>
                  <a:pt x="6" y="0"/>
                </a:lnTo>
                <a:moveTo>
                  <a:pt x="2" y="0"/>
                </a:move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4" name="Line 396"/>
          <p:cNvSpPr>
            <a:spLocks noChangeShapeType="1"/>
          </p:cNvSpPr>
          <p:nvPr/>
        </p:nvSpPr>
        <p:spPr bwMode="auto">
          <a:xfrm flipV="1">
            <a:off x="1889125" y="5127625"/>
            <a:ext cx="0" cy="171451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6" name="Line 397"/>
          <p:cNvSpPr>
            <a:spLocks noChangeShapeType="1"/>
          </p:cNvSpPr>
          <p:nvPr/>
        </p:nvSpPr>
        <p:spPr bwMode="auto">
          <a:xfrm flipV="1">
            <a:off x="2243138" y="5127625"/>
            <a:ext cx="0" cy="171451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7" name="Rectangle 398"/>
          <p:cNvSpPr>
            <a:spLocks noChangeArrowheads="1"/>
          </p:cNvSpPr>
          <p:nvPr/>
        </p:nvSpPr>
        <p:spPr bwMode="auto">
          <a:xfrm>
            <a:off x="1976438" y="5043488"/>
            <a:ext cx="160338" cy="3397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8" name="Oval 399"/>
          <p:cNvSpPr>
            <a:spLocks noChangeArrowheads="1"/>
          </p:cNvSpPr>
          <p:nvPr/>
        </p:nvSpPr>
        <p:spPr bwMode="auto">
          <a:xfrm>
            <a:off x="1711333" y="5199065"/>
            <a:ext cx="34925" cy="33339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0" name="Line 401"/>
          <p:cNvSpPr>
            <a:spLocks noChangeShapeType="1"/>
          </p:cNvSpPr>
          <p:nvPr/>
        </p:nvSpPr>
        <p:spPr bwMode="auto">
          <a:xfrm flipH="1">
            <a:off x="2510937" y="6486527"/>
            <a:ext cx="53975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1" name="Line 402"/>
          <p:cNvSpPr>
            <a:spLocks noChangeShapeType="1"/>
          </p:cNvSpPr>
          <p:nvPr/>
        </p:nvSpPr>
        <p:spPr bwMode="auto">
          <a:xfrm flipH="1">
            <a:off x="2510937" y="6064251"/>
            <a:ext cx="53975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4" name="Line 403"/>
          <p:cNvSpPr>
            <a:spLocks noChangeShapeType="1"/>
          </p:cNvSpPr>
          <p:nvPr/>
        </p:nvSpPr>
        <p:spPr bwMode="auto">
          <a:xfrm flipH="1">
            <a:off x="2510937" y="5637213"/>
            <a:ext cx="53975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5" name="Line 404"/>
          <p:cNvSpPr>
            <a:spLocks noChangeShapeType="1"/>
          </p:cNvSpPr>
          <p:nvPr/>
        </p:nvSpPr>
        <p:spPr bwMode="auto">
          <a:xfrm flipH="1">
            <a:off x="2510937" y="5216525"/>
            <a:ext cx="53975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0" name="Line 409"/>
          <p:cNvSpPr>
            <a:spLocks noChangeShapeType="1"/>
          </p:cNvSpPr>
          <p:nvPr/>
        </p:nvSpPr>
        <p:spPr bwMode="auto">
          <a:xfrm>
            <a:off x="531812" y="6769101"/>
            <a:ext cx="0" cy="508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200"/>
          </a:p>
        </p:txBody>
      </p:sp>
      <p:sp>
        <p:nvSpPr>
          <p:cNvPr id="3431" name="Line 410"/>
          <p:cNvSpPr>
            <a:spLocks noChangeShapeType="1"/>
          </p:cNvSpPr>
          <p:nvPr/>
        </p:nvSpPr>
        <p:spPr bwMode="auto">
          <a:xfrm>
            <a:off x="1020762" y="6769101"/>
            <a:ext cx="0" cy="508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2" name="Line 411"/>
          <p:cNvSpPr>
            <a:spLocks noChangeShapeType="1"/>
          </p:cNvSpPr>
          <p:nvPr/>
        </p:nvSpPr>
        <p:spPr bwMode="auto">
          <a:xfrm>
            <a:off x="1517650" y="6769101"/>
            <a:ext cx="0" cy="508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3" name="Line 412"/>
          <p:cNvSpPr>
            <a:spLocks noChangeShapeType="1"/>
          </p:cNvSpPr>
          <p:nvPr/>
        </p:nvSpPr>
        <p:spPr bwMode="auto">
          <a:xfrm>
            <a:off x="2006600" y="6769101"/>
            <a:ext cx="0" cy="508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2" name="Rectangle 420"/>
          <p:cNvSpPr>
            <a:spLocks noChangeArrowheads="1"/>
          </p:cNvSpPr>
          <p:nvPr/>
        </p:nvSpPr>
        <p:spPr bwMode="auto">
          <a:xfrm>
            <a:off x="529561" y="4924022"/>
            <a:ext cx="1980998" cy="1835151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35" name="Group 434"/>
          <p:cNvGrpSpPr/>
          <p:nvPr/>
        </p:nvGrpSpPr>
        <p:grpSpPr>
          <a:xfrm>
            <a:off x="3425755" y="6602002"/>
            <a:ext cx="585792" cy="58241"/>
            <a:chOff x="3429000" y="2147223"/>
            <a:chExt cx="585792" cy="58241"/>
          </a:xfrm>
        </p:grpSpPr>
        <p:sp>
          <p:nvSpPr>
            <p:cNvPr id="436" name="Line 232"/>
            <p:cNvSpPr>
              <a:spLocks noChangeShapeType="1"/>
            </p:cNvSpPr>
            <p:nvPr/>
          </p:nvSpPr>
          <p:spPr bwMode="auto">
            <a:xfrm>
              <a:off x="3429000" y="2156251"/>
              <a:ext cx="0" cy="4921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7" name="Line 233"/>
            <p:cNvSpPr>
              <a:spLocks noChangeShapeType="1"/>
            </p:cNvSpPr>
            <p:nvPr/>
          </p:nvSpPr>
          <p:spPr bwMode="auto">
            <a:xfrm>
              <a:off x="4014792" y="2156251"/>
              <a:ext cx="0" cy="4921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8" name="Line 233"/>
            <p:cNvSpPr>
              <a:spLocks noChangeShapeType="1"/>
            </p:cNvSpPr>
            <p:nvPr/>
          </p:nvSpPr>
          <p:spPr bwMode="auto">
            <a:xfrm flipH="1" flipV="1">
              <a:off x="3437267" y="2147223"/>
              <a:ext cx="576000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39" name="TextBox 438"/>
          <p:cNvSpPr txBox="1"/>
          <p:nvPr/>
        </p:nvSpPr>
        <p:spPr>
          <a:xfrm>
            <a:off x="3416027" y="6352618"/>
            <a:ext cx="1381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p=0.01</a:t>
            </a:r>
            <a:endParaRPr lang="en-GB" sz="1200" b="1" dirty="0"/>
          </a:p>
        </p:txBody>
      </p:sp>
      <p:sp>
        <p:nvSpPr>
          <p:cNvPr id="440" name="TextBox 439"/>
          <p:cNvSpPr txBox="1"/>
          <p:nvPr/>
        </p:nvSpPr>
        <p:spPr>
          <a:xfrm>
            <a:off x="3416027" y="5653435"/>
            <a:ext cx="1381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p=0.3</a:t>
            </a:r>
            <a:endParaRPr lang="en-GB" sz="1200" dirty="0"/>
          </a:p>
        </p:txBody>
      </p:sp>
      <p:grpSp>
        <p:nvGrpSpPr>
          <p:cNvPr id="441" name="Group 440"/>
          <p:cNvGrpSpPr/>
          <p:nvPr/>
        </p:nvGrpSpPr>
        <p:grpSpPr>
          <a:xfrm rot="5400000">
            <a:off x="3182541" y="5792893"/>
            <a:ext cx="432000" cy="72000"/>
            <a:chOff x="3429000" y="2147223"/>
            <a:chExt cx="585792" cy="58241"/>
          </a:xfrm>
        </p:grpSpPr>
        <p:sp>
          <p:nvSpPr>
            <p:cNvPr id="442" name="Line 232"/>
            <p:cNvSpPr>
              <a:spLocks noChangeShapeType="1"/>
            </p:cNvSpPr>
            <p:nvPr/>
          </p:nvSpPr>
          <p:spPr bwMode="auto">
            <a:xfrm>
              <a:off x="3429000" y="2156251"/>
              <a:ext cx="0" cy="4921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3" name="Line 233"/>
            <p:cNvSpPr>
              <a:spLocks noChangeShapeType="1"/>
            </p:cNvSpPr>
            <p:nvPr/>
          </p:nvSpPr>
          <p:spPr bwMode="auto">
            <a:xfrm>
              <a:off x="4014792" y="2156251"/>
              <a:ext cx="0" cy="4921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4" name="Line 233"/>
            <p:cNvSpPr>
              <a:spLocks noChangeShapeType="1"/>
            </p:cNvSpPr>
            <p:nvPr/>
          </p:nvSpPr>
          <p:spPr bwMode="auto">
            <a:xfrm flipH="1" flipV="1">
              <a:off x="3437267" y="2147223"/>
              <a:ext cx="576000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45" name="Rectangle 108"/>
          <p:cNvSpPr>
            <a:spLocks noChangeArrowheads="1"/>
          </p:cNvSpPr>
          <p:nvPr/>
        </p:nvSpPr>
        <p:spPr bwMode="auto">
          <a:xfrm>
            <a:off x="2630897" y="6404153"/>
            <a:ext cx="6267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cs typeface="Arial" pitchFamily="34" charset="0"/>
              </a:rPr>
              <a:t>BCER (10)</a:t>
            </a:r>
          </a:p>
        </p:txBody>
      </p:sp>
      <p:sp>
        <p:nvSpPr>
          <p:cNvPr id="446" name="Rectangle 109"/>
          <p:cNvSpPr>
            <a:spLocks noChangeArrowheads="1"/>
          </p:cNvSpPr>
          <p:nvPr/>
        </p:nvSpPr>
        <p:spPr bwMode="auto">
          <a:xfrm>
            <a:off x="2618392" y="5989023"/>
            <a:ext cx="70532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BIER-R</a:t>
            </a:r>
            <a:r>
              <a:rPr kumimoji="0" lang="en-US" altLang="en-US" sz="1000" b="1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(11)</a:t>
            </a:r>
          </a:p>
        </p:txBody>
      </p:sp>
      <p:sp>
        <p:nvSpPr>
          <p:cNvPr id="447" name="Rectangle 110"/>
          <p:cNvSpPr>
            <a:spLocks noChangeArrowheads="1"/>
          </p:cNvSpPr>
          <p:nvPr/>
        </p:nvSpPr>
        <p:spPr bwMode="auto">
          <a:xfrm>
            <a:off x="2589296" y="5569128"/>
            <a:ext cx="72776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BIER-NR (9)</a:t>
            </a:r>
          </a:p>
        </p:txBody>
      </p:sp>
      <p:sp>
        <p:nvSpPr>
          <p:cNvPr id="448" name="Rectangle 111"/>
          <p:cNvSpPr>
            <a:spLocks noChangeArrowheads="1"/>
          </p:cNvSpPr>
          <p:nvPr/>
        </p:nvSpPr>
        <p:spPr bwMode="auto">
          <a:xfrm>
            <a:off x="2595335" y="5154791"/>
            <a:ext cx="37830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BC (9)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9" name="Rectangle 448"/>
          <p:cNvSpPr/>
          <p:nvPr/>
        </p:nvSpPr>
        <p:spPr>
          <a:xfrm>
            <a:off x="896528" y="7031315"/>
            <a:ext cx="6864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p </a:t>
            </a:r>
            <a:r>
              <a:rPr lang="en-GB" sz="1200" dirty="0"/>
              <a:t>= </a:t>
            </a:r>
            <a:r>
              <a:rPr lang="en-GB" sz="1200" dirty="0" smtClean="0"/>
              <a:t>0.06</a:t>
            </a:r>
            <a:endParaRPr lang="en-GB" sz="1200" dirty="0"/>
          </a:p>
        </p:txBody>
      </p:sp>
      <p:sp>
        <p:nvSpPr>
          <p:cNvPr id="3445" name="Rectangle 425"/>
          <p:cNvSpPr>
            <a:spLocks noChangeArrowheads="1"/>
          </p:cNvSpPr>
          <p:nvPr/>
        </p:nvSpPr>
        <p:spPr bwMode="auto">
          <a:xfrm>
            <a:off x="2668588" y="7891463"/>
            <a:ext cx="463550" cy="357188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6" name="Line 426"/>
          <p:cNvSpPr>
            <a:spLocks noChangeShapeType="1"/>
          </p:cNvSpPr>
          <p:nvPr/>
        </p:nvSpPr>
        <p:spPr bwMode="auto">
          <a:xfrm>
            <a:off x="2668588" y="8142288"/>
            <a:ext cx="463550" cy="0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7" name="Freeform 427"/>
          <p:cNvSpPr>
            <a:spLocks noEditPoints="1"/>
          </p:cNvSpPr>
          <p:nvPr/>
        </p:nvSpPr>
        <p:spPr bwMode="auto">
          <a:xfrm>
            <a:off x="2897188" y="8248653"/>
            <a:ext cx="0" cy="182563"/>
          </a:xfrm>
          <a:custGeom>
            <a:avLst/>
            <a:gdLst>
              <a:gd name="T0" fmla="*/ 24 h 24"/>
              <a:gd name="T1" fmla="*/ 20 h 24"/>
              <a:gd name="T2" fmla="*/ 16 h 24"/>
              <a:gd name="T3" fmla="*/ 12 h 24"/>
              <a:gd name="T4" fmla="*/ 8 h 24"/>
              <a:gd name="T5" fmla="*/ 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</a:cxnLst>
            <a:rect l="0" t="0" r="r" b="b"/>
            <a:pathLst>
              <a:path h="24">
                <a:moveTo>
                  <a:pt x="0" y="20"/>
                </a:moveTo>
                <a:lnTo>
                  <a:pt x="0" y="16"/>
                </a:lnTo>
                <a:moveTo>
                  <a:pt x="0" y="12"/>
                </a:moveTo>
                <a:lnTo>
                  <a:pt x="0" y="8"/>
                </a:lnTo>
                <a:moveTo>
                  <a:pt x="0" y="4"/>
                </a:move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8" name="Freeform 428"/>
          <p:cNvSpPr>
            <a:spLocks noEditPoints="1"/>
          </p:cNvSpPr>
          <p:nvPr/>
        </p:nvSpPr>
        <p:spPr bwMode="auto">
          <a:xfrm>
            <a:off x="2897188" y="7799389"/>
            <a:ext cx="0" cy="92075"/>
          </a:xfrm>
          <a:custGeom>
            <a:avLst/>
            <a:gdLst>
              <a:gd name="T0" fmla="*/ 0 h 12"/>
              <a:gd name="T1" fmla="*/ 4 h 12"/>
              <a:gd name="T2" fmla="*/ 8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">
                <a:moveTo>
                  <a:pt x="0" y="4"/>
                </a:moveTo>
                <a:lnTo>
                  <a:pt x="0" y="8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9" name="Line 429"/>
          <p:cNvSpPr>
            <a:spLocks noChangeShapeType="1"/>
          </p:cNvSpPr>
          <p:nvPr/>
        </p:nvSpPr>
        <p:spPr bwMode="auto">
          <a:xfrm>
            <a:off x="2786063" y="8461375"/>
            <a:ext cx="228600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0" name="Line 430"/>
          <p:cNvSpPr>
            <a:spLocks noChangeShapeType="1"/>
          </p:cNvSpPr>
          <p:nvPr/>
        </p:nvSpPr>
        <p:spPr bwMode="auto">
          <a:xfrm>
            <a:off x="2786063" y="7769225"/>
            <a:ext cx="228600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1" name="Rectangle 431"/>
          <p:cNvSpPr>
            <a:spLocks noChangeArrowheads="1"/>
          </p:cNvSpPr>
          <p:nvPr/>
        </p:nvSpPr>
        <p:spPr bwMode="auto">
          <a:xfrm>
            <a:off x="2668588" y="7891463"/>
            <a:ext cx="463550" cy="357188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2" name="Rectangle 432"/>
          <p:cNvSpPr>
            <a:spLocks noChangeArrowheads="1"/>
          </p:cNvSpPr>
          <p:nvPr/>
        </p:nvSpPr>
        <p:spPr bwMode="auto">
          <a:xfrm>
            <a:off x="3241675" y="7875591"/>
            <a:ext cx="463550" cy="4333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3" name="Line 433"/>
          <p:cNvSpPr>
            <a:spLocks noChangeShapeType="1"/>
          </p:cNvSpPr>
          <p:nvPr/>
        </p:nvSpPr>
        <p:spPr bwMode="auto">
          <a:xfrm>
            <a:off x="3241675" y="8188325"/>
            <a:ext cx="463550" cy="0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4" name="Freeform 434"/>
          <p:cNvSpPr>
            <a:spLocks/>
          </p:cNvSpPr>
          <p:nvPr/>
        </p:nvSpPr>
        <p:spPr bwMode="auto">
          <a:xfrm>
            <a:off x="3478213" y="8308986"/>
            <a:ext cx="0" cy="61913"/>
          </a:xfrm>
          <a:custGeom>
            <a:avLst/>
            <a:gdLst>
              <a:gd name="T0" fmla="*/ 8 h 8"/>
              <a:gd name="T1" fmla="*/ 4 h 8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8">
                <a:moveTo>
                  <a:pt x="0" y="4"/>
                </a:move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5" name="Freeform 435"/>
          <p:cNvSpPr>
            <a:spLocks noEditPoints="1"/>
          </p:cNvSpPr>
          <p:nvPr/>
        </p:nvSpPr>
        <p:spPr bwMode="auto">
          <a:xfrm>
            <a:off x="3478213" y="7540625"/>
            <a:ext cx="0" cy="334963"/>
          </a:xfrm>
          <a:custGeom>
            <a:avLst/>
            <a:gdLst>
              <a:gd name="T0" fmla="*/ 0 h 44"/>
              <a:gd name="T1" fmla="*/ 4 h 44"/>
              <a:gd name="T2" fmla="*/ 8 h 44"/>
              <a:gd name="T3" fmla="*/ 12 h 44"/>
              <a:gd name="T4" fmla="*/ 16 h 44"/>
              <a:gd name="T5" fmla="*/ 20 h 44"/>
              <a:gd name="T6" fmla="*/ 24 h 44"/>
              <a:gd name="T7" fmla="*/ 28 h 44"/>
              <a:gd name="T8" fmla="*/ 32 h 44"/>
              <a:gd name="T9" fmla="*/ 36 h 44"/>
              <a:gd name="T10" fmla="*/ 40 h 4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44">
                <a:moveTo>
                  <a:pt x="0" y="4"/>
                </a:moveTo>
                <a:lnTo>
                  <a:pt x="0" y="8"/>
                </a:lnTo>
                <a:moveTo>
                  <a:pt x="0" y="12"/>
                </a:moveTo>
                <a:lnTo>
                  <a:pt x="0" y="16"/>
                </a:lnTo>
                <a:moveTo>
                  <a:pt x="0" y="20"/>
                </a:moveTo>
                <a:lnTo>
                  <a:pt x="0" y="24"/>
                </a:lnTo>
                <a:moveTo>
                  <a:pt x="0" y="28"/>
                </a:moveTo>
                <a:lnTo>
                  <a:pt x="0" y="32"/>
                </a:lnTo>
                <a:moveTo>
                  <a:pt x="0" y="36"/>
                </a:moveTo>
                <a:lnTo>
                  <a:pt x="0" y="4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6" name="Line 436"/>
          <p:cNvSpPr>
            <a:spLocks noChangeShapeType="1"/>
          </p:cNvSpPr>
          <p:nvPr/>
        </p:nvSpPr>
        <p:spPr bwMode="auto">
          <a:xfrm>
            <a:off x="3359158" y="8401051"/>
            <a:ext cx="236537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7" name="Line 437"/>
          <p:cNvSpPr>
            <a:spLocks noChangeShapeType="1"/>
          </p:cNvSpPr>
          <p:nvPr/>
        </p:nvSpPr>
        <p:spPr bwMode="auto">
          <a:xfrm>
            <a:off x="3359158" y="7510463"/>
            <a:ext cx="236537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8" name="Rectangle 438"/>
          <p:cNvSpPr>
            <a:spLocks noChangeArrowheads="1"/>
          </p:cNvSpPr>
          <p:nvPr/>
        </p:nvSpPr>
        <p:spPr bwMode="auto">
          <a:xfrm>
            <a:off x="3241675" y="7875591"/>
            <a:ext cx="463550" cy="433388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9" name="Rectangle 439"/>
          <p:cNvSpPr>
            <a:spLocks noChangeArrowheads="1"/>
          </p:cNvSpPr>
          <p:nvPr/>
        </p:nvSpPr>
        <p:spPr bwMode="auto">
          <a:xfrm>
            <a:off x="3822700" y="7685098"/>
            <a:ext cx="463550" cy="198439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0" name="Line 440"/>
          <p:cNvSpPr>
            <a:spLocks noChangeShapeType="1"/>
          </p:cNvSpPr>
          <p:nvPr/>
        </p:nvSpPr>
        <p:spPr bwMode="auto">
          <a:xfrm>
            <a:off x="3822700" y="7769225"/>
            <a:ext cx="463550" cy="0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1" name="Freeform 441"/>
          <p:cNvSpPr>
            <a:spLocks noEditPoints="1"/>
          </p:cNvSpPr>
          <p:nvPr/>
        </p:nvSpPr>
        <p:spPr bwMode="auto">
          <a:xfrm>
            <a:off x="4051300" y="7526347"/>
            <a:ext cx="0" cy="158751"/>
          </a:xfrm>
          <a:custGeom>
            <a:avLst/>
            <a:gdLst>
              <a:gd name="T0" fmla="*/ 0 h 21"/>
              <a:gd name="T1" fmla="*/ 4 h 21"/>
              <a:gd name="T2" fmla="*/ 8 h 21"/>
              <a:gd name="T3" fmla="*/ 12 h 21"/>
              <a:gd name="T4" fmla="*/ 16 h 21"/>
              <a:gd name="T5" fmla="*/ 20 h 2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</a:cxnLst>
            <a:rect l="0" t="0" r="r" b="b"/>
            <a:pathLst>
              <a:path h="21">
                <a:moveTo>
                  <a:pt x="0" y="4"/>
                </a:moveTo>
                <a:lnTo>
                  <a:pt x="0" y="8"/>
                </a:lnTo>
                <a:moveTo>
                  <a:pt x="0" y="12"/>
                </a:moveTo>
                <a:lnTo>
                  <a:pt x="0" y="16"/>
                </a:lnTo>
                <a:moveTo>
                  <a:pt x="0" y="20"/>
                </a:move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2" name="Line 442"/>
          <p:cNvSpPr>
            <a:spLocks noChangeShapeType="1"/>
          </p:cNvSpPr>
          <p:nvPr/>
        </p:nvSpPr>
        <p:spPr bwMode="auto">
          <a:xfrm>
            <a:off x="3940175" y="7913688"/>
            <a:ext cx="228600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3" name="Line 443"/>
          <p:cNvSpPr>
            <a:spLocks noChangeShapeType="1"/>
          </p:cNvSpPr>
          <p:nvPr/>
        </p:nvSpPr>
        <p:spPr bwMode="auto">
          <a:xfrm>
            <a:off x="3940175" y="7496175"/>
            <a:ext cx="228600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4" name="Rectangle 444"/>
          <p:cNvSpPr>
            <a:spLocks noChangeArrowheads="1"/>
          </p:cNvSpPr>
          <p:nvPr/>
        </p:nvSpPr>
        <p:spPr bwMode="auto">
          <a:xfrm>
            <a:off x="3822700" y="7685098"/>
            <a:ext cx="463550" cy="198439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5" name="Rectangle 445"/>
          <p:cNvSpPr>
            <a:spLocks noChangeArrowheads="1"/>
          </p:cNvSpPr>
          <p:nvPr/>
        </p:nvSpPr>
        <p:spPr bwMode="auto">
          <a:xfrm>
            <a:off x="4403725" y="7510474"/>
            <a:ext cx="457200" cy="250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6" name="Line 446"/>
          <p:cNvSpPr>
            <a:spLocks noChangeShapeType="1"/>
          </p:cNvSpPr>
          <p:nvPr/>
        </p:nvSpPr>
        <p:spPr bwMode="auto">
          <a:xfrm>
            <a:off x="4403725" y="7731125"/>
            <a:ext cx="457200" cy="0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7" name="Freeform 447"/>
          <p:cNvSpPr>
            <a:spLocks noEditPoints="1"/>
          </p:cNvSpPr>
          <p:nvPr/>
        </p:nvSpPr>
        <p:spPr bwMode="auto">
          <a:xfrm>
            <a:off x="4632325" y="7761289"/>
            <a:ext cx="0" cy="258763"/>
          </a:xfrm>
          <a:custGeom>
            <a:avLst/>
            <a:gdLst>
              <a:gd name="T0" fmla="*/ 34 h 34"/>
              <a:gd name="T1" fmla="*/ 30 h 34"/>
              <a:gd name="T2" fmla="*/ 26 h 34"/>
              <a:gd name="T3" fmla="*/ 22 h 34"/>
              <a:gd name="T4" fmla="*/ 18 h 34"/>
              <a:gd name="T5" fmla="*/ 14 h 34"/>
              <a:gd name="T6" fmla="*/ 10 h 34"/>
              <a:gd name="T7" fmla="*/ 6 h 34"/>
              <a:gd name="T8" fmla="*/ 2 h 3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</a:cxnLst>
            <a:rect l="0" t="0" r="r" b="b"/>
            <a:pathLst>
              <a:path h="34">
                <a:moveTo>
                  <a:pt x="0" y="30"/>
                </a:moveTo>
                <a:lnTo>
                  <a:pt x="0" y="26"/>
                </a:lnTo>
                <a:moveTo>
                  <a:pt x="0" y="22"/>
                </a:moveTo>
                <a:lnTo>
                  <a:pt x="0" y="18"/>
                </a:lnTo>
                <a:moveTo>
                  <a:pt x="0" y="14"/>
                </a:moveTo>
                <a:lnTo>
                  <a:pt x="0" y="10"/>
                </a:lnTo>
                <a:moveTo>
                  <a:pt x="0" y="6"/>
                </a:moveTo>
                <a:lnTo>
                  <a:pt x="0" y="2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8" name="Line 448"/>
          <p:cNvSpPr>
            <a:spLocks noChangeShapeType="1"/>
          </p:cNvSpPr>
          <p:nvPr/>
        </p:nvSpPr>
        <p:spPr bwMode="auto">
          <a:xfrm>
            <a:off x="4514851" y="8051800"/>
            <a:ext cx="234950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9" name="Line 449"/>
          <p:cNvSpPr>
            <a:spLocks noChangeShapeType="1"/>
          </p:cNvSpPr>
          <p:nvPr/>
        </p:nvSpPr>
        <p:spPr bwMode="auto">
          <a:xfrm>
            <a:off x="4514851" y="7510463"/>
            <a:ext cx="234950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0" name="Rectangle 450"/>
          <p:cNvSpPr>
            <a:spLocks noChangeArrowheads="1"/>
          </p:cNvSpPr>
          <p:nvPr/>
        </p:nvSpPr>
        <p:spPr bwMode="auto">
          <a:xfrm>
            <a:off x="4403725" y="7510474"/>
            <a:ext cx="457200" cy="2508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1" name="Oval 451"/>
          <p:cNvSpPr>
            <a:spLocks noChangeArrowheads="1"/>
          </p:cNvSpPr>
          <p:nvPr/>
        </p:nvSpPr>
        <p:spPr bwMode="auto">
          <a:xfrm>
            <a:off x="4611696" y="6878647"/>
            <a:ext cx="41275" cy="46039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2" name="Oval 452"/>
          <p:cNvSpPr>
            <a:spLocks noChangeArrowheads="1"/>
          </p:cNvSpPr>
          <p:nvPr/>
        </p:nvSpPr>
        <p:spPr bwMode="auto">
          <a:xfrm>
            <a:off x="4611696" y="7069147"/>
            <a:ext cx="41275" cy="46039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4" name="Line 454"/>
          <p:cNvSpPr>
            <a:spLocks noChangeShapeType="1"/>
          </p:cNvSpPr>
          <p:nvPr/>
        </p:nvSpPr>
        <p:spPr bwMode="auto">
          <a:xfrm>
            <a:off x="2897188" y="8699707"/>
            <a:ext cx="0" cy="68263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0" name="Line 455"/>
          <p:cNvSpPr>
            <a:spLocks noChangeShapeType="1"/>
          </p:cNvSpPr>
          <p:nvPr/>
        </p:nvSpPr>
        <p:spPr bwMode="auto">
          <a:xfrm>
            <a:off x="3478213" y="8699707"/>
            <a:ext cx="0" cy="68263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1" name="Line 456"/>
          <p:cNvSpPr>
            <a:spLocks noChangeShapeType="1"/>
          </p:cNvSpPr>
          <p:nvPr/>
        </p:nvSpPr>
        <p:spPr bwMode="auto">
          <a:xfrm>
            <a:off x="4051300" y="8699707"/>
            <a:ext cx="0" cy="68263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2" name="Line 457"/>
          <p:cNvSpPr>
            <a:spLocks noChangeShapeType="1"/>
          </p:cNvSpPr>
          <p:nvPr/>
        </p:nvSpPr>
        <p:spPr bwMode="auto">
          <a:xfrm>
            <a:off x="4632325" y="8699707"/>
            <a:ext cx="0" cy="68263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3" name="Rectangle 478"/>
          <p:cNvSpPr>
            <a:spLocks noChangeArrowheads="1"/>
          </p:cNvSpPr>
          <p:nvPr/>
        </p:nvSpPr>
        <p:spPr bwMode="auto">
          <a:xfrm>
            <a:off x="2516189" y="6753682"/>
            <a:ext cx="2497137" cy="193357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7" name="Rectangle 108"/>
          <p:cNvSpPr>
            <a:spLocks noChangeArrowheads="1"/>
          </p:cNvSpPr>
          <p:nvPr/>
        </p:nvSpPr>
        <p:spPr bwMode="auto">
          <a:xfrm>
            <a:off x="2629230" y="8798408"/>
            <a:ext cx="6267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cs typeface="Arial" pitchFamily="34" charset="0"/>
              </a:rPr>
              <a:t>BCER (10)</a:t>
            </a:r>
          </a:p>
        </p:txBody>
      </p:sp>
      <p:sp>
        <p:nvSpPr>
          <p:cNvPr id="508" name="Rectangle 109"/>
          <p:cNvSpPr>
            <a:spLocks noChangeArrowheads="1"/>
          </p:cNvSpPr>
          <p:nvPr/>
        </p:nvSpPr>
        <p:spPr bwMode="auto">
          <a:xfrm>
            <a:off x="3327157" y="8798418"/>
            <a:ext cx="4424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BIER-R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 smtClean="0">
                <a:solidFill>
                  <a:srgbClr val="00B0F0"/>
                </a:solidFill>
              </a:rPr>
              <a:t>(11)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509" name="Rectangle 110"/>
          <p:cNvSpPr>
            <a:spLocks noChangeArrowheads="1"/>
          </p:cNvSpPr>
          <p:nvPr/>
        </p:nvSpPr>
        <p:spPr bwMode="auto">
          <a:xfrm>
            <a:off x="3838452" y="8798418"/>
            <a:ext cx="5354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BIER-NR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 smtClean="0">
                <a:solidFill>
                  <a:schemeClr val="bg1">
                    <a:lumMod val="50000"/>
                  </a:schemeClr>
                </a:solidFill>
              </a:rPr>
              <a:t>(9)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0" name="Rectangle 111"/>
          <p:cNvSpPr>
            <a:spLocks noChangeArrowheads="1"/>
          </p:cNvSpPr>
          <p:nvPr/>
        </p:nvSpPr>
        <p:spPr bwMode="auto">
          <a:xfrm>
            <a:off x="4478667" y="8798408"/>
            <a:ext cx="37830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BC (9)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3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222" y="1516063"/>
            <a:ext cx="1522413" cy="635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8" name="Rectangle 110"/>
          <p:cNvSpPr>
            <a:spLocks noChangeArrowheads="1"/>
          </p:cNvSpPr>
          <p:nvPr/>
        </p:nvSpPr>
        <p:spPr bwMode="auto">
          <a:xfrm>
            <a:off x="1384269" y="991344"/>
            <a:ext cx="102592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b="1" dirty="0">
                <a:solidFill>
                  <a:srgbClr val="FF6600"/>
                </a:solidFill>
              </a:rPr>
              <a:t>C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cs typeface="Arial" pitchFamily="34" charset="0"/>
              </a:rPr>
              <a:t>ER            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9" name="Rectangle 111"/>
          <p:cNvSpPr>
            <a:spLocks noChangeArrowheads="1"/>
          </p:cNvSpPr>
          <p:nvPr/>
        </p:nvSpPr>
        <p:spPr bwMode="auto">
          <a:xfrm>
            <a:off x="1953409" y="991343"/>
            <a:ext cx="89952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Controls                                                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72" name="Freeform 124"/>
          <p:cNvSpPr>
            <a:spLocks/>
          </p:cNvSpPr>
          <p:nvPr/>
        </p:nvSpPr>
        <p:spPr bwMode="auto">
          <a:xfrm>
            <a:off x="3068968" y="1239612"/>
            <a:ext cx="2463007" cy="74613"/>
          </a:xfrm>
          <a:custGeom>
            <a:avLst/>
            <a:gdLst>
              <a:gd name="T0" fmla="*/ 0 w 11352"/>
              <a:gd name="T1" fmla="*/ 368 h 368"/>
              <a:gd name="T2" fmla="*/ 31 w 11352"/>
              <a:gd name="T3" fmla="*/ 184 h 368"/>
              <a:gd name="T4" fmla="*/ 5646 w 11352"/>
              <a:gd name="T5" fmla="*/ 184 h 368"/>
              <a:gd name="T6" fmla="*/ 5676 w 11352"/>
              <a:gd name="T7" fmla="*/ 0 h 368"/>
              <a:gd name="T8" fmla="*/ 5707 w 11352"/>
              <a:gd name="T9" fmla="*/ 184 h 368"/>
              <a:gd name="T10" fmla="*/ 11322 w 11352"/>
              <a:gd name="T11" fmla="*/ 184 h 368"/>
              <a:gd name="T12" fmla="*/ 11352 w 11352"/>
              <a:gd name="T13" fmla="*/ 368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52" h="368">
                <a:moveTo>
                  <a:pt x="0" y="368"/>
                </a:moveTo>
                <a:cubicBezTo>
                  <a:pt x="0" y="267"/>
                  <a:pt x="14" y="184"/>
                  <a:pt x="31" y="184"/>
                </a:cubicBezTo>
                <a:lnTo>
                  <a:pt x="5646" y="184"/>
                </a:lnTo>
                <a:cubicBezTo>
                  <a:pt x="5663" y="184"/>
                  <a:pt x="5676" y="102"/>
                  <a:pt x="5676" y="0"/>
                </a:cubicBezTo>
                <a:cubicBezTo>
                  <a:pt x="5676" y="102"/>
                  <a:pt x="5690" y="184"/>
                  <a:pt x="5707" y="184"/>
                </a:cubicBezTo>
                <a:lnTo>
                  <a:pt x="11322" y="184"/>
                </a:lnTo>
                <a:cubicBezTo>
                  <a:pt x="11339" y="184"/>
                  <a:pt x="11352" y="267"/>
                  <a:pt x="11352" y="368"/>
                </a:cubicBez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83" name="Rectangle 135"/>
          <p:cNvSpPr>
            <a:spLocks noChangeArrowheads="1"/>
          </p:cNvSpPr>
          <p:nvPr/>
        </p:nvSpPr>
        <p:spPr bwMode="auto">
          <a:xfrm>
            <a:off x="44120" y="7703176"/>
            <a:ext cx="9489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PREDICTION</a:t>
            </a:r>
            <a:endParaRPr kumimoji="0" lang="en-US" altLang="en-US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84" name="Rectangle 136"/>
          <p:cNvSpPr>
            <a:spLocks noChangeArrowheads="1"/>
          </p:cNvSpPr>
          <p:nvPr/>
        </p:nvSpPr>
        <p:spPr bwMode="auto">
          <a:xfrm>
            <a:off x="44128" y="7916187"/>
            <a:ext cx="8383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Unchanged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sp>
        <p:nvSpPr>
          <p:cNvPr id="2187" name="Freeform 139"/>
          <p:cNvSpPr>
            <a:spLocks noEditPoints="1"/>
          </p:cNvSpPr>
          <p:nvPr/>
        </p:nvSpPr>
        <p:spPr bwMode="auto">
          <a:xfrm>
            <a:off x="1161108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88" name="Freeform 140"/>
          <p:cNvSpPr>
            <a:spLocks noEditPoints="1"/>
          </p:cNvSpPr>
          <p:nvPr/>
        </p:nvSpPr>
        <p:spPr bwMode="auto">
          <a:xfrm>
            <a:off x="1242072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89" name="Freeform 141"/>
          <p:cNvSpPr>
            <a:spLocks noEditPoints="1"/>
          </p:cNvSpPr>
          <p:nvPr/>
        </p:nvSpPr>
        <p:spPr bwMode="auto">
          <a:xfrm>
            <a:off x="1321450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0" name="Freeform 142"/>
          <p:cNvSpPr>
            <a:spLocks noEditPoints="1"/>
          </p:cNvSpPr>
          <p:nvPr/>
        </p:nvSpPr>
        <p:spPr bwMode="auto">
          <a:xfrm>
            <a:off x="1402413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1" name="Freeform 143"/>
          <p:cNvSpPr>
            <a:spLocks noEditPoints="1"/>
          </p:cNvSpPr>
          <p:nvPr/>
        </p:nvSpPr>
        <p:spPr bwMode="auto">
          <a:xfrm>
            <a:off x="1481784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2" name="Freeform 144"/>
          <p:cNvSpPr>
            <a:spLocks noEditPoints="1"/>
          </p:cNvSpPr>
          <p:nvPr/>
        </p:nvSpPr>
        <p:spPr bwMode="auto">
          <a:xfrm>
            <a:off x="1562745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3" name="Freeform 145"/>
          <p:cNvSpPr>
            <a:spLocks noEditPoints="1"/>
          </p:cNvSpPr>
          <p:nvPr/>
        </p:nvSpPr>
        <p:spPr bwMode="auto">
          <a:xfrm>
            <a:off x="1642122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4" name="Freeform 146"/>
          <p:cNvSpPr>
            <a:spLocks noEditPoints="1"/>
          </p:cNvSpPr>
          <p:nvPr/>
        </p:nvSpPr>
        <p:spPr bwMode="auto">
          <a:xfrm>
            <a:off x="1724671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5" name="Freeform 147"/>
          <p:cNvSpPr>
            <a:spLocks noEditPoints="1"/>
          </p:cNvSpPr>
          <p:nvPr/>
        </p:nvSpPr>
        <p:spPr bwMode="auto">
          <a:xfrm>
            <a:off x="1800875" y="7927608"/>
            <a:ext cx="72000" cy="144000"/>
          </a:xfrm>
          <a:custGeom>
            <a:avLst/>
            <a:gdLst>
              <a:gd name="T0" fmla="*/ 361 w 603"/>
              <a:gd name="T1" fmla="*/ 1038 h 1038"/>
              <a:gd name="T2" fmla="*/ 361 w 603"/>
              <a:gd name="T3" fmla="*/ 119 h 1038"/>
              <a:gd name="T4" fmla="*/ 241 w 603"/>
              <a:gd name="T5" fmla="*/ 119 h 1038"/>
              <a:gd name="T6" fmla="*/ 241 w 603"/>
              <a:gd name="T7" fmla="*/ 1038 h 1038"/>
              <a:gd name="T8" fmla="*/ 361 w 603"/>
              <a:gd name="T9" fmla="*/ 1038 h 1038"/>
              <a:gd name="T10" fmla="*/ 587 w 603"/>
              <a:gd name="T11" fmla="*/ 489 h 1038"/>
              <a:gd name="T12" fmla="*/ 301 w 603"/>
              <a:gd name="T13" fmla="*/ 0 h 1038"/>
              <a:gd name="T14" fmla="*/ 16 w 603"/>
              <a:gd name="T15" fmla="*/ 489 h 1038"/>
              <a:gd name="T16" fmla="*/ 38 w 603"/>
              <a:gd name="T17" fmla="*/ 571 h 1038"/>
              <a:gd name="T18" fmla="*/ 120 w 603"/>
              <a:gd name="T19" fmla="*/ 550 h 1038"/>
              <a:gd name="T20" fmla="*/ 353 w 603"/>
              <a:gd name="T21" fmla="*/ 150 h 1038"/>
              <a:gd name="T22" fmla="*/ 250 w 603"/>
              <a:gd name="T23" fmla="*/ 150 h 1038"/>
              <a:gd name="T24" fmla="*/ 483 w 603"/>
              <a:gd name="T25" fmla="*/ 550 h 1038"/>
              <a:gd name="T26" fmla="*/ 565 w 603"/>
              <a:gd name="T27" fmla="*/ 571 h 1038"/>
              <a:gd name="T28" fmla="*/ 587 w 603"/>
              <a:gd name="T29" fmla="*/ 489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1038">
                <a:moveTo>
                  <a:pt x="361" y="1038"/>
                </a:moveTo>
                <a:lnTo>
                  <a:pt x="361" y="119"/>
                </a:lnTo>
                <a:lnTo>
                  <a:pt x="241" y="119"/>
                </a:lnTo>
                <a:lnTo>
                  <a:pt x="241" y="1038"/>
                </a:lnTo>
                <a:lnTo>
                  <a:pt x="361" y="1038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6" name="Freeform 148"/>
          <p:cNvSpPr>
            <a:spLocks noEditPoints="1"/>
          </p:cNvSpPr>
          <p:nvPr/>
        </p:nvSpPr>
        <p:spPr bwMode="auto">
          <a:xfrm>
            <a:off x="1880250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7" name="Freeform 149"/>
          <p:cNvSpPr>
            <a:spLocks noEditPoints="1"/>
          </p:cNvSpPr>
          <p:nvPr/>
        </p:nvSpPr>
        <p:spPr bwMode="auto">
          <a:xfrm>
            <a:off x="2062813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8" name="Freeform 150"/>
          <p:cNvSpPr>
            <a:spLocks noEditPoints="1"/>
          </p:cNvSpPr>
          <p:nvPr/>
        </p:nvSpPr>
        <p:spPr bwMode="auto">
          <a:xfrm>
            <a:off x="2308875" y="792761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F84B3E"/>
          </a:solidFill>
          <a:ln w="0" cap="sq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92D050"/>
              </a:solidFill>
            </a:endParaRPr>
          </a:p>
        </p:txBody>
      </p:sp>
      <p:sp>
        <p:nvSpPr>
          <p:cNvPr id="2199" name="Freeform 151"/>
          <p:cNvSpPr>
            <a:spLocks noEditPoints="1"/>
          </p:cNvSpPr>
          <p:nvPr/>
        </p:nvSpPr>
        <p:spPr bwMode="auto">
          <a:xfrm>
            <a:off x="1973910" y="808725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7F7F7F"/>
          </a:solidFill>
          <a:ln w="0" cap="sq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00" name="Freeform 152"/>
          <p:cNvSpPr>
            <a:spLocks noEditPoints="1"/>
          </p:cNvSpPr>
          <p:nvPr/>
        </p:nvSpPr>
        <p:spPr bwMode="auto">
          <a:xfrm>
            <a:off x="2124720" y="808725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7F7F7F"/>
          </a:solidFill>
          <a:ln w="0" cap="sq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01" name="Freeform 153"/>
          <p:cNvSpPr>
            <a:spLocks noEditPoints="1"/>
          </p:cNvSpPr>
          <p:nvPr/>
        </p:nvSpPr>
        <p:spPr bwMode="auto">
          <a:xfrm>
            <a:off x="2213625" y="808725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7F7F7F"/>
          </a:solidFill>
          <a:ln w="0" cap="sq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02" name="Freeform 154"/>
          <p:cNvSpPr>
            <a:spLocks noEditPoints="1"/>
          </p:cNvSpPr>
          <p:nvPr/>
        </p:nvSpPr>
        <p:spPr bwMode="auto">
          <a:xfrm>
            <a:off x="2373960" y="808725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7F7F7F"/>
          </a:solidFill>
          <a:ln w="0" cap="sq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03" name="Freeform 155"/>
          <p:cNvSpPr>
            <a:spLocks noEditPoints="1"/>
          </p:cNvSpPr>
          <p:nvPr/>
        </p:nvSpPr>
        <p:spPr bwMode="auto">
          <a:xfrm>
            <a:off x="2461275" y="808725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7F7F7F"/>
          </a:solidFill>
          <a:ln w="0" cap="sq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04" name="Freeform 156"/>
          <p:cNvSpPr>
            <a:spLocks noEditPoints="1"/>
          </p:cNvSpPr>
          <p:nvPr/>
        </p:nvSpPr>
        <p:spPr bwMode="auto">
          <a:xfrm>
            <a:off x="2550171" y="808725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7F7F7F"/>
          </a:solidFill>
          <a:ln w="0" cap="sq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08" name="Freeform 160"/>
          <p:cNvSpPr>
            <a:spLocks/>
          </p:cNvSpPr>
          <p:nvPr/>
        </p:nvSpPr>
        <p:spPr bwMode="auto">
          <a:xfrm>
            <a:off x="1205559" y="1223736"/>
            <a:ext cx="725488" cy="90488"/>
          </a:xfrm>
          <a:custGeom>
            <a:avLst/>
            <a:gdLst>
              <a:gd name="T0" fmla="*/ 0 w 14448"/>
              <a:gd name="T1" fmla="*/ 1520 h 1520"/>
              <a:gd name="T2" fmla="*/ 127 w 14448"/>
              <a:gd name="T3" fmla="*/ 760 h 1520"/>
              <a:gd name="T4" fmla="*/ 7098 w 14448"/>
              <a:gd name="T5" fmla="*/ 760 h 1520"/>
              <a:gd name="T6" fmla="*/ 7224 w 14448"/>
              <a:gd name="T7" fmla="*/ 0 h 1520"/>
              <a:gd name="T8" fmla="*/ 7351 w 14448"/>
              <a:gd name="T9" fmla="*/ 760 h 1520"/>
              <a:gd name="T10" fmla="*/ 14322 w 14448"/>
              <a:gd name="T11" fmla="*/ 760 h 1520"/>
              <a:gd name="T12" fmla="*/ 14448 w 14448"/>
              <a:gd name="T13" fmla="*/ 152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48" h="1520">
                <a:moveTo>
                  <a:pt x="0" y="1520"/>
                </a:moveTo>
                <a:cubicBezTo>
                  <a:pt x="0" y="1101"/>
                  <a:pt x="57" y="760"/>
                  <a:pt x="127" y="760"/>
                </a:cubicBezTo>
                <a:lnTo>
                  <a:pt x="7098" y="760"/>
                </a:lnTo>
                <a:cubicBezTo>
                  <a:pt x="7168" y="760"/>
                  <a:pt x="7224" y="420"/>
                  <a:pt x="7224" y="0"/>
                </a:cubicBezTo>
                <a:cubicBezTo>
                  <a:pt x="7224" y="420"/>
                  <a:pt x="7281" y="760"/>
                  <a:pt x="7351" y="760"/>
                </a:cubicBezTo>
                <a:lnTo>
                  <a:pt x="14322" y="760"/>
                </a:lnTo>
                <a:cubicBezTo>
                  <a:pt x="14392" y="760"/>
                  <a:pt x="14448" y="1101"/>
                  <a:pt x="14448" y="1520"/>
                </a:cubicBez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09" name="Freeform 161"/>
          <p:cNvSpPr>
            <a:spLocks/>
          </p:cNvSpPr>
          <p:nvPr/>
        </p:nvSpPr>
        <p:spPr bwMode="auto">
          <a:xfrm>
            <a:off x="1973908" y="1223155"/>
            <a:ext cx="720000" cy="87903"/>
          </a:xfrm>
          <a:custGeom>
            <a:avLst/>
            <a:gdLst>
              <a:gd name="T0" fmla="*/ 0 w 4976"/>
              <a:gd name="T1" fmla="*/ 736 h 736"/>
              <a:gd name="T2" fmla="*/ 62 w 4976"/>
              <a:gd name="T3" fmla="*/ 368 h 736"/>
              <a:gd name="T4" fmla="*/ 2427 w 4976"/>
              <a:gd name="T5" fmla="*/ 368 h 736"/>
              <a:gd name="T6" fmla="*/ 2488 w 4976"/>
              <a:gd name="T7" fmla="*/ 0 h 736"/>
              <a:gd name="T8" fmla="*/ 2550 w 4976"/>
              <a:gd name="T9" fmla="*/ 368 h 736"/>
              <a:gd name="T10" fmla="*/ 4915 w 4976"/>
              <a:gd name="T11" fmla="*/ 368 h 736"/>
              <a:gd name="T12" fmla="*/ 4976 w 4976"/>
              <a:gd name="T13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6" h="736">
                <a:moveTo>
                  <a:pt x="0" y="736"/>
                </a:moveTo>
                <a:cubicBezTo>
                  <a:pt x="0" y="533"/>
                  <a:pt x="28" y="368"/>
                  <a:pt x="62" y="368"/>
                </a:cubicBezTo>
                <a:lnTo>
                  <a:pt x="2427" y="368"/>
                </a:lnTo>
                <a:cubicBezTo>
                  <a:pt x="2461" y="368"/>
                  <a:pt x="2488" y="204"/>
                  <a:pt x="2488" y="0"/>
                </a:cubicBezTo>
                <a:cubicBezTo>
                  <a:pt x="2488" y="204"/>
                  <a:pt x="2516" y="368"/>
                  <a:pt x="2550" y="368"/>
                </a:cubicBezTo>
                <a:lnTo>
                  <a:pt x="4915" y="368"/>
                </a:lnTo>
                <a:cubicBezTo>
                  <a:pt x="4949" y="368"/>
                  <a:pt x="4976" y="533"/>
                  <a:pt x="4976" y="736"/>
                </a:cubicBez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210" name="Picture 1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8" y="1705285"/>
            <a:ext cx="618569" cy="34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1" name="Rectangle 163"/>
          <p:cNvSpPr>
            <a:spLocks noChangeArrowheads="1"/>
          </p:cNvSpPr>
          <p:nvPr/>
        </p:nvSpPr>
        <p:spPr bwMode="auto">
          <a:xfrm>
            <a:off x="110638" y="1259642"/>
            <a:ext cx="7029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Log2 fold changes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12" name="Rectangle 164"/>
          <p:cNvSpPr>
            <a:spLocks noChangeArrowheads="1"/>
          </p:cNvSpPr>
          <p:nvPr/>
        </p:nvSpPr>
        <p:spPr bwMode="auto">
          <a:xfrm>
            <a:off x="57151" y="1652588"/>
            <a:ext cx="4328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13" name="Rectangle 165"/>
          <p:cNvSpPr>
            <a:spLocks noChangeArrowheads="1"/>
          </p:cNvSpPr>
          <p:nvPr/>
        </p:nvSpPr>
        <p:spPr bwMode="auto">
          <a:xfrm>
            <a:off x="82555" y="1652588"/>
            <a:ext cx="70532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8       0       5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14" name="Freeform 166"/>
          <p:cNvSpPr>
            <a:spLocks noEditPoints="1"/>
          </p:cNvSpPr>
          <p:nvPr/>
        </p:nvSpPr>
        <p:spPr bwMode="auto">
          <a:xfrm>
            <a:off x="2620020" y="8092023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7F7F7F"/>
          </a:solidFill>
          <a:ln w="0" cap="sq">
            <a:solidFill>
              <a:srgbClr val="7F7F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215" name="Picture 16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834" y="1524007"/>
            <a:ext cx="1357313" cy="634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6" name="Picture 16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741" y="1519237"/>
            <a:ext cx="1157288" cy="635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7" name="Freeform 169"/>
          <p:cNvSpPr>
            <a:spLocks noEditPoints="1"/>
          </p:cNvSpPr>
          <p:nvPr/>
        </p:nvSpPr>
        <p:spPr bwMode="auto">
          <a:xfrm>
            <a:off x="4927357" y="8087255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18" name="Freeform 170"/>
          <p:cNvSpPr>
            <a:spLocks noEditPoints="1"/>
          </p:cNvSpPr>
          <p:nvPr/>
        </p:nvSpPr>
        <p:spPr bwMode="auto">
          <a:xfrm>
            <a:off x="4995620" y="8087255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19" name="Freeform 171"/>
          <p:cNvSpPr>
            <a:spLocks noEditPoints="1"/>
          </p:cNvSpPr>
          <p:nvPr/>
        </p:nvSpPr>
        <p:spPr bwMode="auto">
          <a:xfrm>
            <a:off x="5076582" y="8087255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0" name="Freeform 172"/>
          <p:cNvSpPr>
            <a:spLocks noEditPoints="1"/>
          </p:cNvSpPr>
          <p:nvPr/>
        </p:nvSpPr>
        <p:spPr bwMode="auto">
          <a:xfrm>
            <a:off x="5136903" y="8087255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1" name="Freeform 173"/>
          <p:cNvSpPr>
            <a:spLocks noEditPoints="1"/>
          </p:cNvSpPr>
          <p:nvPr/>
        </p:nvSpPr>
        <p:spPr bwMode="auto">
          <a:xfrm>
            <a:off x="5205170" y="8087255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2" name="Freeform 174"/>
          <p:cNvSpPr>
            <a:spLocks noEditPoints="1"/>
          </p:cNvSpPr>
          <p:nvPr/>
        </p:nvSpPr>
        <p:spPr bwMode="auto">
          <a:xfrm>
            <a:off x="5281370" y="8087255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3" name="Freeform 175"/>
          <p:cNvSpPr>
            <a:spLocks noEditPoints="1"/>
          </p:cNvSpPr>
          <p:nvPr/>
        </p:nvSpPr>
        <p:spPr bwMode="auto">
          <a:xfrm>
            <a:off x="5346457" y="8087255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4" name="Freeform 176"/>
          <p:cNvSpPr>
            <a:spLocks noEditPoints="1"/>
          </p:cNvSpPr>
          <p:nvPr/>
        </p:nvSpPr>
        <p:spPr bwMode="auto">
          <a:xfrm>
            <a:off x="5422653" y="8087255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5" name="Freeform 177"/>
          <p:cNvSpPr>
            <a:spLocks noEditPoints="1"/>
          </p:cNvSpPr>
          <p:nvPr/>
        </p:nvSpPr>
        <p:spPr bwMode="auto">
          <a:xfrm>
            <a:off x="5487745" y="8093233"/>
            <a:ext cx="72000" cy="144000"/>
          </a:xfrm>
          <a:custGeom>
            <a:avLst/>
            <a:gdLst>
              <a:gd name="T0" fmla="*/ 180 w 301"/>
              <a:gd name="T1" fmla="*/ 565 h 565"/>
              <a:gd name="T2" fmla="*/ 180 w 301"/>
              <a:gd name="T3" fmla="*/ 60 h 565"/>
              <a:gd name="T4" fmla="*/ 120 w 301"/>
              <a:gd name="T5" fmla="*/ 60 h 565"/>
              <a:gd name="T6" fmla="*/ 120 w 301"/>
              <a:gd name="T7" fmla="*/ 565 h 565"/>
              <a:gd name="T8" fmla="*/ 180 w 301"/>
              <a:gd name="T9" fmla="*/ 565 h 565"/>
              <a:gd name="T10" fmla="*/ 293 w 301"/>
              <a:gd name="T11" fmla="*/ 245 h 565"/>
              <a:gd name="T12" fmla="*/ 150 w 301"/>
              <a:gd name="T13" fmla="*/ 0 h 565"/>
              <a:gd name="T14" fmla="*/ 8 w 301"/>
              <a:gd name="T15" fmla="*/ 245 h 565"/>
              <a:gd name="T16" fmla="*/ 19 w 301"/>
              <a:gd name="T17" fmla="*/ 286 h 565"/>
              <a:gd name="T18" fmla="*/ 60 w 301"/>
              <a:gd name="T19" fmla="*/ 275 h 565"/>
              <a:gd name="T20" fmla="*/ 176 w 301"/>
              <a:gd name="T21" fmla="*/ 75 h 565"/>
              <a:gd name="T22" fmla="*/ 125 w 301"/>
              <a:gd name="T23" fmla="*/ 75 h 565"/>
              <a:gd name="T24" fmla="*/ 241 w 301"/>
              <a:gd name="T25" fmla="*/ 275 h 565"/>
              <a:gd name="T26" fmla="*/ 282 w 301"/>
              <a:gd name="T27" fmla="*/ 286 h 565"/>
              <a:gd name="T28" fmla="*/ 293 w 301"/>
              <a:gd name="T29" fmla="*/ 24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565">
                <a:moveTo>
                  <a:pt x="180" y="565"/>
                </a:moveTo>
                <a:lnTo>
                  <a:pt x="180" y="60"/>
                </a:lnTo>
                <a:lnTo>
                  <a:pt x="120" y="60"/>
                </a:lnTo>
                <a:lnTo>
                  <a:pt x="120" y="565"/>
                </a:lnTo>
                <a:lnTo>
                  <a:pt x="180" y="565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6" name="Freeform 178"/>
          <p:cNvSpPr>
            <a:spLocks noEditPoints="1"/>
          </p:cNvSpPr>
          <p:nvPr/>
        </p:nvSpPr>
        <p:spPr bwMode="auto">
          <a:xfrm>
            <a:off x="5562354" y="8087255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7" name="Freeform 179"/>
          <p:cNvSpPr>
            <a:spLocks noEditPoints="1"/>
          </p:cNvSpPr>
          <p:nvPr/>
        </p:nvSpPr>
        <p:spPr bwMode="auto">
          <a:xfrm>
            <a:off x="4455867" y="8087263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8" name="Freeform 180"/>
          <p:cNvSpPr>
            <a:spLocks noEditPoints="1"/>
          </p:cNvSpPr>
          <p:nvPr/>
        </p:nvSpPr>
        <p:spPr bwMode="auto">
          <a:xfrm>
            <a:off x="4532070" y="8087263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29" name="Freeform 181"/>
          <p:cNvSpPr>
            <a:spLocks noEditPoints="1"/>
          </p:cNvSpPr>
          <p:nvPr/>
        </p:nvSpPr>
        <p:spPr bwMode="auto">
          <a:xfrm>
            <a:off x="4600332" y="8087263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30" name="Freeform 182"/>
          <p:cNvSpPr>
            <a:spLocks noEditPoints="1"/>
          </p:cNvSpPr>
          <p:nvPr/>
        </p:nvSpPr>
        <p:spPr bwMode="auto">
          <a:xfrm>
            <a:off x="4665420" y="8087263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31" name="Freeform 183"/>
          <p:cNvSpPr>
            <a:spLocks noEditPoints="1"/>
          </p:cNvSpPr>
          <p:nvPr/>
        </p:nvSpPr>
        <p:spPr bwMode="auto">
          <a:xfrm>
            <a:off x="4733682" y="8087263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32" name="Freeform 184"/>
          <p:cNvSpPr>
            <a:spLocks noEditPoints="1"/>
          </p:cNvSpPr>
          <p:nvPr/>
        </p:nvSpPr>
        <p:spPr bwMode="auto">
          <a:xfrm>
            <a:off x="4798767" y="8093239"/>
            <a:ext cx="72000" cy="144000"/>
          </a:xfrm>
          <a:custGeom>
            <a:avLst/>
            <a:gdLst>
              <a:gd name="T0" fmla="*/ 180 w 301"/>
              <a:gd name="T1" fmla="*/ 565 h 565"/>
              <a:gd name="T2" fmla="*/ 180 w 301"/>
              <a:gd name="T3" fmla="*/ 60 h 565"/>
              <a:gd name="T4" fmla="*/ 120 w 301"/>
              <a:gd name="T5" fmla="*/ 60 h 565"/>
              <a:gd name="T6" fmla="*/ 120 w 301"/>
              <a:gd name="T7" fmla="*/ 565 h 565"/>
              <a:gd name="T8" fmla="*/ 180 w 301"/>
              <a:gd name="T9" fmla="*/ 565 h 565"/>
              <a:gd name="T10" fmla="*/ 293 w 301"/>
              <a:gd name="T11" fmla="*/ 245 h 565"/>
              <a:gd name="T12" fmla="*/ 150 w 301"/>
              <a:gd name="T13" fmla="*/ 0 h 565"/>
              <a:gd name="T14" fmla="*/ 8 w 301"/>
              <a:gd name="T15" fmla="*/ 245 h 565"/>
              <a:gd name="T16" fmla="*/ 19 w 301"/>
              <a:gd name="T17" fmla="*/ 286 h 565"/>
              <a:gd name="T18" fmla="*/ 60 w 301"/>
              <a:gd name="T19" fmla="*/ 275 h 565"/>
              <a:gd name="T20" fmla="*/ 176 w 301"/>
              <a:gd name="T21" fmla="*/ 75 h 565"/>
              <a:gd name="T22" fmla="*/ 125 w 301"/>
              <a:gd name="T23" fmla="*/ 75 h 565"/>
              <a:gd name="T24" fmla="*/ 241 w 301"/>
              <a:gd name="T25" fmla="*/ 275 h 565"/>
              <a:gd name="T26" fmla="*/ 282 w 301"/>
              <a:gd name="T27" fmla="*/ 286 h 565"/>
              <a:gd name="T28" fmla="*/ 293 w 301"/>
              <a:gd name="T29" fmla="*/ 24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565">
                <a:moveTo>
                  <a:pt x="180" y="565"/>
                </a:moveTo>
                <a:lnTo>
                  <a:pt x="180" y="60"/>
                </a:lnTo>
                <a:lnTo>
                  <a:pt x="120" y="60"/>
                </a:lnTo>
                <a:lnTo>
                  <a:pt x="120" y="565"/>
                </a:lnTo>
                <a:lnTo>
                  <a:pt x="180" y="565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33" name="Freeform 185"/>
          <p:cNvSpPr>
            <a:spLocks noEditPoints="1"/>
          </p:cNvSpPr>
          <p:nvPr/>
        </p:nvSpPr>
        <p:spPr bwMode="auto">
          <a:xfrm>
            <a:off x="4865445" y="8087263"/>
            <a:ext cx="72000" cy="144000"/>
          </a:xfrm>
          <a:custGeom>
            <a:avLst/>
            <a:gdLst>
              <a:gd name="T0" fmla="*/ 180 w 301"/>
              <a:gd name="T1" fmla="*/ 497 h 497"/>
              <a:gd name="T2" fmla="*/ 180 w 301"/>
              <a:gd name="T3" fmla="*/ 60 h 497"/>
              <a:gd name="T4" fmla="*/ 120 w 301"/>
              <a:gd name="T5" fmla="*/ 60 h 497"/>
              <a:gd name="T6" fmla="*/ 120 w 301"/>
              <a:gd name="T7" fmla="*/ 497 h 497"/>
              <a:gd name="T8" fmla="*/ 180 w 301"/>
              <a:gd name="T9" fmla="*/ 497 h 497"/>
              <a:gd name="T10" fmla="*/ 293 w 301"/>
              <a:gd name="T11" fmla="*/ 245 h 497"/>
              <a:gd name="T12" fmla="*/ 150 w 301"/>
              <a:gd name="T13" fmla="*/ 0 h 497"/>
              <a:gd name="T14" fmla="*/ 8 w 301"/>
              <a:gd name="T15" fmla="*/ 245 h 497"/>
              <a:gd name="T16" fmla="*/ 19 w 301"/>
              <a:gd name="T17" fmla="*/ 286 h 497"/>
              <a:gd name="T18" fmla="*/ 60 w 301"/>
              <a:gd name="T19" fmla="*/ 275 h 497"/>
              <a:gd name="T20" fmla="*/ 176 w 301"/>
              <a:gd name="T21" fmla="*/ 75 h 497"/>
              <a:gd name="T22" fmla="*/ 125 w 301"/>
              <a:gd name="T23" fmla="*/ 75 h 497"/>
              <a:gd name="T24" fmla="*/ 241 w 301"/>
              <a:gd name="T25" fmla="*/ 275 h 497"/>
              <a:gd name="T26" fmla="*/ 282 w 301"/>
              <a:gd name="T27" fmla="*/ 286 h 497"/>
              <a:gd name="T28" fmla="*/ 293 w 301"/>
              <a:gd name="T29" fmla="*/ 24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97">
                <a:moveTo>
                  <a:pt x="180" y="497"/>
                </a:moveTo>
                <a:lnTo>
                  <a:pt x="180" y="60"/>
                </a:lnTo>
                <a:lnTo>
                  <a:pt x="120" y="60"/>
                </a:lnTo>
                <a:lnTo>
                  <a:pt x="120" y="497"/>
                </a:lnTo>
                <a:lnTo>
                  <a:pt x="180" y="49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34" name="Freeform 186"/>
          <p:cNvSpPr>
            <a:spLocks noEditPoints="1"/>
          </p:cNvSpPr>
          <p:nvPr/>
        </p:nvSpPr>
        <p:spPr bwMode="auto">
          <a:xfrm>
            <a:off x="3273182" y="7930784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00B0F0"/>
          </a:solidFill>
          <a:ln w="0" cap="sq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35" name="Freeform 187"/>
          <p:cNvSpPr>
            <a:spLocks noEditPoints="1"/>
          </p:cNvSpPr>
          <p:nvPr/>
        </p:nvSpPr>
        <p:spPr bwMode="auto">
          <a:xfrm>
            <a:off x="3066804" y="7937980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00B0F0"/>
          </a:solidFill>
          <a:ln w="0" cap="sq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36" name="Freeform 188"/>
          <p:cNvSpPr>
            <a:spLocks noEditPoints="1"/>
          </p:cNvSpPr>
          <p:nvPr/>
        </p:nvSpPr>
        <p:spPr bwMode="auto">
          <a:xfrm>
            <a:off x="3203328" y="7930789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00B0F0"/>
          </a:solidFill>
          <a:ln w="0" cap="sq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37" name="Freeform 189"/>
          <p:cNvSpPr>
            <a:spLocks noEditPoints="1"/>
          </p:cNvSpPr>
          <p:nvPr/>
        </p:nvSpPr>
        <p:spPr bwMode="auto">
          <a:xfrm>
            <a:off x="3138245" y="7930789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00B0F0"/>
          </a:solidFill>
          <a:ln w="0" cap="sq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38" name="Freeform 190"/>
          <p:cNvSpPr>
            <a:spLocks noEditPoints="1"/>
          </p:cNvSpPr>
          <p:nvPr/>
        </p:nvSpPr>
        <p:spPr bwMode="auto">
          <a:xfrm>
            <a:off x="3476379" y="7936765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00B0F0"/>
          </a:solidFill>
          <a:ln w="0" cap="sq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39" name="Freeform 191"/>
          <p:cNvSpPr>
            <a:spLocks noEditPoints="1"/>
          </p:cNvSpPr>
          <p:nvPr/>
        </p:nvSpPr>
        <p:spPr bwMode="auto">
          <a:xfrm>
            <a:off x="3349382" y="7934804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00B0F0"/>
          </a:solidFill>
          <a:ln w="0" cap="sq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40" name="Freeform 192"/>
          <p:cNvSpPr>
            <a:spLocks noEditPoints="1"/>
          </p:cNvSpPr>
          <p:nvPr/>
        </p:nvSpPr>
        <p:spPr bwMode="auto">
          <a:xfrm>
            <a:off x="3547820" y="7940780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00B0F0"/>
          </a:solidFill>
          <a:ln w="0" cap="sq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41" name="Freeform 193"/>
          <p:cNvSpPr>
            <a:spLocks noEditPoints="1"/>
          </p:cNvSpPr>
          <p:nvPr/>
        </p:nvSpPr>
        <p:spPr bwMode="auto">
          <a:xfrm>
            <a:off x="3406531" y="7940780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rgbClr val="00B0F0"/>
          </a:solidFill>
          <a:ln w="0" cap="sq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42" name="Freeform 194"/>
          <p:cNvSpPr>
            <a:spLocks noEditPoints="1"/>
          </p:cNvSpPr>
          <p:nvPr/>
        </p:nvSpPr>
        <p:spPr bwMode="auto">
          <a:xfrm>
            <a:off x="2996952" y="8087079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43" name="Freeform 195"/>
          <p:cNvSpPr>
            <a:spLocks noEditPoints="1"/>
          </p:cNvSpPr>
          <p:nvPr/>
        </p:nvSpPr>
        <p:spPr bwMode="auto">
          <a:xfrm>
            <a:off x="3608142" y="8089596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44" name="Freeform 196"/>
          <p:cNvSpPr>
            <a:spLocks noEditPoints="1"/>
          </p:cNvSpPr>
          <p:nvPr/>
        </p:nvSpPr>
        <p:spPr bwMode="auto">
          <a:xfrm>
            <a:off x="3755778" y="8089971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45" name="Freeform 197"/>
          <p:cNvSpPr>
            <a:spLocks noEditPoints="1"/>
          </p:cNvSpPr>
          <p:nvPr/>
        </p:nvSpPr>
        <p:spPr bwMode="auto">
          <a:xfrm>
            <a:off x="3890720" y="8093979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46" name="Freeform 198"/>
          <p:cNvSpPr>
            <a:spLocks noEditPoints="1"/>
          </p:cNvSpPr>
          <p:nvPr/>
        </p:nvSpPr>
        <p:spPr bwMode="auto">
          <a:xfrm>
            <a:off x="3827217" y="8093979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47" name="Freeform 199"/>
          <p:cNvSpPr>
            <a:spLocks noEditPoints="1"/>
          </p:cNvSpPr>
          <p:nvPr/>
        </p:nvSpPr>
        <p:spPr bwMode="auto">
          <a:xfrm>
            <a:off x="3685932" y="8093979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48" name="Freeform 200"/>
          <p:cNvSpPr>
            <a:spLocks noEditPoints="1"/>
          </p:cNvSpPr>
          <p:nvPr/>
        </p:nvSpPr>
        <p:spPr bwMode="auto">
          <a:xfrm>
            <a:off x="3957391" y="8089596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49" name="Freeform 201"/>
          <p:cNvSpPr>
            <a:spLocks noEditPoints="1"/>
          </p:cNvSpPr>
          <p:nvPr/>
        </p:nvSpPr>
        <p:spPr bwMode="auto">
          <a:xfrm>
            <a:off x="4093920" y="8094359"/>
            <a:ext cx="72000" cy="144000"/>
          </a:xfrm>
          <a:custGeom>
            <a:avLst/>
            <a:gdLst>
              <a:gd name="T0" fmla="*/ 180 w 301"/>
              <a:gd name="T1" fmla="*/ 457 h 457"/>
              <a:gd name="T2" fmla="*/ 180 w 301"/>
              <a:gd name="T3" fmla="*/ 60 h 457"/>
              <a:gd name="T4" fmla="*/ 120 w 301"/>
              <a:gd name="T5" fmla="*/ 60 h 457"/>
              <a:gd name="T6" fmla="*/ 120 w 301"/>
              <a:gd name="T7" fmla="*/ 457 h 457"/>
              <a:gd name="T8" fmla="*/ 180 w 301"/>
              <a:gd name="T9" fmla="*/ 457 h 457"/>
              <a:gd name="T10" fmla="*/ 293 w 301"/>
              <a:gd name="T11" fmla="*/ 245 h 457"/>
              <a:gd name="T12" fmla="*/ 150 w 301"/>
              <a:gd name="T13" fmla="*/ 0 h 457"/>
              <a:gd name="T14" fmla="*/ 8 w 301"/>
              <a:gd name="T15" fmla="*/ 245 h 457"/>
              <a:gd name="T16" fmla="*/ 19 w 301"/>
              <a:gd name="T17" fmla="*/ 286 h 457"/>
              <a:gd name="T18" fmla="*/ 60 w 301"/>
              <a:gd name="T19" fmla="*/ 275 h 457"/>
              <a:gd name="T20" fmla="*/ 176 w 301"/>
              <a:gd name="T21" fmla="*/ 75 h 457"/>
              <a:gd name="T22" fmla="*/ 125 w 301"/>
              <a:gd name="T23" fmla="*/ 75 h 457"/>
              <a:gd name="T24" fmla="*/ 241 w 301"/>
              <a:gd name="T25" fmla="*/ 275 h 457"/>
              <a:gd name="T26" fmla="*/ 282 w 301"/>
              <a:gd name="T27" fmla="*/ 286 h 457"/>
              <a:gd name="T28" fmla="*/ 293 w 301"/>
              <a:gd name="T29" fmla="*/ 245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57">
                <a:moveTo>
                  <a:pt x="180" y="457"/>
                </a:moveTo>
                <a:lnTo>
                  <a:pt x="180" y="60"/>
                </a:lnTo>
                <a:lnTo>
                  <a:pt x="120" y="60"/>
                </a:lnTo>
                <a:lnTo>
                  <a:pt x="120" y="457"/>
                </a:lnTo>
                <a:lnTo>
                  <a:pt x="180" y="45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50" name="Freeform 202"/>
          <p:cNvSpPr>
            <a:spLocks noEditPoints="1"/>
          </p:cNvSpPr>
          <p:nvPr/>
        </p:nvSpPr>
        <p:spPr bwMode="auto">
          <a:xfrm>
            <a:off x="4227267" y="8093987"/>
            <a:ext cx="72000" cy="144000"/>
          </a:xfrm>
          <a:custGeom>
            <a:avLst/>
            <a:gdLst>
              <a:gd name="T0" fmla="*/ 180 w 301"/>
              <a:gd name="T1" fmla="*/ 457 h 457"/>
              <a:gd name="T2" fmla="*/ 180 w 301"/>
              <a:gd name="T3" fmla="*/ 60 h 457"/>
              <a:gd name="T4" fmla="*/ 120 w 301"/>
              <a:gd name="T5" fmla="*/ 60 h 457"/>
              <a:gd name="T6" fmla="*/ 120 w 301"/>
              <a:gd name="T7" fmla="*/ 457 h 457"/>
              <a:gd name="T8" fmla="*/ 180 w 301"/>
              <a:gd name="T9" fmla="*/ 457 h 457"/>
              <a:gd name="T10" fmla="*/ 293 w 301"/>
              <a:gd name="T11" fmla="*/ 245 h 457"/>
              <a:gd name="T12" fmla="*/ 150 w 301"/>
              <a:gd name="T13" fmla="*/ 0 h 457"/>
              <a:gd name="T14" fmla="*/ 8 w 301"/>
              <a:gd name="T15" fmla="*/ 245 h 457"/>
              <a:gd name="T16" fmla="*/ 19 w 301"/>
              <a:gd name="T17" fmla="*/ 286 h 457"/>
              <a:gd name="T18" fmla="*/ 60 w 301"/>
              <a:gd name="T19" fmla="*/ 275 h 457"/>
              <a:gd name="T20" fmla="*/ 176 w 301"/>
              <a:gd name="T21" fmla="*/ 75 h 457"/>
              <a:gd name="T22" fmla="*/ 125 w 301"/>
              <a:gd name="T23" fmla="*/ 75 h 457"/>
              <a:gd name="T24" fmla="*/ 241 w 301"/>
              <a:gd name="T25" fmla="*/ 275 h 457"/>
              <a:gd name="T26" fmla="*/ 282 w 301"/>
              <a:gd name="T27" fmla="*/ 286 h 457"/>
              <a:gd name="T28" fmla="*/ 293 w 301"/>
              <a:gd name="T29" fmla="*/ 245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57">
                <a:moveTo>
                  <a:pt x="180" y="457"/>
                </a:moveTo>
                <a:lnTo>
                  <a:pt x="180" y="60"/>
                </a:lnTo>
                <a:lnTo>
                  <a:pt x="120" y="60"/>
                </a:lnTo>
                <a:lnTo>
                  <a:pt x="120" y="457"/>
                </a:lnTo>
                <a:lnTo>
                  <a:pt x="180" y="45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51" name="Freeform 203"/>
          <p:cNvSpPr>
            <a:spLocks noEditPoints="1"/>
          </p:cNvSpPr>
          <p:nvPr/>
        </p:nvSpPr>
        <p:spPr bwMode="auto">
          <a:xfrm>
            <a:off x="4165357" y="8093987"/>
            <a:ext cx="72000" cy="144000"/>
          </a:xfrm>
          <a:custGeom>
            <a:avLst/>
            <a:gdLst>
              <a:gd name="T0" fmla="*/ 180 w 301"/>
              <a:gd name="T1" fmla="*/ 457 h 457"/>
              <a:gd name="T2" fmla="*/ 180 w 301"/>
              <a:gd name="T3" fmla="*/ 60 h 457"/>
              <a:gd name="T4" fmla="*/ 120 w 301"/>
              <a:gd name="T5" fmla="*/ 60 h 457"/>
              <a:gd name="T6" fmla="*/ 120 w 301"/>
              <a:gd name="T7" fmla="*/ 457 h 457"/>
              <a:gd name="T8" fmla="*/ 180 w 301"/>
              <a:gd name="T9" fmla="*/ 457 h 457"/>
              <a:gd name="T10" fmla="*/ 293 w 301"/>
              <a:gd name="T11" fmla="*/ 245 h 457"/>
              <a:gd name="T12" fmla="*/ 150 w 301"/>
              <a:gd name="T13" fmla="*/ 0 h 457"/>
              <a:gd name="T14" fmla="*/ 8 w 301"/>
              <a:gd name="T15" fmla="*/ 245 h 457"/>
              <a:gd name="T16" fmla="*/ 19 w 301"/>
              <a:gd name="T17" fmla="*/ 286 h 457"/>
              <a:gd name="T18" fmla="*/ 60 w 301"/>
              <a:gd name="T19" fmla="*/ 275 h 457"/>
              <a:gd name="T20" fmla="*/ 176 w 301"/>
              <a:gd name="T21" fmla="*/ 75 h 457"/>
              <a:gd name="T22" fmla="*/ 125 w 301"/>
              <a:gd name="T23" fmla="*/ 75 h 457"/>
              <a:gd name="T24" fmla="*/ 241 w 301"/>
              <a:gd name="T25" fmla="*/ 275 h 457"/>
              <a:gd name="T26" fmla="*/ 282 w 301"/>
              <a:gd name="T27" fmla="*/ 286 h 457"/>
              <a:gd name="T28" fmla="*/ 293 w 301"/>
              <a:gd name="T29" fmla="*/ 245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57">
                <a:moveTo>
                  <a:pt x="180" y="457"/>
                </a:moveTo>
                <a:lnTo>
                  <a:pt x="180" y="60"/>
                </a:lnTo>
                <a:lnTo>
                  <a:pt x="120" y="60"/>
                </a:lnTo>
                <a:lnTo>
                  <a:pt x="120" y="457"/>
                </a:lnTo>
                <a:lnTo>
                  <a:pt x="180" y="45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52" name="Freeform 204"/>
          <p:cNvSpPr>
            <a:spLocks noEditPoints="1"/>
          </p:cNvSpPr>
          <p:nvPr/>
        </p:nvSpPr>
        <p:spPr bwMode="auto">
          <a:xfrm>
            <a:off x="4024070" y="8093979"/>
            <a:ext cx="72000" cy="144000"/>
          </a:xfrm>
          <a:custGeom>
            <a:avLst/>
            <a:gdLst>
              <a:gd name="T0" fmla="*/ 361 w 603"/>
              <a:gd name="T1" fmla="*/ 913 h 913"/>
              <a:gd name="T2" fmla="*/ 361 w 603"/>
              <a:gd name="T3" fmla="*/ 119 h 913"/>
              <a:gd name="T4" fmla="*/ 241 w 603"/>
              <a:gd name="T5" fmla="*/ 119 h 913"/>
              <a:gd name="T6" fmla="*/ 241 w 603"/>
              <a:gd name="T7" fmla="*/ 913 h 913"/>
              <a:gd name="T8" fmla="*/ 361 w 603"/>
              <a:gd name="T9" fmla="*/ 913 h 913"/>
              <a:gd name="T10" fmla="*/ 587 w 603"/>
              <a:gd name="T11" fmla="*/ 489 h 913"/>
              <a:gd name="T12" fmla="*/ 301 w 603"/>
              <a:gd name="T13" fmla="*/ 0 h 913"/>
              <a:gd name="T14" fmla="*/ 16 w 603"/>
              <a:gd name="T15" fmla="*/ 489 h 913"/>
              <a:gd name="T16" fmla="*/ 38 w 603"/>
              <a:gd name="T17" fmla="*/ 571 h 913"/>
              <a:gd name="T18" fmla="*/ 120 w 603"/>
              <a:gd name="T19" fmla="*/ 550 h 913"/>
              <a:gd name="T20" fmla="*/ 353 w 603"/>
              <a:gd name="T21" fmla="*/ 150 h 913"/>
              <a:gd name="T22" fmla="*/ 250 w 603"/>
              <a:gd name="T23" fmla="*/ 150 h 913"/>
              <a:gd name="T24" fmla="*/ 483 w 603"/>
              <a:gd name="T25" fmla="*/ 550 h 913"/>
              <a:gd name="T26" fmla="*/ 565 w 603"/>
              <a:gd name="T27" fmla="*/ 571 h 913"/>
              <a:gd name="T28" fmla="*/ 587 w 603"/>
              <a:gd name="T29" fmla="*/ 489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913">
                <a:moveTo>
                  <a:pt x="361" y="913"/>
                </a:moveTo>
                <a:lnTo>
                  <a:pt x="361" y="119"/>
                </a:lnTo>
                <a:lnTo>
                  <a:pt x="241" y="119"/>
                </a:lnTo>
                <a:lnTo>
                  <a:pt x="241" y="913"/>
                </a:lnTo>
                <a:lnTo>
                  <a:pt x="361" y="913"/>
                </a:lnTo>
                <a:close/>
                <a:moveTo>
                  <a:pt x="587" y="489"/>
                </a:moveTo>
                <a:lnTo>
                  <a:pt x="301" y="0"/>
                </a:lnTo>
                <a:lnTo>
                  <a:pt x="16" y="489"/>
                </a:lnTo>
                <a:cubicBezTo>
                  <a:pt x="0" y="518"/>
                  <a:pt x="9" y="554"/>
                  <a:pt x="38" y="571"/>
                </a:cubicBezTo>
                <a:cubicBezTo>
                  <a:pt x="67" y="588"/>
                  <a:pt x="103" y="578"/>
                  <a:pt x="120" y="550"/>
                </a:cubicBezTo>
                <a:lnTo>
                  <a:pt x="353" y="150"/>
                </a:lnTo>
                <a:lnTo>
                  <a:pt x="250" y="150"/>
                </a:lnTo>
                <a:lnTo>
                  <a:pt x="483" y="550"/>
                </a:lnTo>
                <a:cubicBezTo>
                  <a:pt x="500" y="578"/>
                  <a:pt x="536" y="588"/>
                  <a:pt x="565" y="571"/>
                </a:cubicBezTo>
                <a:cubicBezTo>
                  <a:pt x="594" y="554"/>
                  <a:pt x="603" y="518"/>
                  <a:pt x="587" y="4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53" name="Freeform 205"/>
          <p:cNvSpPr>
            <a:spLocks noEditPoints="1"/>
          </p:cNvSpPr>
          <p:nvPr/>
        </p:nvSpPr>
        <p:spPr bwMode="auto">
          <a:xfrm>
            <a:off x="4293945" y="8083620"/>
            <a:ext cx="72000" cy="144000"/>
          </a:xfrm>
          <a:custGeom>
            <a:avLst/>
            <a:gdLst>
              <a:gd name="T0" fmla="*/ 180 w 301"/>
              <a:gd name="T1" fmla="*/ 457 h 457"/>
              <a:gd name="T2" fmla="*/ 180 w 301"/>
              <a:gd name="T3" fmla="*/ 60 h 457"/>
              <a:gd name="T4" fmla="*/ 120 w 301"/>
              <a:gd name="T5" fmla="*/ 60 h 457"/>
              <a:gd name="T6" fmla="*/ 120 w 301"/>
              <a:gd name="T7" fmla="*/ 457 h 457"/>
              <a:gd name="T8" fmla="*/ 180 w 301"/>
              <a:gd name="T9" fmla="*/ 457 h 457"/>
              <a:gd name="T10" fmla="*/ 293 w 301"/>
              <a:gd name="T11" fmla="*/ 245 h 457"/>
              <a:gd name="T12" fmla="*/ 150 w 301"/>
              <a:gd name="T13" fmla="*/ 0 h 457"/>
              <a:gd name="T14" fmla="*/ 8 w 301"/>
              <a:gd name="T15" fmla="*/ 245 h 457"/>
              <a:gd name="T16" fmla="*/ 19 w 301"/>
              <a:gd name="T17" fmla="*/ 286 h 457"/>
              <a:gd name="T18" fmla="*/ 60 w 301"/>
              <a:gd name="T19" fmla="*/ 275 h 457"/>
              <a:gd name="T20" fmla="*/ 176 w 301"/>
              <a:gd name="T21" fmla="*/ 75 h 457"/>
              <a:gd name="T22" fmla="*/ 125 w 301"/>
              <a:gd name="T23" fmla="*/ 75 h 457"/>
              <a:gd name="T24" fmla="*/ 241 w 301"/>
              <a:gd name="T25" fmla="*/ 275 h 457"/>
              <a:gd name="T26" fmla="*/ 282 w 301"/>
              <a:gd name="T27" fmla="*/ 286 h 457"/>
              <a:gd name="T28" fmla="*/ 293 w 301"/>
              <a:gd name="T29" fmla="*/ 245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1" h="457">
                <a:moveTo>
                  <a:pt x="180" y="457"/>
                </a:moveTo>
                <a:lnTo>
                  <a:pt x="180" y="60"/>
                </a:lnTo>
                <a:lnTo>
                  <a:pt x="120" y="60"/>
                </a:lnTo>
                <a:lnTo>
                  <a:pt x="120" y="457"/>
                </a:lnTo>
                <a:lnTo>
                  <a:pt x="180" y="457"/>
                </a:lnTo>
                <a:close/>
                <a:moveTo>
                  <a:pt x="293" y="245"/>
                </a:moveTo>
                <a:lnTo>
                  <a:pt x="150" y="0"/>
                </a:lnTo>
                <a:lnTo>
                  <a:pt x="8" y="245"/>
                </a:lnTo>
                <a:cubicBezTo>
                  <a:pt x="0" y="259"/>
                  <a:pt x="4" y="277"/>
                  <a:pt x="19" y="286"/>
                </a:cubicBezTo>
                <a:cubicBezTo>
                  <a:pt x="33" y="294"/>
                  <a:pt x="51" y="289"/>
                  <a:pt x="60" y="275"/>
                </a:cubicBezTo>
                <a:lnTo>
                  <a:pt x="176" y="75"/>
                </a:lnTo>
                <a:lnTo>
                  <a:pt x="125" y="75"/>
                </a:lnTo>
                <a:lnTo>
                  <a:pt x="241" y="275"/>
                </a:lnTo>
                <a:cubicBezTo>
                  <a:pt x="250" y="289"/>
                  <a:pt x="268" y="294"/>
                  <a:pt x="282" y="286"/>
                </a:cubicBezTo>
                <a:cubicBezTo>
                  <a:pt x="297" y="277"/>
                  <a:pt x="301" y="259"/>
                  <a:pt x="293" y="2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 cap="sq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54" name="Rectangle 209"/>
          <p:cNvSpPr>
            <a:spLocks noChangeArrowheads="1"/>
          </p:cNvSpPr>
          <p:nvPr/>
        </p:nvSpPr>
        <p:spPr bwMode="auto">
          <a:xfrm>
            <a:off x="3172269" y="1337006"/>
            <a:ext cx="96661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Whole breast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210"/>
          <p:cNvSpPr>
            <a:spLocks noChangeArrowheads="1"/>
          </p:cNvSpPr>
          <p:nvPr/>
        </p:nvSpPr>
        <p:spPr bwMode="auto">
          <a:xfrm>
            <a:off x="4527986" y="1335419"/>
            <a:ext cx="9849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Lymphocytes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211"/>
          <p:cNvSpPr>
            <a:spLocks noChangeArrowheads="1"/>
          </p:cNvSpPr>
          <p:nvPr/>
        </p:nvSpPr>
        <p:spPr bwMode="auto">
          <a:xfrm>
            <a:off x="4190024" y="989117"/>
            <a:ext cx="2997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IER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2" name="Rectangle 301"/>
          <p:cNvSpPr/>
          <p:nvPr/>
        </p:nvSpPr>
        <p:spPr>
          <a:xfrm>
            <a:off x="5556618" y="1494950"/>
            <a:ext cx="1459519" cy="6465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"/>
              </a:lnSpc>
            </a:pPr>
            <a:r>
              <a:rPr lang="da-DK" sz="800" b="1" dirty="0" smtClean="0"/>
              <a:t>SCD(211708_s_at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SCD(211162_x_at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SCD(200831_s_at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SCD(223839_s_at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SCD(200832_s_at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FADS1(208963_x_at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FADS1(208964_s_at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ACACA(212186_at)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MME(203435_s_at)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ACOX1(209600_s_at)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ALDOC(202022_at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ABCC6(214033_at)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THBS4(204776_at)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GPX1(200736_s_at)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LOC389393(222278_at)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MCART1(238574_at)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TF(214063_s_at)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FMOD(202709_at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ANKRD38(229125_at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HOXA10(213150_at)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LOXL2(202998_s_at)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HK2(202934_at)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IDH1(201193_at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C14orf50(237654_at)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PRDX2(39729_at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SFT2D1(226836_at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PRO0149(228373_at)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SDHC(202004_x_at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RPA1(215088_s_at)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SLC44A1(228486_at)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NID2(204114_at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TMEM135(222209_s_at)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RSU1(201980_s_at)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GNG2(224964_s_at)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CD164(208654_s_at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BOLA3(227291_s_at)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CD164(208405_s_at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AGPS(225114_at)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PDHB(211023_at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CD164(208653_s_at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MTCH2(217772_s_at)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ALDH3A2(202053_s_at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GCSH(213133_s_at)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GLUD2(215794_x_at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LTB4DH(231897_at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GTF3A(201338_x_at)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CNIH4(223993_s_at)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UBQLN1(222991_s_at)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SUB1(214512_s_at)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SUB1(212857_x_at)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SUB1(224586_x_at)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2'-</a:t>
            </a:r>
            <a:r>
              <a:rPr lang="da-DK" sz="800" b="1" dirty="0" smtClean="0"/>
              <a:t>PDE(1554915_a_at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TINF2(220052_s_at)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HSD17B12(217869_at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C17orf39(228452_at)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C1orf97(224444_s_at)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NDUFB5(203621_at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FAM45A(225351_at)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DBI(209389_x_at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DBI(211070_x_at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DBI(202428_x_at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IDI1(208881_x_at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SYBL1(202829_s_at)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DPH5(222360_at</a:t>
            </a:r>
            <a:r>
              <a:rPr lang="da-DK" sz="800" b="1" dirty="0"/>
              <a:t>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GOLGA2(225672_at)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C10orf57(222545_s_at)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NA(230267_at)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NIBP(56829_at)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ARIH2(201230_s_at)</a:t>
            </a:r>
          </a:p>
          <a:p>
            <a:pPr>
              <a:lnSpc>
                <a:spcPts val="700"/>
              </a:lnSpc>
            </a:pPr>
            <a:r>
              <a:rPr lang="da-DK" sz="800" b="1" dirty="0"/>
              <a:t>FLJ10099(224688_at)</a:t>
            </a:r>
          </a:p>
          <a:p>
            <a:pPr>
              <a:lnSpc>
                <a:spcPts val="700"/>
              </a:lnSpc>
            </a:pPr>
            <a:r>
              <a:rPr lang="da-DK" sz="800" b="1" dirty="0" smtClean="0"/>
              <a:t>FOXP1(223287_s_at)</a:t>
            </a:r>
            <a:endParaRPr lang="en-GB" sz="800" b="1" dirty="0"/>
          </a:p>
        </p:txBody>
      </p:sp>
      <p:sp>
        <p:nvSpPr>
          <p:cNvPr id="303" name="TextBox 302"/>
          <p:cNvSpPr txBox="1"/>
          <p:nvPr/>
        </p:nvSpPr>
        <p:spPr>
          <a:xfrm>
            <a:off x="-27384" y="369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Figure S1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04" name="Rectangle 209"/>
          <p:cNvSpPr>
            <a:spLocks noChangeArrowheads="1"/>
          </p:cNvSpPr>
          <p:nvPr/>
        </p:nvSpPr>
        <p:spPr bwMode="auto">
          <a:xfrm>
            <a:off x="1403971" y="1342568"/>
            <a:ext cx="96661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Whole breast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 rot="16200000">
            <a:off x="-1653866" y="4756543"/>
            <a:ext cx="516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Energy restriction 71 breast </a:t>
            </a:r>
            <a:r>
              <a:rPr lang="en-GB" b="1" dirty="0" err="1" smtClean="0"/>
              <a:t>probests</a:t>
            </a:r>
            <a:r>
              <a:rPr lang="en-GB" b="1" dirty="0" smtClean="0"/>
              <a:t> (</a:t>
            </a:r>
            <a:r>
              <a:rPr lang="en-GB" b="1" dirty="0" err="1" smtClean="0"/>
              <a:t>Ong</a:t>
            </a:r>
            <a:r>
              <a:rPr lang="en-GB" b="1" dirty="0" smtClean="0"/>
              <a:t> et al.) </a:t>
            </a:r>
          </a:p>
        </p:txBody>
      </p:sp>
      <p:sp>
        <p:nvSpPr>
          <p:cNvPr id="306" name="TextBox 305"/>
          <p:cNvSpPr txBox="1"/>
          <p:nvPr/>
        </p:nvSpPr>
        <p:spPr>
          <a:xfrm>
            <a:off x="677307" y="8388425"/>
            <a:ext cx="6067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PAM cross-validation/prediction of samples with energy restriction response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602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20280</TotalTime>
  <Words>488</Words>
  <Application>Microsoft Office PowerPoint</Application>
  <PresentationFormat>On-screen Show (4:3)</PresentationFormat>
  <Paragraphs>286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Edinburgh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SIMS Andrew</dc:creator>
  <cp:lastModifiedBy>Michelle Harvie</cp:lastModifiedBy>
  <cp:revision>68</cp:revision>
  <dcterms:created xsi:type="dcterms:W3CDTF">2014-09-02T14:29:58Z</dcterms:created>
  <dcterms:modified xsi:type="dcterms:W3CDTF">2016-02-23T15:10:39Z</dcterms:modified>
</cp:coreProperties>
</file>