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1" r:id="rId2"/>
    <p:sldId id="268" r:id="rId3"/>
    <p:sldId id="260" r:id="rId4"/>
    <p:sldId id="259" r:id="rId5"/>
    <p:sldId id="263" r:id="rId6"/>
    <p:sldId id="264" r:id="rId7"/>
    <p:sldId id="265" r:id="rId8"/>
    <p:sldId id="267" r:id="rId9"/>
  </p:sldIdLst>
  <p:sldSz cx="6858000" cy="9906000" type="A4"/>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01" autoAdjust="0"/>
    <p:restoredTop sz="94660"/>
  </p:normalViewPr>
  <p:slideViewPr>
    <p:cSldViewPr>
      <p:cViewPr>
        <p:scale>
          <a:sx n="100" d="100"/>
          <a:sy n="100" d="100"/>
        </p:scale>
        <p:origin x="-1680" y="2316"/>
      </p:cViewPr>
      <p:guideLst>
        <p:guide orient="horz" pos="312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9485D5-E3EB-4D72-9EFD-DD71D3578596}" type="datetimeFigureOut">
              <a:rPr lang="es-ES" smtClean="0"/>
              <a:pPr/>
              <a:t>25/02/2016</a:t>
            </a:fld>
            <a:endParaRPr lang="es-ES"/>
          </a:p>
        </p:txBody>
      </p:sp>
      <p:sp>
        <p:nvSpPr>
          <p:cNvPr id="4" name="3 Marcador de imagen de diapositiva"/>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D42009-5F41-46F7-BF94-A0CA76B44DD4}" type="slidenum">
              <a:rPr lang="es-ES" smtClean="0"/>
              <a:pPr/>
              <a:t>‹Nº›</a:t>
            </a:fld>
            <a:endParaRPr lang="es-ES"/>
          </a:p>
        </p:txBody>
      </p:sp>
    </p:spTree>
    <p:extLst>
      <p:ext uri="{BB962C8B-B14F-4D97-AF65-F5344CB8AC3E}">
        <p14:creationId xmlns="" xmlns:p14="http://schemas.microsoft.com/office/powerpoint/2010/main" val="10766840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14350" y="3077283"/>
            <a:ext cx="5829300" cy="2123369"/>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25/02/2016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25/02/2016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4972050" y="396701"/>
            <a:ext cx="1543050" cy="845220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342900" y="396701"/>
            <a:ext cx="4514850" cy="845220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25/02/2016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25/02/2016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41735" y="6365522"/>
            <a:ext cx="5829300" cy="1967442"/>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541735" y="4198587"/>
            <a:ext cx="5829300" cy="216693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25/02/2016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342900" y="2311402"/>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3486150" y="2311402"/>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pPr/>
              <a:t>25/02/2016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3483770"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3483770"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pPr/>
              <a:t>25/02/2016</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pPr/>
              <a:t>25/02/2016</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25/02/2016</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42901" y="394406"/>
            <a:ext cx="2256235" cy="1678517"/>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2681288"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342901"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25/02/2016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344216" y="6934201"/>
            <a:ext cx="4114800" cy="818622"/>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344216" y="7752823"/>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25/02/2016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342900" y="9181396"/>
            <a:ext cx="1600200" cy="527402"/>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25/02/2016</a:t>
            </a:fld>
            <a:endParaRPr lang="es-ES"/>
          </a:p>
        </p:txBody>
      </p:sp>
      <p:sp>
        <p:nvSpPr>
          <p:cNvPr id="5" name="4 Marcador de pie de página"/>
          <p:cNvSpPr>
            <a:spLocks noGrp="1"/>
          </p:cNvSpPr>
          <p:nvPr>
            <p:ph type="ftr" sz="quarter" idx="3"/>
          </p:nvPr>
        </p:nvSpPr>
        <p:spPr>
          <a:xfrm>
            <a:off x="2343150" y="9181396"/>
            <a:ext cx="2171700" cy="52740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4914900" y="9181396"/>
            <a:ext cx="1600200" cy="527402"/>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833255" y="2309722"/>
            <a:ext cx="1131590" cy="1224136"/>
          </a:xfrm>
          <a:prstGeom prst="rect">
            <a:avLst/>
          </a:prstGeom>
          <a:noFill/>
          <a:ln w="9525">
            <a:noFill/>
            <a:miter lim="800000"/>
            <a:headEnd/>
            <a:tailEnd/>
          </a:ln>
        </p:spPr>
      </p:pic>
      <p:sp>
        <p:nvSpPr>
          <p:cNvPr id="5" name="4 CuadroTexto"/>
          <p:cNvSpPr txBox="1"/>
          <p:nvPr/>
        </p:nvSpPr>
        <p:spPr>
          <a:xfrm>
            <a:off x="2901129" y="2969191"/>
            <a:ext cx="312906" cy="338554"/>
          </a:xfrm>
          <a:prstGeom prst="rect">
            <a:avLst/>
          </a:prstGeom>
          <a:noFill/>
        </p:spPr>
        <p:txBody>
          <a:bodyPr wrap="none" rtlCol="0">
            <a:spAutoFit/>
          </a:bodyPr>
          <a:lstStyle/>
          <a:p>
            <a:r>
              <a:rPr lang="es-ES" sz="800" dirty="0" smtClean="0"/>
              <a:t>1.5</a:t>
            </a:r>
          </a:p>
          <a:p>
            <a:r>
              <a:rPr lang="es-ES" sz="800" dirty="0" smtClean="0"/>
              <a:t>1.0</a:t>
            </a:r>
          </a:p>
        </p:txBody>
      </p:sp>
      <p:sp>
        <p:nvSpPr>
          <p:cNvPr id="6" name="5 CuadroTexto"/>
          <p:cNvSpPr txBox="1"/>
          <p:nvPr/>
        </p:nvSpPr>
        <p:spPr>
          <a:xfrm>
            <a:off x="2901129" y="2837212"/>
            <a:ext cx="312906" cy="215444"/>
          </a:xfrm>
          <a:prstGeom prst="rect">
            <a:avLst/>
          </a:prstGeom>
          <a:noFill/>
        </p:spPr>
        <p:txBody>
          <a:bodyPr wrap="none" rtlCol="0">
            <a:spAutoFit/>
          </a:bodyPr>
          <a:lstStyle/>
          <a:p>
            <a:r>
              <a:rPr lang="es-ES" sz="800" dirty="0" smtClean="0"/>
              <a:t>2.0</a:t>
            </a:r>
          </a:p>
        </p:txBody>
      </p:sp>
      <p:sp>
        <p:nvSpPr>
          <p:cNvPr id="7" name="6 CuadroTexto"/>
          <p:cNvSpPr txBox="1"/>
          <p:nvPr/>
        </p:nvSpPr>
        <p:spPr>
          <a:xfrm>
            <a:off x="2905055" y="2497929"/>
            <a:ext cx="312906" cy="461665"/>
          </a:xfrm>
          <a:prstGeom prst="rect">
            <a:avLst/>
          </a:prstGeom>
          <a:noFill/>
        </p:spPr>
        <p:txBody>
          <a:bodyPr wrap="none" rtlCol="0">
            <a:spAutoFit/>
          </a:bodyPr>
          <a:lstStyle/>
          <a:p>
            <a:endParaRPr lang="es-ES" sz="800" dirty="0" smtClean="0"/>
          </a:p>
          <a:p>
            <a:r>
              <a:rPr lang="es-ES" sz="800" dirty="0" smtClean="0"/>
              <a:t>4.5</a:t>
            </a:r>
          </a:p>
          <a:p>
            <a:endParaRPr lang="es-ES" sz="800" dirty="0" smtClean="0"/>
          </a:p>
        </p:txBody>
      </p:sp>
      <p:sp>
        <p:nvSpPr>
          <p:cNvPr id="8" name="7 CuadroTexto"/>
          <p:cNvSpPr txBox="1"/>
          <p:nvPr/>
        </p:nvSpPr>
        <p:spPr>
          <a:xfrm>
            <a:off x="2901129" y="2756820"/>
            <a:ext cx="312906" cy="215444"/>
          </a:xfrm>
          <a:prstGeom prst="rect">
            <a:avLst/>
          </a:prstGeom>
          <a:noFill/>
        </p:spPr>
        <p:txBody>
          <a:bodyPr wrap="none" rtlCol="0">
            <a:spAutoFit/>
          </a:bodyPr>
          <a:lstStyle/>
          <a:p>
            <a:r>
              <a:rPr lang="es-ES" sz="800" dirty="0" smtClean="0"/>
              <a:t>3.0</a:t>
            </a:r>
          </a:p>
        </p:txBody>
      </p:sp>
      <p:sp>
        <p:nvSpPr>
          <p:cNvPr id="9" name="8 CuadroTexto"/>
          <p:cNvSpPr txBox="1"/>
          <p:nvPr/>
        </p:nvSpPr>
        <p:spPr>
          <a:xfrm>
            <a:off x="1525155" y="1928664"/>
            <a:ext cx="1539973" cy="400110"/>
          </a:xfrm>
          <a:prstGeom prst="rect">
            <a:avLst/>
          </a:prstGeom>
          <a:noFill/>
        </p:spPr>
        <p:txBody>
          <a:bodyPr wrap="none" rtlCol="0">
            <a:spAutoFit/>
          </a:bodyPr>
          <a:lstStyle/>
          <a:p>
            <a:r>
              <a:rPr lang="es-ES" sz="1000" dirty="0" smtClean="0">
                <a:latin typeface="Arial" pitchFamily="34" charset="0"/>
                <a:cs typeface="Arial" pitchFamily="34" charset="0"/>
              </a:rPr>
              <a:t>           </a:t>
            </a:r>
            <a:r>
              <a:rPr lang="es-ES" sz="1000" dirty="0" err="1" smtClean="0">
                <a:latin typeface="Arial" pitchFamily="34" charset="0"/>
                <a:cs typeface="Arial" pitchFamily="34" charset="0"/>
              </a:rPr>
              <a:t>gDNA</a:t>
            </a:r>
            <a:endParaRPr lang="es-ES" sz="1000" dirty="0" smtClean="0">
              <a:latin typeface="Arial" pitchFamily="34" charset="0"/>
              <a:cs typeface="Arial" pitchFamily="34" charset="0"/>
            </a:endParaRPr>
          </a:p>
          <a:p>
            <a:pPr algn="ctr"/>
            <a:r>
              <a:rPr lang="es-ES" sz="1000" dirty="0" smtClean="0">
                <a:latin typeface="Arial" pitchFamily="34" charset="0"/>
                <a:cs typeface="Arial" pitchFamily="34" charset="0"/>
              </a:rPr>
              <a:t>    Atg1-F Atg2-F  MW</a:t>
            </a:r>
          </a:p>
        </p:txBody>
      </p:sp>
      <p:cxnSp>
        <p:nvCxnSpPr>
          <p:cNvPr id="11" name="10 Conector recto"/>
          <p:cNvCxnSpPr/>
          <p:nvPr/>
        </p:nvCxnSpPr>
        <p:spPr>
          <a:xfrm>
            <a:off x="1844824" y="2127039"/>
            <a:ext cx="7200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260648" y="416496"/>
            <a:ext cx="1829347" cy="276999"/>
          </a:xfrm>
          <a:prstGeom prst="rect">
            <a:avLst/>
          </a:prstGeom>
          <a:noFill/>
        </p:spPr>
        <p:txBody>
          <a:bodyPr wrap="none" rtlCol="0">
            <a:spAutoFit/>
          </a:bodyPr>
          <a:lstStyle/>
          <a:p>
            <a:r>
              <a:rPr lang="es-ES" sz="1200" dirty="0" err="1" smtClean="0">
                <a:latin typeface="Arial" pitchFamily="34" charset="0"/>
                <a:cs typeface="Arial" pitchFamily="34" charset="0"/>
              </a:rPr>
              <a:t>Supplemental</a:t>
            </a:r>
            <a:r>
              <a:rPr lang="es-ES" sz="1200" dirty="0" smtClean="0">
                <a:latin typeface="Arial" pitchFamily="34" charset="0"/>
                <a:cs typeface="Arial" pitchFamily="34" charset="0"/>
              </a:rPr>
              <a:t> Figure S1</a:t>
            </a:r>
            <a:endParaRPr lang="es-ES" sz="1200" dirty="0">
              <a:latin typeface="Arial" pitchFamily="34" charset="0"/>
              <a:cs typeface="Arial" pitchFamily="34" charset="0"/>
            </a:endParaRPr>
          </a:p>
        </p:txBody>
      </p:sp>
      <p:sp>
        <p:nvSpPr>
          <p:cNvPr id="12" name="11 CuadroTexto"/>
          <p:cNvSpPr txBox="1"/>
          <p:nvPr/>
        </p:nvSpPr>
        <p:spPr>
          <a:xfrm>
            <a:off x="2058890" y="2595791"/>
            <a:ext cx="298480" cy="600164"/>
          </a:xfrm>
          <a:prstGeom prst="rect">
            <a:avLst/>
          </a:prstGeom>
          <a:noFill/>
        </p:spPr>
        <p:txBody>
          <a:bodyPr wrap="none" rtlCol="0">
            <a:spAutoFit/>
          </a:bodyPr>
          <a:lstStyle/>
          <a:p>
            <a:r>
              <a:rPr lang="es-ES" sz="1000" dirty="0" smtClean="0">
                <a:solidFill>
                  <a:schemeClr val="bg1"/>
                </a:solidFill>
                <a:sym typeface="Wingdings 2"/>
              </a:rPr>
              <a:t></a:t>
            </a:r>
          </a:p>
          <a:p>
            <a:endParaRPr lang="es-ES" sz="500" dirty="0" smtClean="0">
              <a:solidFill>
                <a:schemeClr val="bg1"/>
              </a:solidFill>
              <a:sym typeface="Wingdings 2"/>
            </a:endParaRPr>
          </a:p>
          <a:p>
            <a:endParaRPr lang="es-ES" sz="800" dirty="0" smtClean="0">
              <a:solidFill>
                <a:schemeClr val="bg1"/>
              </a:solidFill>
              <a:sym typeface="Wingdings 2"/>
            </a:endParaRPr>
          </a:p>
          <a:p>
            <a:r>
              <a:rPr lang="es-ES" sz="1000" dirty="0" smtClean="0">
                <a:solidFill>
                  <a:schemeClr val="bg1"/>
                </a:solidFill>
                <a:sym typeface="Wingdings 2"/>
              </a:rPr>
              <a:t></a:t>
            </a:r>
            <a:endParaRPr lang="es-ES" sz="1000" dirty="0">
              <a:solidFill>
                <a:schemeClr val="bg1"/>
              </a:solidFill>
            </a:endParaRPr>
          </a:p>
        </p:txBody>
      </p:sp>
      <p:sp>
        <p:nvSpPr>
          <p:cNvPr id="14" name="13 CuadroTexto"/>
          <p:cNvSpPr txBox="1"/>
          <p:nvPr/>
        </p:nvSpPr>
        <p:spPr>
          <a:xfrm>
            <a:off x="2065611" y="2494639"/>
            <a:ext cx="298480" cy="246221"/>
          </a:xfrm>
          <a:prstGeom prst="rect">
            <a:avLst/>
          </a:prstGeom>
          <a:noFill/>
        </p:spPr>
        <p:txBody>
          <a:bodyPr wrap="none" rtlCol="0">
            <a:spAutoFit/>
          </a:bodyPr>
          <a:lstStyle/>
          <a:p>
            <a:r>
              <a:rPr lang="es-ES" sz="1000" dirty="0" smtClean="0">
                <a:solidFill>
                  <a:schemeClr val="bg1"/>
                </a:solidFill>
                <a:sym typeface="Wingdings 2"/>
              </a:rPr>
              <a:t></a:t>
            </a:r>
            <a:endParaRPr lang="es-ES" sz="1000" dirty="0">
              <a:solidFill>
                <a:schemeClr val="bg1"/>
              </a:solidFill>
            </a:endParaRPr>
          </a:p>
        </p:txBody>
      </p:sp>
      <p:sp>
        <p:nvSpPr>
          <p:cNvPr id="19" name="18 CuadroTexto"/>
          <p:cNvSpPr txBox="1"/>
          <p:nvPr/>
        </p:nvSpPr>
        <p:spPr>
          <a:xfrm>
            <a:off x="1052736" y="3728864"/>
            <a:ext cx="2952328" cy="1938992"/>
          </a:xfrm>
          <a:prstGeom prst="rect">
            <a:avLst/>
          </a:prstGeom>
          <a:noFill/>
        </p:spPr>
        <p:txBody>
          <a:bodyPr wrap="square" rtlCol="0">
            <a:spAutoFit/>
          </a:bodyPr>
          <a:lstStyle/>
          <a:p>
            <a:r>
              <a:rPr lang="es-ES" sz="1200" dirty="0" err="1" smtClean="0">
                <a:latin typeface="Times New Roman" pitchFamily="18" charset="0"/>
                <a:cs typeface="Times New Roman" pitchFamily="18" charset="0"/>
              </a:rPr>
              <a:t>Supplemental</a:t>
            </a:r>
            <a:r>
              <a:rPr lang="es-ES" sz="1200" dirty="0" smtClean="0">
                <a:latin typeface="Times New Roman" pitchFamily="18" charset="0"/>
                <a:cs typeface="Times New Roman" pitchFamily="18" charset="0"/>
              </a:rPr>
              <a:t> Figure S1. </a:t>
            </a:r>
            <a:r>
              <a:rPr lang="en-US" sz="1200" dirty="0" err="1" smtClean="0">
                <a:latin typeface="Times New Roman" pitchFamily="18" charset="0"/>
                <a:cs typeface="Times New Roman" pitchFamily="18" charset="0"/>
              </a:rPr>
              <a:t>Agarose</a:t>
            </a:r>
            <a:r>
              <a:rPr lang="en-US" sz="1200" dirty="0" smtClean="0">
                <a:latin typeface="Times New Roman" pitchFamily="18" charset="0"/>
                <a:cs typeface="Times New Roman" pitchFamily="18" charset="0"/>
              </a:rPr>
              <a:t> gel electrophoresis of the PCR</a:t>
            </a:r>
          </a:p>
          <a:p>
            <a:r>
              <a:rPr lang="en-US" sz="1200" dirty="0" smtClean="0">
                <a:latin typeface="Times New Roman" pitchFamily="18" charset="0"/>
                <a:cs typeface="Times New Roman" pitchFamily="18" charset="0"/>
              </a:rPr>
              <a:t>products generated from saffron genomic DNA using primers specific primers derived from the </a:t>
            </a:r>
            <a:r>
              <a:rPr lang="en-US" sz="1200" i="1" dirty="0" smtClean="0">
                <a:latin typeface="Times New Roman" pitchFamily="18" charset="0"/>
                <a:cs typeface="Times New Roman" pitchFamily="18" charset="0"/>
              </a:rPr>
              <a:t>CsCCD2</a:t>
            </a:r>
            <a:r>
              <a:rPr lang="en-US" sz="1200" dirty="0" smtClean="0">
                <a:latin typeface="Times New Roman" pitchFamily="18" charset="0"/>
                <a:cs typeface="Times New Roman" pitchFamily="18" charset="0"/>
              </a:rPr>
              <a:t> cDNA sequence. The </a:t>
            </a:r>
            <a:r>
              <a:rPr lang="en-US" sz="1200" dirty="0" smtClean="0">
                <a:latin typeface="Times New Roman" pitchFamily="18" charset="0"/>
                <a:cs typeface="Times New Roman" pitchFamily="18" charset="0"/>
              </a:rPr>
              <a:t>numbers indicates </a:t>
            </a:r>
            <a:r>
              <a:rPr lang="en-US" sz="1200" dirty="0" smtClean="0">
                <a:latin typeface="Times New Roman" pitchFamily="18" charset="0"/>
                <a:cs typeface="Times New Roman" pitchFamily="18" charset="0"/>
              </a:rPr>
              <a:t>the purified and cloned </a:t>
            </a:r>
            <a:r>
              <a:rPr lang="en-US" sz="1200" dirty="0" smtClean="0">
                <a:latin typeface="Times New Roman" pitchFamily="18" charset="0"/>
                <a:cs typeface="Times New Roman" pitchFamily="18" charset="0"/>
              </a:rPr>
              <a:t>bands: 1 indicates the band corresponding to CsCCD2a, 2 for CsCCD2b and 3 for CsCCD2-t. </a:t>
            </a:r>
            <a:r>
              <a:rPr lang="en-US" sz="1200" dirty="0" smtClean="0">
                <a:latin typeface="Times New Roman" pitchFamily="18" charset="0"/>
                <a:cs typeface="Times New Roman" pitchFamily="18" charset="0"/>
              </a:rPr>
              <a:t>MW correspond to the 1kb ladder.</a:t>
            </a:r>
            <a:endParaRPr lang="es-ES" sz="12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 name="286 Grupo"/>
          <p:cNvGrpSpPr/>
          <p:nvPr/>
        </p:nvGrpSpPr>
        <p:grpSpPr>
          <a:xfrm>
            <a:off x="1295401" y="2958108"/>
            <a:ext cx="3616046" cy="1781150"/>
            <a:chOff x="1295401" y="3234333"/>
            <a:chExt cx="3616046" cy="1781150"/>
          </a:xfrm>
        </p:grpSpPr>
        <p:grpSp>
          <p:nvGrpSpPr>
            <p:cNvPr id="61" name="60 Grupo"/>
            <p:cNvGrpSpPr/>
            <p:nvPr/>
          </p:nvGrpSpPr>
          <p:grpSpPr>
            <a:xfrm>
              <a:off x="1295401" y="4184962"/>
              <a:ext cx="3600000" cy="830521"/>
              <a:chOff x="1295401" y="3848992"/>
              <a:chExt cx="3613377" cy="830521"/>
            </a:xfrm>
          </p:grpSpPr>
          <p:sp>
            <p:nvSpPr>
              <p:cNvPr id="1032" name="Line 8"/>
              <p:cNvSpPr>
                <a:spLocks noChangeShapeType="1"/>
              </p:cNvSpPr>
              <p:nvPr/>
            </p:nvSpPr>
            <p:spPr bwMode="auto">
              <a:xfrm flipH="1">
                <a:off x="1308101" y="4506217"/>
                <a:ext cx="3563938" cy="158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035" name="Line 11"/>
              <p:cNvSpPr>
                <a:spLocks noChangeShapeType="1"/>
              </p:cNvSpPr>
              <p:nvPr/>
            </p:nvSpPr>
            <p:spPr bwMode="auto">
              <a:xfrm>
                <a:off x="1308101" y="4506217"/>
                <a:ext cx="3563938" cy="158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036" name="Rectangle 12"/>
              <p:cNvSpPr>
                <a:spLocks noChangeArrowheads="1"/>
              </p:cNvSpPr>
              <p:nvPr/>
            </p:nvSpPr>
            <p:spPr bwMode="auto">
              <a:xfrm>
                <a:off x="4721226" y="4587180"/>
                <a:ext cx="187552"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rPr>
                  <a:t>[min.]</a:t>
                </a:r>
                <a:endParaRPr kumimoji="0" lang="es-ES" sz="600" b="0" i="0" u="none" strike="noStrike" cap="none" normalizeH="0" smtClean="0">
                  <a:ln>
                    <a:noFill/>
                  </a:ln>
                  <a:solidFill>
                    <a:schemeClr val="tx1"/>
                  </a:solidFill>
                  <a:effectLst/>
                  <a:latin typeface="Arial" pitchFamily="34" charset="0"/>
                </a:endParaRPr>
              </a:p>
            </p:txBody>
          </p:sp>
          <p:sp>
            <p:nvSpPr>
              <p:cNvPr id="1037" name="Rectangle 13"/>
              <p:cNvSpPr>
                <a:spLocks noChangeArrowheads="1"/>
              </p:cNvSpPr>
              <p:nvPr/>
            </p:nvSpPr>
            <p:spPr bwMode="auto">
              <a:xfrm>
                <a:off x="1295401" y="4531617"/>
                <a:ext cx="43282"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rPr>
                  <a:t>0</a:t>
                </a:r>
                <a:endParaRPr kumimoji="0" lang="es-ES" sz="600" b="0" i="0" u="none" strike="noStrike" cap="none" normalizeH="0" smtClean="0">
                  <a:ln>
                    <a:noFill/>
                  </a:ln>
                  <a:solidFill>
                    <a:schemeClr val="tx1"/>
                  </a:solidFill>
                  <a:effectLst/>
                  <a:latin typeface="Arial" pitchFamily="34" charset="0"/>
                </a:endParaRPr>
              </a:p>
            </p:txBody>
          </p:sp>
          <p:sp>
            <p:nvSpPr>
              <p:cNvPr id="1038" name="Line 14"/>
              <p:cNvSpPr>
                <a:spLocks noChangeShapeType="1"/>
              </p:cNvSpPr>
              <p:nvPr/>
            </p:nvSpPr>
            <p:spPr bwMode="auto">
              <a:xfrm>
                <a:off x="1946276" y="4506217"/>
                <a:ext cx="1588" cy="254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039" name="Rectangle 15"/>
              <p:cNvSpPr>
                <a:spLocks noChangeArrowheads="1"/>
              </p:cNvSpPr>
              <p:nvPr/>
            </p:nvSpPr>
            <p:spPr bwMode="auto">
              <a:xfrm>
                <a:off x="1931988" y="4531617"/>
                <a:ext cx="43282"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rPr>
                  <a:t>5</a:t>
                </a:r>
                <a:endParaRPr kumimoji="0" lang="es-ES" sz="600" b="0" i="0" u="none" strike="noStrike" cap="none" normalizeH="0" smtClean="0">
                  <a:ln>
                    <a:noFill/>
                  </a:ln>
                  <a:solidFill>
                    <a:schemeClr val="tx1"/>
                  </a:solidFill>
                  <a:effectLst/>
                  <a:latin typeface="Arial" pitchFamily="34" charset="0"/>
                </a:endParaRPr>
              </a:p>
            </p:txBody>
          </p:sp>
          <p:sp>
            <p:nvSpPr>
              <p:cNvPr id="1040" name="Line 16"/>
              <p:cNvSpPr>
                <a:spLocks noChangeShapeType="1"/>
              </p:cNvSpPr>
              <p:nvPr/>
            </p:nvSpPr>
            <p:spPr bwMode="auto">
              <a:xfrm>
                <a:off x="2574926" y="4506217"/>
                <a:ext cx="1588" cy="254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041" name="Rectangle 17"/>
              <p:cNvSpPr>
                <a:spLocks noChangeArrowheads="1"/>
              </p:cNvSpPr>
              <p:nvPr/>
            </p:nvSpPr>
            <p:spPr bwMode="auto">
              <a:xfrm>
                <a:off x="2543176" y="4531617"/>
                <a:ext cx="86562"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rPr>
                  <a:t>10</a:t>
                </a:r>
                <a:endParaRPr kumimoji="0" lang="es-ES" sz="600" b="0" i="0" u="none" strike="noStrike" cap="none" normalizeH="0" smtClean="0">
                  <a:ln>
                    <a:noFill/>
                  </a:ln>
                  <a:solidFill>
                    <a:schemeClr val="tx1"/>
                  </a:solidFill>
                  <a:effectLst/>
                  <a:latin typeface="Arial" pitchFamily="34" charset="0"/>
                </a:endParaRPr>
              </a:p>
            </p:txBody>
          </p:sp>
          <p:sp>
            <p:nvSpPr>
              <p:cNvPr id="1042" name="Line 18"/>
              <p:cNvSpPr>
                <a:spLocks noChangeShapeType="1"/>
              </p:cNvSpPr>
              <p:nvPr/>
            </p:nvSpPr>
            <p:spPr bwMode="auto">
              <a:xfrm>
                <a:off x="3209926" y="4506217"/>
                <a:ext cx="1588" cy="254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043" name="Rectangle 19"/>
              <p:cNvSpPr>
                <a:spLocks noChangeArrowheads="1"/>
              </p:cNvSpPr>
              <p:nvPr/>
            </p:nvSpPr>
            <p:spPr bwMode="auto">
              <a:xfrm>
                <a:off x="3179763" y="4531617"/>
                <a:ext cx="86562"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rPr>
                  <a:t>15</a:t>
                </a:r>
                <a:endParaRPr kumimoji="0" lang="es-ES" sz="600" b="0" i="0" u="none" strike="noStrike" cap="none" normalizeH="0" smtClean="0">
                  <a:ln>
                    <a:noFill/>
                  </a:ln>
                  <a:solidFill>
                    <a:schemeClr val="tx1"/>
                  </a:solidFill>
                  <a:effectLst/>
                  <a:latin typeface="Arial" pitchFamily="34" charset="0"/>
                </a:endParaRPr>
              </a:p>
            </p:txBody>
          </p:sp>
          <p:sp>
            <p:nvSpPr>
              <p:cNvPr id="1044" name="Line 20"/>
              <p:cNvSpPr>
                <a:spLocks noChangeShapeType="1"/>
              </p:cNvSpPr>
              <p:nvPr/>
            </p:nvSpPr>
            <p:spPr bwMode="auto">
              <a:xfrm>
                <a:off x="3841751" y="4506217"/>
                <a:ext cx="1588" cy="254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045" name="Rectangle 21"/>
              <p:cNvSpPr>
                <a:spLocks noChangeArrowheads="1"/>
              </p:cNvSpPr>
              <p:nvPr/>
            </p:nvSpPr>
            <p:spPr bwMode="auto">
              <a:xfrm>
                <a:off x="3810001" y="4531617"/>
                <a:ext cx="86562"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rPr>
                  <a:t>20</a:t>
                </a:r>
                <a:endParaRPr kumimoji="0" lang="es-ES" sz="600" b="0" i="0" u="none" strike="noStrike" cap="none" normalizeH="0" smtClean="0">
                  <a:ln>
                    <a:noFill/>
                  </a:ln>
                  <a:solidFill>
                    <a:schemeClr val="tx1"/>
                  </a:solidFill>
                  <a:effectLst/>
                  <a:latin typeface="Arial" pitchFamily="34" charset="0"/>
                </a:endParaRPr>
              </a:p>
            </p:txBody>
          </p:sp>
          <p:sp>
            <p:nvSpPr>
              <p:cNvPr id="1046" name="Line 22"/>
              <p:cNvSpPr>
                <a:spLocks noChangeShapeType="1"/>
              </p:cNvSpPr>
              <p:nvPr/>
            </p:nvSpPr>
            <p:spPr bwMode="auto">
              <a:xfrm>
                <a:off x="4476751" y="4506217"/>
                <a:ext cx="1588" cy="254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047" name="Rectangle 23"/>
              <p:cNvSpPr>
                <a:spLocks noChangeArrowheads="1"/>
              </p:cNvSpPr>
              <p:nvPr/>
            </p:nvSpPr>
            <p:spPr bwMode="auto">
              <a:xfrm>
                <a:off x="4446588" y="4531617"/>
                <a:ext cx="86562"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rPr>
                  <a:t>25</a:t>
                </a:r>
                <a:endParaRPr kumimoji="0" lang="es-ES" sz="600" b="0" i="0" u="none" strike="noStrike" cap="none" normalizeH="0" smtClean="0">
                  <a:ln>
                    <a:noFill/>
                  </a:ln>
                  <a:solidFill>
                    <a:schemeClr val="tx1"/>
                  </a:solidFill>
                  <a:effectLst/>
                  <a:latin typeface="Arial" pitchFamily="34" charset="0"/>
                </a:endParaRPr>
              </a:p>
            </p:txBody>
          </p:sp>
          <p:sp>
            <p:nvSpPr>
              <p:cNvPr id="1069" name="Freeform 45"/>
              <p:cNvSpPr>
                <a:spLocks/>
              </p:cNvSpPr>
              <p:nvPr/>
            </p:nvSpPr>
            <p:spPr bwMode="auto">
              <a:xfrm>
                <a:off x="1316038" y="4395092"/>
                <a:ext cx="277813" cy="111125"/>
              </a:xfrm>
              <a:custGeom>
                <a:avLst/>
                <a:gdLst/>
                <a:ahLst/>
                <a:cxnLst>
                  <a:cxn ang="0">
                    <a:pos x="4" y="13"/>
                  </a:cxn>
                  <a:cxn ang="0">
                    <a:pos x="7" y="15"/>
                  </a:cxn>
                  <a:cxn ang="0">
                    <a:pos x="9" y="15"/>
                  </a:cxn>
                  <a:cxn ang="0">
                    <a:pos x="14" y="15"/>
                  </a:cxn>
                  <a:cxn ang="0">
                    <a:pos x="17" y="15"/>
                  </a:cxn>
                  <a:cxn ang="0">
                    <a:pos x="19" y="13"/>
                  </a:cxn>
                  <a:cxn ang="0">
                    <a:pos x="24" y="13"/>
                  </a:cxn>
                  <a:cxn ang="0">
                    <a:pos x="26" y="13"/>
                  </a:cxn>
                  <a:cxn ang="0">
                    <a:pos x="34" y="15"/>
                  </a:cxn>
                  <a:cxn ang="0">
                    <a:pos x="36" y="15"/>
                  </a:cxn>
                  <a:cxn ang="0">
                    <a:pos x="39" y="13"/>
                  </a:cxn>
                  <a:cxn ang="0">
                    <a:pos x="46" y="13"/>
                  </a:cxn>
                  <a:cxn ang="0">
                    <a:pos x="48" y="13"/>
                  </a:cxn>
                  <a:cxn ang="0">
                    <a:pos x="53" y="13"/>
                  </a:cxn>
                  <a:cxn ang="0">
                    <a:pos x="56" y="8"/>
                  </a:cxn>
                  <a:cxn ang="0">
                    <a:pos x="58" y="8"/>
                  </a:cxn>
                  <a:cxn ang="0">
                    <a:pos x="63" y="8"/>
                  </a:cxn>
                  <a:cxn ang="0">
                    <a:pos x="68" y="13"/>
                  </a:cxn>
                  <a:cxn ang="0">
                    <a:pos x="73" y="15"/>
                  </a:cxn>
                  <a:cxn ang="0">
                    <a:pos x="75" y="15"/>
                  </a:cxn>
                  <a:cxn ang="0">
                    <a:pos x="78" y="13"/>
                  </a:cxn>
                  <a:cxn ang="0">
                    <a:pos x="83" y="8"/>
                  </a:cxn>
                  <a:cxn ang="0">
                    <a:pos x="87" y="15"/>
                  </a:cxn>
                  <a:cxn ang="0">
                    <a:pos x="92" y="13"/>
                  </a:cxn>
                  <a:cxn ang="0">
                    <a:pos x="95" y="8"/>
                  </a:cxn>
                  <a:cxn ang="0">
                    <a:pos x="97" y="8"/>
                  </a:cxn>
                  <a:cxn ang="0">
                    <a:pos x="105" y="13"/>
                  </a:cxn>
                  <a:cxn ang="0">
                    <a:pos x="107" y="13"/>
                  </a:cxn>
                  <a:cxn ang="0">
                    <a:pos x="112" y="8"/>
                  </a:cxn>
                  <a:cxn ang="0">
                    <a:pos x="114" y="13"/>
                  </a:cxn>
                  <a:cxn ang="0">
                    <a:pos x="117" y="8"/>
                  </a:cxn>
                  <a:cxn ang="0">
                    <a:pos x="122" y="8"/>
                  </a:cxn>
                  <a:cxn ang="0">
                    <a:pos x="124" y="8"/>
                  </a:cxn>
                  <a:cxn ang="0">
                    <a:pos x="127" y="8"/>
                  </a:cxn>
                  <a:cxn ang="0">
                    <a:pos x="131" y="8"/>
                  </a:cxn>
                  <a:cxn ang="0">
                    <a:pos x="134" y="8"/>
                  </a:cxn>
                  <a:cxn ang="0">
                    <a:pos x="141" y="15"/>
                  </a:cxn>
                  <a:cxn ang="0">
                    <a:pos x="144" y="13"/>
                  </a:cxn>
                  <a:cxn ang="0">
                    <a:pos x="146" y="8"/>
                  </a:cxn>
                  <a:cxn ang="0">
                    <a:pos x="151" y="6"/>
                  </a:cxn>
                  <a:cxn ang="0">
                    <a:pos x="153" y="8"/>
                  </a:cxn>
                  <a:cxn ang="0">
                    <a:pos x="161" y="6"/>
                  </a:cxn>
                  <a:cxn ang="0">
                    <a:pos x="166" y="4"/>
                  </a:cxn>
                  <a:cxn ang="0">
                    <a:pos x="170" y="4"/>
                  </a:cxn>
                  <a:cxn ang="0">
                    <a:pos x="173" y="4"/>
                  </a:cxn>
                  <a:cxn ang="0">
                    <a:pos x="175" y="70"/>
                  </a:cxn>
                </a:cxnLst>
                <a:rect l="0" t="0" r="r" b="b"/>
                <a:pathLst>
                  <a:path w="175" h="70">
                    <a:moveTo>
                      <a:pt x="0" y="13"/>
                    </a:moveTo>
                    <a:lnTo>
                      <a:pt x="4" y="13"/>
                    </a:lnTo>
                    <a:lnTo>
                      <a:pt x="4" y="8"/>
                    </a:lnTo>
                    <a:lnTo>
                      <a:pt x="7" y="15"/>
                    </a:lnTo>
                    <a:lnTo>
                      <a:pt x="7" y="8"/>
                    </a:lnTo>
                    <a:lnTo>
                      <a:pt x="9" y="15"/>
                    </a:lnTo>
                    <a:lnTo>
                      <a:pt x="9" y="13"/>
                    </a:lnTo>
                    <a:lnTo>
                      <a:pt x="14" y="15"/>
                    </a:lnTo>
                    <a:lnTo>
                      <a:pt x="14" y="13"/>
                    </a:lnTo>
                    <a:lnTo>
                      <a:pt x="17" y="15"/>
                    </a:lnTo>
                    <a:lnTo>
                      <a:pt x="17" y="13"/>
                    </a:lnTo>
                    <a:lnTo>
                      <a:pt x="19" y="13"/>
                    </a:lnTo>
                    <a:lnTo>
                      <a:pt x="24" y="15"/>
                    </a:lnTo>
                    <a:lnTo>
                      <a:pt x="24" y="13"/>
                    </a:lnTo>
                    <a:lnTo>
                      <a:pt x="26" y="15"/>
                    </a:lnTo>
                    <a:lnTo>
                      <a:pt x="26" y="13"/>
                    </a:lnTo>
                    <a:lnTo>
                      <a:pt x="29" y="13"/>
                    </a:lnTo>
                    <a:lnTo>
                      <a:pt x="34" y="15"/>
                    </a:lnTo>
                    <a:lnTo>
                      <a:pt x="34" y="13"/>
                    </a:lnTo>
                    <a:lnTo>
                      <a:pt x="36" y="15"/>
                    </a:lnTo>
                    <a:lnTo>
                      <a:pt x="39" y="15"/>
                    </a:lnTo>
                    <a:lnTo>
                      <a:pt x="39" y="13"/>
                    </a:lnTo>
                    <a:lnTo>
                      <a:pt x="44" y="15"/>
                    </a:lnTo>
                    <a:lnTo>
                      <a:pt x="46" y="13"/>
                    </a:lnTo>
                    <a:lnTo>
                      <a:pt x="48" y="15"/>
                    </a:lnTo>
                    <a:lnTo>
                      <a:pt x="48" y="13"/>
                    </a:lnTo>
                    <a:lnTo>
                      <a:pt x="53" y="15"/>
                    </a:lnTo>
                    <a:lnTo>
                      <a:pt x="53" y="13"/>
                    </a:lnTo>
                    <a:lnTo>
                      <a:pt x="56" y="13"/>
                    </a:lnTo>
                    <a:lnTo>
                      <a:pt x="56" y="8"/>
                    </a:lnTo>
                    <a:lnTo>
                      <a:pt x="58" y="13"/>
                    </a:lnTo>
                    <a:lnTo>
                      <a:pt x="58" y="8"/>
                    </a:lnTo>
                    <a:lnTo>
                      <a:pt x="63" y="13"/>
                    </a:lnTo>
                    <a:lnTo>
                      <a:pt x="63" y="8"/>
                    </a:lnTo>
                    <a:lnTo>
                      <a:pt x="65" y="13"/>
                    </a:lnTo>
                    <a:lnTo>
                      <a:pt x="68" y="13"/>
                    </a:lnTo>
                    <a:lnTo>
                      <a:pt x="68" y="8"/>
                    </a:lnTo>
                    <a:lnTo>
                      <a:pt x="73" y="15"/>
                    </a:lnTo>
                    <a:lnTo>
                      <a:pt x="73" y="8"/>
                    </a:lnTo>
                    <a:lnTo>
                      <a:pt x="75" y="15"/>
                    </a:lnTo>
                    <a:lnTo>
                      <a:pt x="75" y="13"/>
                    </a:lnTo>
                    <a:lnTo>
                      <a:pt x="78" y="13"/>
                    </a:lnTo>
                    <a:lnTo>
                      <a:pt x="83" y="13"/>
                    </a:lnTo>
                    <a:lnTo>
                      <a:pt x="83" y="8"/>
                    </a:lnTo>
                    <a:lnTo>
                      <a:pt x="85" y="13"/>
                    </a:lnTo>
                    <a:lnTo>
                      <a:pt x="87" y="15"/>
                    </a:lnTo>
                    <a:lnTo>
                      <a:pt x="87" y="8"/>
                    </a:lnTo>
                    <a:lnTo>
                      <a:pt x="92" y="13"/>
                    </a:lnTo>
                    <a:lnTo>
                      <a:pt x="95" y="15"/>
                    </a:lnTo>
                    <a:lnTo>
                      <a:pt x="95" y="8"/>
                    </a:lnTo>
                    <a:lnTo>
                      <a:pt x="97" y="15"/>
                    </a:lnTo>
                    <a:lnTo>
                      <a:pt x="97" y="8"/>
                    </a:lnTo>
                    <a:lnTo>
                      <a:pt x="102" y="13"/>
                    </a:lnTo>
                    <a:lnTo>
                      <a:pt x="105" y="13"/>
                    </a:lnTo>
                    <a:lnTo>
                      <a:pt x="105" y="8"/>
                    </a:lnTo>
                    <a:lnTo>
                      <a:pt x="107" y="13"/>
                    </a:lnTo>
                    <a:lnTo>
                      <a:pt x="112" y="13"/>
                    </a:lnTo>
                    <a:lnTo>
                      <a:pt x="112" y="8"/>
                    </a:lnTo>
                    <a:lnTo>
                      <a:pt x="114" y="15"/>
                    </a:lnTo>
                    <a:lnTo>
                      <a:pt x="114" y="13"/>
                    </a:lnTo>
                    <a:lnTo>
                      <a:pt x="117" y="13"/>
                    </a:lnTo>
                    <a:lnTo>
                      <a:pt x="117" y="8"/>
                    </a:lnTo>
                    <a:lnTo>
                      <a:pt x="122" y="13"/>
                    </a:lnTo>
                    <a:lnTo>
                      <a:pt x="122" y="8"/>
                    </a:lnTo>
                    <a:lnTo>
                      <a:pt x="124" y="13"/>
                    </a:lnTo>
                    <a:lnTo>
                      <a:pt x="124" y="8"/>
                    </a:lnTo>
                    <a:lnTo>
                      <a:pt x="127" y="13"/>
                    </a:lnTo>
                    <a:lnTo>
                      <a:pt x="127" y="8"/>
                    </a:lnTo>
                    <a:lnTo>
                      <a:pt x="131" y="13"/>
                    </a:lnTo>
                    <a:lnTo>
                      <a:pt x="131" y="8"/>
                    </a:lnTo>
                    <a:lnTo>
                      <a:pt x="134" y="13"/>
                    </a:lnTo>
                    <a:lnTo>
                      <a:pt x="134" y="8"/>
                    </a:lnTo>
                    <a:lnTo>
                      <a:pt x="136" y="13"/>
                    </a:lnTo>
                    <a:lnTo>
                      <a:pt x="141" y="15"/>
                    </a:lnTo>
                    <a:lnTo>
                      <a:pt x="141" y="13"/>
                    </a:lnTo>
                    <a:lnTo>
                      <a:pt x="144" y="13"/>
                    </a:lnTo>
                    <a:lnTo>
                      <a:pt x="144" y="8"/>
                    </a:lnTo>
                    <a:lnTo>
                      <a:pt x="146" y="8"/>
                    </a:lnTo>
                    <a:lnTo>
                      <a:pt x="151" y="8"/>
                    </a:lnTo>
                    <a:lnTo>
                      <a:pt x="151" y="6"/>
                    </a:lnTo>
                    <a:lnTo>
                      <a:pt x="153" y="13"/>
                    </a:lnTo>
                    <a:lnTo>
                      <a:pt x="153" y="8"/>
                    </a:lnTo>
                    <a:lnTo>
                      <a:pt x="156" y="6"/>
                    </a:lnTo>
                    <a:lnTo>
                      <a:pt x="161" y="6"/>
                    </a:lnTo>
                    <a:lnTo>
                      <a:pt x="163" y="6"/>
                    </a:lnTo>
                    <a:lnTo>
                      <a:pt x="166" y="4"/>
                    </a:lnTo>
                    <a:lnTo>
                      <a:pt x="166" y="0"/>
                    </a:lnTo>
                    <a:lnTo>
                      <a:pt x="170" y="4"/>
                    </a:lnTo>
                    <a:lnTo>
                      <a:pt x="170" y="0"/>
                    </a:lnTo>
                    <a:lnTo>
                      <a:pt x="173" y="4"/>
                    </a:lnTo>
                    <a:lnTo>
                      <a:pt x="173" y="0"/>
                    </a:lnTo>
                    <a:lnTo>
                      <a:pt x="175" y="70"/>
                    </a:lnTo>
                  </a:path>
                </a:pathLst>
              </a:cu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070" name="Line 46"/>
              <p:cNvSpPr>
                <a:spLocks noChangeShapeType="1"/>
              </p:cNvSpPr>
              <p:nvPr/>
            </p:nvSpPr>
            <p:spPr bwMode="auto">
              <a:xfrm flipV="1">
                <a:off x="1593851" y="4404617"/>
                <a:ext cx="1588" cy="1016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071" name="Line 47"/>
              <p:cNvSpPr>
                <a:spLocks noChangeShapeType="1"/>
              </p:cNvSpPr>
              <p:nvPr/>
            </p:nvSpPr>
            <p:spPr bwMode="auto">
              <a:xfrm>
                <a:off x="1593851" y="4404617"/>
                <a:ext cx="1588" cy="1016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072" name="Line 48"/>
              <p:cNvSpPr>
                <a:spLocks noChangeShapeType="1"/>
              </p:cNvSpPr>
              <p:nvPr/>
            </p:nvSpPr>
            <p:spPr bwMode="auto">
              <a:xfrm flipV="1">
                <a:off x="1606551" y="4444305"/>
                <a:ext cx="1588" cy="6191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073" name="Freeform 49"/>
              <p:cNvSpPr>
                <a:spLocks/>
              </p:cNvSpPr>
              <p:nvPr/>
            </p:nvSpPr>
            <p:spPr bwMode="auto">
              <a:xfrm>
                <a:off x="1606551" y="4252217"/>
                <a:ext cx="92075" cy="254000"/>
              </a:xfrm>
              <a:custGeom>
                <a:avLst/>
                <a:gdLst/>
                <a:ahLst/>
                <a:cxnLst>
                  <a:cxn ang="0">
                    <a:pos x="0" y="121"/>
                  </a:cxn>
                  <a:cxn ang="0">
                    <a:pos x="2" y="53"/>
                  </a:cxn>
                  <a:cxn ang="0">
                    <a:pos x="2" y="6"/>
                  </a:cxn>
                  <a:cxn ang="0">
                    <a:pos x="7" y="4"/>
                  </a:cxn>
                  <a:cxn ang="0">
                    <a:pos x="7" y="0"/>
                  </a:cxn>
                  <a:cxn ang="0">
                    <a:pos x="9" y="29"/>
                  </a:cxn>
                  <a:cxn ang="0">
                    <a:pos x="9" y="6"/>
                  </a:cxn>
                  <a:cxn ang="0">
                    <a:pos x="12" y="41"/>
                  </a:cxn>
                  <a:cxn ang="0">
                    <a:pos x="12" y="33"/>
                  </a:cxn>
                  <a:cxn ang="0">
                    <a:pos x="17" y="39"/>
                  </a:cxn>
                  <a:cxn ang="0">
                    <a:pos x="17" y="37"/>
                  </a:cxn>
                  <a:cxn ang="0">
                    <a:pos x="19" y="45"/>
                  </a:cxn>
                  <a:cxn ang="0">
                    <a:pos x="19" y="41"/>
                  </a:cxn>
                  <a:cxn ang="0">
                    <a:pos x="22" y="47"/>
                  </a:cxn>
                  <a:cxn ang="0">
                    <a:pos x="22" y="45"/>
                  </a:cxn>
                  <a:cxn ang="0">
                    <a:pos x="27" y="49"/>
                  </a:cxn>
                  <a:cxn ang="0">
                    <a:pos x="29" y="47"/>
                  </a:cxn>
                  <a:cxn ang="0">
                    <a:pos x="29" y="41"/>
                  </a:cxn>
                  <a:cxn ang="0">
                    <a:pos x="31" y="45"/>
                  </a:cxn>
                  <a:cxn ang="0">
                    <a:pos x="31" y="33"/>
                  </a:cxn>
                  <a:cxn ang="0">
                    <a:pos x="36" y="57"/>
                  </a:cxn>
                  <a:cxn ang="0">
                    <a:pos x="36" y="49"/>
                  </a:cxn>
                  <a:cxn ang="0">
                    <a:pos x="39" y="61"/>
                  </a:cxn>
                  <a:cxn ang="0">
                    <a:pos x="39" y="37"/>
                  </a:cxn>
                  <a:cxn ang="0">
                    <a:pos x="41" y="23"/>
                  </a:cxn>
                  <a:cxn ang="0">
                    <a:pos x="41" y="12"/>
                  </a:cxn>
                  <a:cxn ang="0">
                    <a:pos x="46" y="4"/>
                  </a:cxn>
                  <a:cxn ang="0">
                    <a:pos x="48" y="0"/>
                  </a:cxn>
                  <a:cxn ang="0">
                    <a:pos x="51" y="31"/>
                  </a:cxn>
                  <a:cxn ang="0">
                    <a:pos x="51" y="4"/>
                  </a:cxn>
                  <a:cxn ang="0">
                    <a:pos x="56" y="90"/>
                  </a:cxn>
                  <a:cxn ang="0">
                    <a:pos x="56" y="53"/>
                  </a:cxn>
                  <a:cxn ang="0">
                    <a:pos x="58" y="160"/>
                  </a:cxn>
                </a:cxnLst>
                <a:rect l="0" t="0" r="r" b="b"/>
                <a:pathLst>
                  <a:path w="58" h="160">
                    <a:moveTo>
                      <a:pt x="0" y="121"/>
                    </a:moveTo>
                    <a:lnTo>
                      <a:pt x="2" y="53"/>
                    </a:lnTo>
                    <a:lnTo>
                      <a:pt x="2" y="6"/>
                    </a:lnTo>
                    <a:lnTo>
                      <a:pt x="7" y="4"/>
                    </a:lnTo>
                    <a:lnTo>
                      <a:pt x="7" y="0"/>
                    </a:lnTo>
                    <a:lnTo>
                      <a:pt x="9" y="29"/>
                    </a:lnTo>
                    <a:lnTo>
                      <a:pt x="9" y="6"/>
                    </a:lnTo>
                    <a:lnTo>
                      <a:pt x="12" y="41"/>
                    </a:lnTo>
                    <a:lnTo>
                      <a:pt x="12" y="33"/>
                    </a:lnTo>
                    <a:lnTo>
                      <a:pt x="17" y="39"/>
                    </a:lnTo>
                    <a:lnTo>
                      <a:pt x="17" y="37"/>
                    </a:lnTo>
                    <a:lnTo>
                      <a:pt x="19" y="45"/>
                    </a:lnTo>
                    <a:lnTo>
                      <a:pt x="19" y="41"/>
                    </a:lnTo>
                    <a:lnTo>
                      <a:pt x="22" y="47"/>
                    </a:lnTo>
                    <a:lnTo>
                      <a:pt x="22" y="45"/>
                    </a:lnTo>
                    <a:lnTo>
                      <a:pt x="27" y="49"/>
                    </a:lnTo>
                    <a:lnTo>
                      <a:pt x="29" y="47"/>
                    </a:lnTo>
                    <a:lnTo>
                      <a:pt x="29" y="41"/>
                    </a:lnTo>
                    <a:lnTo>
                      <a:pt x="31" y="45"/>
                    </a:lnTo>
                    <a:lnTo>
                      <a:pt x="31" y="33"/>
                    </a:lnTo>
                    <a:lnTo>
                      <a:pt x="36" y="57"/>
                    </a:lnTo>
                    <a:lnTo>
                      <a:pt x="36" y="49"/>
                    </a:lnTo>
                    <a:lnTo>
                      <a:pt x="39" y="61"/>
                    </a:lnTo>
                    <a:lnTo>
                      <a:pt x="39" y="37"/>
                    </a:lnTo>
                    <a:lnTo>
                      <a:pt x="41" y="23"/>
                    </a:lnTo>
                    <a:lnTo>
                      <a:pt x="41" y="12"/>
                    </a:lnTo>
                    <a:lnTo>
                      <a:pt x="46" y="4"/>
                    </a:lnTo>
                    <a:lnTo>
                      <a:pt x="48" y="0"/>
                    </a:lnTo>
                    <a:lnTo>
                      <a:pt x="51" y="31"/>
                    </a:lnTo>
                    <a:lnTo>
                      <a:pt x="51" y="4"/>
                    </a:lnTo>
                    <a:lnTo>
                      <a:pt x="56" y="90"/>
                    </a:lnTo>
                    <a:lnTo>
                      <a:pt x="56" y="53"/>
                    </a:lnTo>
                    <a:lnTo>
                      <a:pt x="58" y="160"/>
                    </a:lnTo>
                  </a:path>
                </a:pathLst>
              </a:cu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074" name="Line 50"/>
              <p:cNvSpPr>
                <a:spLocks noChangeShapeType="1"/>
              </p:cNvSpPr>
              <p:nvPr/>
            </p:nvSpPr>
            <p:spPr bwMode="auto">
              <a:xfrm flipV="1">
                <a:off x="1698626" y="4490342"/>
                <a:ext cx="1588" cy="1587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075" name="Line 51"/>
              <p:cNvSpPr>
                <a:spLocks noChangeShapeType="1"/>
              </p:cNvSpPr>
              <p:nvPr/>
            </p:nvSpPr>
            <p:spPr bwMode="auto">
              <a:xfrm>
                <a:off x="1698626" y="4490342"/>
                <a:ext cx="1588" cy="1587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076" name="Line 52"/>
              <p:cNvSpPr>
                <a:spLocks noChangeShapeType="1"/>
              </p:cNvSpPr>
              <p:nvPr/>
            </p:nvSpPr>
            <p:spPr bwMode="auto">
              <a:xfrm flipV="1">
                <a:off x="1714501" y="4476055"/>
                <a:ext cx="1588" cy="301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077" name="Freeform 53"/>
              <p:cNvSpPr>
                <a:spLocks/>
              </p:cNvSpPr>
              <p:nvPr/>
            </p:nvSpPr>
            <p:spPr bwMode="auto">
              <a:xfrm>
                <a:off x="1714501" y="4336355"/>
                <a:ext cx="1651000" cy="139700"/>
              </a:xfrm>
              <a:custGeom>
                <a:avLst/>
                <a:gdLst/>
                <a:ahLst/>
                <a:cxnLst>
                  <a:cxn ang="0">
                    <a:pos x="12" y="35"/>
                  </a:cxn>
                  <a:cxn ang="0">
                    <a:pos x="29" y="56"/>
                  </a:cxn>
                  <a:cxn ang="0">
                    <a:pos x="46" y="50"/>
                  </a:cxn>
                  <a:cxn ang="0">
                    <a:pos x="66" y="45"/>
                  </a:cxn>
                  <a:cxn ang="0">
                    <a:pos x="78" y="43"/>
                  </a:cxn>
                  <a:cxn ang="0">
                    <a:pos x="95" y="50"/>
                  </a:cxn>
                  <a:cxn ang="0">
                    <a:pos x="110" y="45"/>
                  </a:cxn>
                  <a:cxn ang="0">
                    <a:pos x="124" y="43"/>
                  </a:cxn>
                  <a:cxn ang="0">
                    <a:pos x="139" y="45"/>
                  </a:cxn>
                  <a:cxn ang="0">
                    <a:pos x="156" y="45"/>
                  </a:cxn>
                  <a:cxn ang="0">
                    <a:pos x="176" y="43"/>
                  </a:cxn>
                  <a:cxn ang="0">
                    <a:pos x="200" y="43"/>
                  </a:cxn>
                  <a:cxn ang="0">
                    <a:pos x="215" y="43"/>
                  </a:cxn>
                  <a:cxn ang="0">
                    <a:pos x="234" y="45"/>
                  </a:cxn>
                  <a:cxn ang="0">
                    <a:pos x="249" y="45"/>
                  </a:cxn>
                  <a:cxn ang="0">
                    <a:pos x="268" y="45"/>
                  </a:cxn>
                  <a:cxn ang="0">
                    <a:pos x="286" y="45"/>
                  </a:cxn>
                  <a:cxn ang="0">
                    <a:pos x="303" y="45"/>
                  </a:cxn>
                  <a:cxn ang="0">
                    <a:pos x="325" y="45"/>
                  </a:cxn>
                  <a:cxn ang="0">
                    <a:pos x="342" y="45"/>
                  </a:cxn>
                  <a:cxn ang="0">
                    <a:pos x="354" y="45"/>
                  </a:cxn>
                  <a:cxn ang="0">
                    <a:pos x="371" y="43"/>
                  </a:cxn>
                  <a:cxn ang="0">
                    <a:pos x="386" y="43"/>
                  </a:cxn>
                  <a:cxn ang="0">
                    <a:pos x="405" y="45"/>
                  </a:cxn>
                  <a:cxn ang="0">
                    <a:pos x="422" y="45"/>
                  </a:cxn>
                  <a:cxn ang="0">
                    <a:pos x="439" y="56"/>
                  </a:cxn>
                  <a:cxn ang="0">
                    <a:pos x="454" y="52"/>
                  </a:cxn>
                  <a:cxn ang="0">
                    <a:pos x="471" y="52"/>
                  </a:cxn>
                  <a:cxn ang="0">
                    <a:pos x="488" y="45"/>
                  </a:cxn>
                  <a:cxn ang="0">
                    <a:pos x="508" y="45"/>
                  </a:cxn>
                  <a:cxn ang="0">
                    <a:pos x="522" y="43"/>
                  </a:cxn>
                  <a:cxn ang="0">
                    <a:pos x="539" y="43"/>
                  </a:cxn>
                  <a:cxn ang="0">
                    <a:pos x="556" y="41"/>
                  </a:cxn>
                  <a:cxn ang="0">
                    <a:pos x="569" y="41"/>
                  </a:cxn>
                  <a:cxn ang="0">
                    <a:pos x="586" y="37"/>
                  </a:cxn>
                  <a:cxn ang="0">
                    <a:pos x="600" y="35"/>
                  </a:cxn>
                  <a:cxn ang="0">
                    <a:pos x="618" y="29"/>
                  </a:cxn>
                  <a:cxn ang="0">
                    <a:pos x="635" y="33"/>
                  </a:cxn>
                  <a:cxn ang="0">
                    <a:pos x="649" y="4"/>
                  </a:cxn>
                  <a:cxn ang="0">
                    <a:pos x="664" y="17"/>
                  </a:cxn>
                  <a:cxn ang="0">
                    <a:pos x="676" y="27"/>
                  </a:cxn>
                  <a:cxn ang="0">
                    <a:pos x="696" y="25"/>
                  </a:cxn>
                  <a:cxn ang="0">
                    <a:pos x="713" y="25"/>
                  </a:cxn>
                  <a:cxn ang="0">
                    <a:pos x="725" y="25"/>
                  </a:cxn>
                  <a:cxn ang="0">
                    <a:pos x="747" y="29"/>
                  </a:cxn>
                  <a:cxn ang="0">
                    <a:pos x="764" y="27"/>
                  </a:cxn>
                  <a:cxn ang="0">
                    <a:pos x="781" y="25"/>
                  </a:cxn>
                  <a:cxn ang="0">
                    <a:pos x="796" y="25"/>
                  </a:cxn>
                  <a:cxn ang="0">
                    <a:pos x="810" y="21"/>
                  </a:cxn>
                  <a:cxn ang="0">
                    <a:pos x="823" y="21"/>
                  </a:cxn>
                  <a:cxn ang="0">
                    <a:pos x="840" y="21"/>
                  </a:cxn>
                  <a:cxn ang="0">
                    <a:pos x="852" y="21"/>
                  </a:cxn>
                  <a:cxn ang="0">
                    <a:pos x="871" y="21"/>
                  </a:cxn>
                  <a:cxn ang="0">
                    <a:pos x="888" y="21"/>
                  </a:cxn>
                  <a:cxn ang="0">
                    <a:pos x="908" y="19"/>
                  </a:cxn>
                  <a:cxn ang="0">
                    <a:pos x="920" y="17"/>
                  </a:cxn>
                  <a:cxn ang="0">
                    <a:pos x="940" y="19"/>
                  </a:cxn>
                  <a:cxn ang="0">
                    <a:pos x="957" y="19"/>
                  </a:cxn>
                  <a:cxn ang="0">
                    <a:pos x="979" y="13"/>
                  </a:cxn>
                  <a:cxn ang="0">
                    <a:pos x="998" y="17"/>
                  </a:cxn>
                  <a:cxn ang="0">
                    <a:pos x="1015" y="13"/>
                  </a:cxn>
                  <a:cxn ang="0">
                    <a:pos x="1030" y="11"/>
                  </a:cxn>
                </a:cxnLst>
                <a:rect l="0" t="0" r="r" b="b"/>
                <a:pathLst>
                  <a:path w="1040" h="88">
                    <a:moveTo>
                      <a:pt x="0" y="88"/>
                    </a:moveTo>
                    <a:lnTo>
                      <a:pt x="2" y="66"/>
                    </a:lnTo>
                    <a:lnTo>
                      <a:pt x="2" y="50"/>
                    </a:lnTo>
                    <a:lnTo>
                      <a:pt x="7" y="43"/>
                    </a:lnTo>
                    <a:lnTo>
                      <a:pt x="7" y="35"/>
                    </a:lnTo>
                    <a:lnTo>
                      <a:pt x="10" y="33"/>
                    </a:lnTo>
                    <a:lnTo>
                      <a:pt x="12" y="41"/>
                    </a:lnTo>
                    <a:lnTo>
                      <a:pt x="12" y="35"/>
                    </a:lnTo>
                    <a:lnTo>
                      <a:pt x="17" y="43"/>
                    </a:lnTo>
                    <a:lnTo>
                      <a:pt x="17" y="37"/>
                    </a:lnTo>
                    <a:lnTo>
                      <a:pt x="20" y="50"/>
                    </a:lnTo>
                    <a:lnTo>
                      <a:pt x="20" y="45"/>
                    </a:lnTo>
                    <a:lnTo>
                      <a:pt x="22" y="56"/>
                    </a:lnTo>
                    <a:lnTo>
                      <a:pt x="22" y="52"/>
                    </a:lnTo>
                    <a:lnTo>
                      <a:pt x="27" y="56"/>
                    </a:lnTo>
                    <a:lnTo>
                      <a:pt x="29" y="56"/>
                    </a:lnTo>
                    <a:lnTo>
                      <a:pt x="29" y="50"/>
                    </a:lnTo>
                    <a:lnTo>
                      <a:pt x="32" y="43"/>
                    </a:lnTo>
                    <a:lnTo>
                      <a:pt x="37" y="43"/>
                    </a:lnTo>
                    <a:lnTo>
                      <a:pt x="39" y="43"/>
                    </a:lnTo>
                    <a:lnTo>
                      <a:pt x="41" y="52"/>
                    </a:lnTo>
                    <a:lnTo>
                      <a:pt x="41" y="45"/>
                    </a:lnTo>
                    <a:lnTo>
                      <a:pt x="46" y="52"/>
                    </a:lnTo>
                    <a:lnTo>
                      <a:pt x="46" y="50"/>
                    </a:lnTo>
                    <a:lnTo>
                      <a:pt x="49" y="52"/>
                    </a:lnTo>
                    <a:lnTo>
                      <a:pt x="49" y="50"/>
                    </a:lnTo>
                    <a:lnTo>
                      <a:pt x="51" y="50"/>
                    </a:lnTo>
                    <a:lnTo>
                      <a:pt x="56" y="50"/>
                    </a:lnTo>
                    <a:lnTo>
                      <a:pt x="56" y="45"/>
                    </a:lnTo>
                    <a:lnTo>
                      <a:pt x="59" y="45"/>
                    </a:lnTo>
                    <a:lnTo>
                      <a:pt x="61" y="45"/>
                    </a:lnTo>
                    <a:lnTo>
                      <a:pt x="66" y="45"/>
                    </a:lnTo>
                    <a:lnTo>
                      <a:pt x="66" y="43"/>
                    </a:lnTo>
                    <a:lnTo>
                      <a:pt x="68" y="45"/>
                    </a:lnTo>
                    <a:lnTo>
                      <a:pt x="71" y="45"/>
                    </a:lnTo>
                    <a:lnTo>
                      <a:pt x="71" y="43"/>
                    </a:lnTo>
                    <a:lnTo>
                      <a:pt x="76" y="45"/>
                    </a:lnTo>
                    <a:lnTo>
                      <a:pt x="76" y="43"/>
                    </a:lnTo>
                    <a:lnTo>
                      <a:pt x="78" y="45"/>
                    </a:lnTo>
                    <a:lnTo>
                      <a:pt x="78" y="43"/>
                    </a:lnTo>
                    <a:lnTo>
                      <a:pt x="81" y="45"/>
                    </a:lnTo>
                    <a:lnTo>
                      <a:pt x="81" y="43"/>
                    </a:lnTo>
                    <a:lnTo>
                      <a:pt x="85" y="45"/>
                    </a:lnTo>
                    <a:lnTo>
                      <a:pt x="85" y="43"/>
                    </a:lnTo>
                    <a:lnTo>
                      <a:pt x="88" y="43"/>
                    </a:lnTo>
                    <a:lnTo>
                      <a:pt x="90" y="50"/>
                    </a:lnTo>
                    <a:lnTo>
                      <a:pt x="90" y="45"/>
                    </a:lnTo>
                    <a:lnTo>
                      <a:pt x="95" y="50"/>
                    </a:lnTo>
                    <a:lnTo>
                      <a:pt x="95" y="43"/>
                    </a:lnTo>
                    <a:lnTo>
                      <a:pt x="98" y="43"/>
                    </a:lnTo>
                    <a:lnTo>
                      <a:pt x="100" y="45"/>
                    </a:lnTo>
                    <a:lnTo>
                      <a:pt x="100" y="43"/>
                    </a:lnTo>
                    <a:lnTo>
                      <a:pt x="105" y="43"/>
                    </a:lnTo>
                    <a:lnTo>
                      <a:pt x="107" y="45"/>
                    </a:lnTo>
                    <a:lnTo>
                      <a:pt x="107" y="43"/>
                    </a:lnTo>
                    <a:lnTo>
                      <a:pt x="110" y="45"/>
                    </a:lnTo>
                    <a:lnTo>
                      <a:pt x="110" y="43"/>
                    </a:lnTo>
                    <a:lnTo>
                      <a:pt x="115" y="43"/>
                    </a:lnTo>
                    <a:lnTo>
                      <a:pt x="117" y="45"/>
                    </a:lnTo>
                    <a:lnTo>
                      <a:pt x="117" y="43"/>
                    </a:lnTo>
                    <a:lnTo>
                      <a:pt x="120" y="50"/>
                    </a:lnTo>
                    <a:lnTo>
                      <a:pt x="120" y="43"/>
                    </a:lnTo>
                    <a:lnTo>
                      <a:pt x="124" y="45"/>
                    </a:lnTo>
                    <a:lnTo>
                      <a:pt x="124" y="43"/>
                    </a:lnTo>
                    <a:lnTo>
                      <a:pt x="127" y="45"/>
                    </a:lnTo>
                    <a:lnTo>
                      <a:pt x="127" y="43"/>
                    </a:lnTo>
                    <a:lnTo>
                      <a:pt x="129" y="50"/>
                    </a:lnTo>
                    <a:lnTo>
                      <a:pt x="129" y="43"/>
                    </a:lnTo>
                    <a:lnTo>
                      <a:pt x="134" y="43"/>
                    </a:lnTo>
                    <a:lnTo>
                      <a:pt x="137" y="50"/>
                    </a:lnTo>
                    <a:lnTo>
                      <a:pt x="137" y="43"/>
                    </a:lnTo>
                    <a:lnTo>
                      <a:pt x="139" y="45"/>
                    </a:lnTo>
                    <a:lnTo>
                      <a:pt x="144" y="45"/>
                    </a:lnTo>
                    <a:lnTo>
                      <a:pt x="144" y="43"/>
                    </a:lnTo>
                    <a:lnTo>
                      <a:pt x="146" y="45"/>
                    </a:lnTo>
                    <a:lnTo>
                      <a:pt x="146" y="43"/>
                    </a:lnTo>
                    <a:lnTo>
                      <a:pt x="149" y="45"/>
                    </a:lnTo>
                    <a:lnTo>
                      <a:pt x="149" y="43"/>
                    </a:lnTo>
                    <a:lnTo>
                      <a:pt x="151" y="45"/>
                    </a:lnTo>
                    <a:lnTo>
                      <a:pt x="156" y="45"/>
                    </a:lnTo>
                    <a:lnTo>
                      <a:pt x="159" y="45"/>
                    </a:lnTo>
                    <a:lnTo>
                      <a:pt x="161" y="45"/>
                    </a:lnTo>
                    <a:lnTo>
                      <a:pt x="166" y="50"/>
                    </a:lnTo>
                    <a:lnTo>
                      <a:pt x="166" y="45"/>
                    </a:lnTo>
                    <a:lnTo>
                      <a:pt x="168" y="43"/>
                    </a:lnTo>
                    <a:lnTo>
                      <a:pt x="173" y="45"/>
                    </a:lnTo>
                    <a:lnTo>
                      <a:pt x="176" y="45"/>
                    </a:lnTo>
                    <a:lnTo>
                      <a:pt x="176" y="43"/>
                    </a:lnTo>
                    <a:lnTo>
                      <a:pt x="178" y="43"/>
                    </a:lnTo>
                    <a:lnTo>
                      <a:pt x="183" y="45"/>
                    </a:lnTo>
                    <a:lnTo>
                      <a:pt x="185" y="43"/>
                    </a:lnTo>
                    <a:lnTo>
                      <a:pt x="188" y="45"/>
                    </a:lnTo>
                    <a:lnTo>
                      <a:pt x="190" y="43"/>
                    </a:lnTo>
                    <a:lnTo>
                      <a:pt x="195" y="43"/>
                    </a:lnTo>
                    <a:lnTo>
                      <a:pt x="198" y="43"/>
                    </a:lnTo>
                    <a:lnTo>
                      <a:pt x="200" y="43"/>
                    </a:lnTo>
                    <a:lnTo>
                      <a:pt x="205" y="45"/>
                    </a:lnTo>
                    <a:lnTo>
                      <a:pt x="205" y="43"/>
                    </a:lnTo>
                    <a:lnTo>
                      <a:pt x="207" y="45"/>
                    </a:lnTo>
                    <a:lnTo>
                      <a:pt x="207" y="43"/>
                    </a:lnTo>
                    <a:lnTo>
                      <a:pt x="210" y="45"/>
                    </a:lnTo>
                    <a:lnTo>
                      <a:pt x="210" y="43"/>
                    </a:lnTo>
                    <a:lnTo>
                      <a:pt x="215" y="45"/>
                    </a:lnTo>
                    <a:lnTo>
                      <a:pt x="215" y="43"/>
                    </a:lnTo>
                    <a:lnTo>
                      <a:pt x="217" y="45"/>
                    </a:lnTo>
                    <a:lnTo>
                      <a:pt x="217" y="43"/>
                    </a:lnTo>
                    <a:lnTo>
                      <a:pt x="220" y="43"/>
                    </a:lnTo>
                    <a:lnTo>
                      <a:pt x="225" y="45"/>
                    </a:lnTo>
                    <a:lnTo>
                      <a:pt x="225" y="43"/>
                    </a:lnTo>
                    <a:lnTo>
                      <a:pt x="227" y="45"/>
                    </a:lnTo>
                    <a:lnTo>
                      <a:pt x="229" y="43"/>
                    </a:lnTo>
                    <a:lnTo>
                      <a:pt x="234" y="45"/>
                    </a:lnTo>
                    <a:lnTo>
                      <a:pt x="234" y="43"/>
                    </a:lnTo>
                    <a:lnTo>
                      <a:pt x="237" y="45"/>
                    </a:lnTo>
                    <a:lnTo>
                      <a:pt x="239" y="50"/>
                    </a:lnTo>
                    <a:lnTo>
                      <a:pt x="239" y="45"/>
                    </a:lnTo>
                    <a:lnTo>
                      <a:pt x="244" y="45"/>
                    </a:lnTo>
                    <a:lnTo>
                      <a:pt x="247" y="50"/>
                    </a:lnTo>
                    <a:lnTo>
                      <a:pt x="247" y="45"/>
                    </a:lnTo>
                    <a:lnTo>
                      <a:pt x="249" y="45"/>
                    </a:lnTo>
                    <a:lnTo>
                      <a:pt x="254" y="45"/>
                    </a:lnTo>
                    <a:lnTo>
                      <a:pt x="256" y="45"/>
                    </a:lnTo>
                    <a:lnTo>
                      <a:pt x="256" y="43"/>
                    </a:lnTo>
                    <a:lnTo>
                      <a:pt x="259" y="45"/>
                    </a:lnTo>
                    <a:lnTo>
                      <a:pt x="259" y="43"/>
                    </a:lnTo>
                    <a:lnTo>
                      <a:pt x="264" y="45"/>
                    </a:lnTo>
                    <a:lnTo>
                      <a:pt x="266" y="45"/>
                    </a:lnTo>
                    <a:lnTo>
                      <a:pt x="268" y="45"/>
                    </a:lnTo>
                    <a:lnTo>
                      <a:pt x="268" y="43"/>
                    </a:lnTo>
                    <a:lnTo>
                      <a:pt x="273" y="45"/>
                    </a:lnTo>
                    <a:lnTo>
                      <a:pt x="276" y="45"/>
                    </a:lnTo>
                    <a:lnTo>
                      <a:pt x="276" y="43"/>
                    </a:lnTo>
                    <a:lnTo>
                      <a:pt x="278" y="50"/>
                    </a:lnTo>
                    <a:lnTo>
                      <a:pt x="278" y="45"/>
                    </a:lnTo>
                    <a:lnTo>
                      <a:pt x="283" y="45"/>
                    </a:lnTo>
                    <a:lnTo>
                      <a:pt x="286" y="45"/>
                    </a:lnTo>
                    <a:lnTo>
                      <a:pt x="286" y="43"/>
                    </a:lnTo>
                    <a:lnTo>
                      <a:pt x="288" y="45"/>
                    </a:lnTo>
                    <a:lnTo>
                      <a:pt x="288" y="43"/>
                    </a:lnTo>
                    <a:lnTo>
                      <a:pt x="293" y="45"/>
                    </a:lnTo>
                    <a:lnTo>
                      <a:pt x="295" y="45"/>
                    </a:lnTo>
                    <a:lnTo>
                      <a:pt x="298" y="50"/>
                    </a:lnTo>
                    <a:lnTo>
                      <a:pt x="298" y="45"/>
                    </a:lnTo>
                    <a:lnTo>
                      <a:pt x="303" y="45"/>
                    </a:lnTo>
                    <a:lnTo>
                      <a:pt x="305" y="45"/>
                    </a:lnTo>
                    <a:lnTo>
                      <a:pt x="308" y="45"/>
                    </a:lnTo>
                    <a:lnTo>
                      <a:pt x="312" y="45"/>
                    </a:lnTo>
                    <a:lnTo>
                      <a:pt x="315" y="45"/>
                    </a:lnTo>
                    <a:lnTo>
                      <a:pt x="317" y="50"/>
                    </a:lnTo>
                    <a:lnTo>
                      <a:pt x="317" y="45"/>
                    </a:lnTo>
                    <a:lnTo>
                      <a:pt x="322" y="45"/>
                    </a:lnTo>
                    <a:lnTo>
                      <a:pt x="325" y="45"/>
                    </a:lnTo>
                    <a:lnTo>
                      <a:pt x="327" y="45"/>
                    </a:lnTo>
                    <a:lnTo>
                      <a:pt x="327" y="43"/>
                    </a:lnTo>
                    <a:lnTo>
                      <a:pt x="332" y="45"/>
                    </a:lnTo>
                    <a:lnTo>
                      <a:pt x="334" y="45"/>
                    </a:lnTo>
                    <a:lnTo>
                      <a:pt x="334" y="43"/>
                    </a:lnTo>
                    <a:lnTo>
                      <a:pt x="337" y="45"/>
                    </a:lnTo>
                    <a:lnTo>
                      <a:pt x="337" y="43"/>
                    </a:lnTo>
                    <a:lnTo>
                      <a:pt x="342" y="45"/>
                    </a:lnTo>
                    <a:lnTo>
                      <a:pt x="342" y="43"/>
                    </a:lnTo>
                    <a:lnTo>
                      <a:pt x="344" y="45"/>
                    </a:lnTo>
                    <a:lnTo>
                      <a:pt x="344" y="43"/>
                    </a:lnTo>
                    <a:lnTo>
                      <a:pt x="347" y="43"/>
                    </a:lnTo>
                    <a:lnTo>
                      <a:pt x="351" y="45"/>
                    </a:lnTo>
                    <a:lnTo>
                      <a:pt x="351" y="43"/>
                    </a:lnTo>
                    <a:lnTo>
                      <a:pt x="354" y="50"/>
                    </a:lnTo>
                    <a:lnTo>
                      <a:pt x="354" y="45"/>
                    </a:lnTo>
                    <a:lnTo>
                      <a:pt x="356" y="43"/>
                    </a:lnTo>
                    <a:lnTo>
                      <a:pt x="361" y="45"/>
                    </a:lnTo>
                    <a:lnTo>
                      <a:pt x="361" y="43"/>
                    </a:lnTo>
                    <a:lnTo>
                      <a:pt x="364" y="45"/>
                    </a:lnTo>
                    <a:lnTo>
                      <a:pt x="364" y="43"/>
                    </a:lnTo>
                    <a:lnTo>
                      <a:pt x="366" y="45"/>
                    </a:lnTo>
                    <a:lnTo>
                      <a:pt x="366" y="43"/>
                    </a:lnTo>
                    <a:lnTo>
                      <a:pt x="371" y="43"/>
                    </a:lnTo>
                    <a:lnTo>
                      <a:pt x="373" y="45"/>
                    </a:lnTo>
                    <a:lnTo>
                      <a:pt x="373" y="43"/>
                    </a:lnTo>
                    <a:lnTo>
                      <a:pt x="376" y="45"/>
                    </a:lnTo>
                    <a:lnTo>
                      <a:pt x="381" y="45"/>
                    </a:lnTo>
                    <a:lnTo>
                      <a:pt x="381" y="43"/>
                    </a:lnTo>
                    <a:lnTo>
                      <a:pt x="383" y="45"/>
                    </a:lnTo>
                    <a:lnTo>
                      <a:pt x="386" y="45"/>
                    </a:lnTo>
                    <a:lnTo>
                      <a:pt x="386" y="43"/>
                    </a:lnTo>
                    <a:lnTo>
                      <a:pt x="391" y="45"/>
                    </a:lnTo>
                    <a:lnTo>
                      <a:pt x="393" y="45"/>
                    </a:lnTo>
                    <a:lnTo>
                      <a:pt x="395" y="45"/>
                    </a:lnTo>
                    <a:lnTo>
                      <a:pt x="395" y="43"/>
                    </a:lnTo>
                    <a:lnTo>
                      <a:pt x="400" y="45"/>
                    </a:lnTo>
                    <a:lnTo>
                      <a:pt x="400" y="43"/>
                    </a:lnTo>
                    <a:lnTo>
                      <a:pt x="403" y="45"/>
                    </a:lnTo>
                    <a:lnTo>
                      <a:pt x="405" y="45"/>
                    </a:lnTo>
                    <a:lnTo>
                      <a:pt x="405" y="43"/>
                    </a:lnTo>
                    <a:lnTo>
                      <a:pt x="410" y="45"/>
                    </a:lnTo>
                    <a:lnTo>
                      <a:pt x="412" y="45"/>
                    </a:lnTo>
                    <a:lnTo>
                      <a:pt x="412" y="43"/>
                    </a:lnTo>
                    <a:lnTo>
                      <a:pt x="415" y="45"/>
                    </a:lnTo>
                    <a:lnTo>
                      <a:pt x="415" y="43"/>
                    </a:lnTo>
                    <a:lnTo>
                      <a:pt x="420" y="43"/>
                    </a:lnTo>
                    <a:lnTo>
                      <a:pt x="422" y="45"/>
                    </a:lnTo>
                    <a:lnTo>
                      <a:pt x="422" y="43"/>
                    </a:lnTo>
                    <a:lnTo>
                      <a:pt x="425" y="45"/>
                    </a:lnTo>
                    <a:lnTo>
                      <a:pt x="430" y="50"/>
                    </a:lnTo>
                    <a:lnTo>
                      <a:pt x="430" y="45"/>
                    </a:lnTo>
                    <a:lnTo>
                      <a:pt x="432" y="50"/>
                    </a:lnTo>
                    <a:lnTo>
                      <a:pt x="434" y="56"/>
                    </a:lnTo>
                    <a:lnTo>
                      <a:pt x="434" y="50"/>
                    </a:lnTo>
                    <a:lnTo>
                      <a:pt x="439" y="56"/>
                    </a:lnTo>
                    <a:lnTo>
                      <a:pt x="439" y="52"/>
                    </a:lnTo>
                    <a:lnTo>
                      <a:pt x="442" y="52"/>
                    </a:lnTo>
                    <a:lnTo>
                      <a:pt x="444" y="52"/>
                    </a:lnTo>
                    <a:lnTo>
                      <a:pt x="444" y="50"/>
                    </a:lnTo>
                    <a:lnTo>
                      <a:pt x="449" y="52"/>
                    </a:lnTo>
                    <a:lnTo>
                      <a:pt x="452" y="52"/>
                    </a:lnTo>
                    <a:lnTo>
                      <a:pt x="452" y="50"/>
                    </a:lnTo>
                    <a:lnTo>
                      <a:pt x="454" y="52"/>
                    </a:lnTo>
                    <a:lnTo>
                      <a:pt x="454" y="50"/>
                    </a:lnTo>
                    <a:lnTo>
                      <a:pt x="459" y="52"/>
                    </a:lnTo>
                    <a:lnTo>
                      <a:pt x="459" y="50"/>
                    </a:lnTo>
                    <a:lnTo>
                      <a:pt x="461" y="52"/>
                    </a:lnTo>
                    <a:lnTo>
                      <a:pt x="461" y="50"/>
                    </a:lnTo>
                    <a:lnTo>
                      <a:pt x="464" y="50"/>
                    </a:lnTo>
                    <a:lnTo>
                      <a:pt x="469" y="52"/>
                    </a:lnTo>
                    <a:lnTo>
                      <a:pt x="471" y="52"/>
                    </a:lnTo>
                    <a:lnTo>
                      <a:pt x="473" y="52"/>
                    </a:lnTo>
                    <a:lnTo>
                      <a:pt x="473" y="50"/>
                    </a:lnTo>
                    <a:lnTo>
                      <a:pt x="478" y="50"/>
                    </a:lnTo>
                    <a:lnTo>
                      <a:pt x="481" y="52"/>
                    </a:lnTo>
                    <a:lnTo>
                      <a:pt x="481" y="50"/>
                    </a:lnTo>
                    <a:lnTo>
                      <a:pt x="483" y="50"/>
                    </a:lnTo>
                    <a:lnTo>
                      <a:pt x="488" y="50"/>
                    </a:lnTo>
                    <a:lnTo>
                      <a:pt x="488" y="45"/>
                    </a:lnTo>
                    <a:lnTo>
                      <a:pt x="491" y="45"/>
                    </a:lnTo>
                    <a:lnTo>
                      <a:pt x="493" y="45"/>
                    </a:lnTo>
                    <a:lnTo>
                      <a:pt x="493" y="43"/>
                    </a:lnTo>
                    <a:lnTo>
                      <a:pt x="498" y="43"/>
                    </a:lnTo>
                    <a:lnTo>
                      <a:pt x="500" y="43"/>
                    </a:lnTo>
                    <a:lnTo>
                      <a:pt x="503" y="45"/>
                    </a:lnTo>
                    <a:lnTo>
                      <a:pt x="503" y="43"/>
                    </a:lnTo>
                    <a:lnTo>
                      <a:pt x="508" y="45"/>
                    </a:lnTo>
                    <a:lnTo>
                      <a:pt x="508" y="43"/>
                    </a:lnTo>
                    <a:lnTo>
                      <a:pt x="510" y="45"/>
                    </a:lnTo>
                    <a:lnTo>
                      <a:pt x="510" y="43"/>
                    </a:lnTo>
                    <a:lnTo>
                      <a:pt x="513" y="43"/>
                    </a:lnTo>
                    <a:lnTo>
                      <a:pt x="517" y="43"/>
                    </a:lnTo>
                    <a:lnTo>
                      <a:pt x="520" y="43"/>
                    </a:lnTo>
                    <a:lnTo>
                      <a:pt x="522" y="45"/>
                    </a:lnTo>
                    <a:lnTo>
                      <a:pt x="522" y="43"/>
                    </a:lnTo>
                    <a:lnTo>
                      <a:pt x="527" y="43"/>
                    </a:lnTo>
                    <a:lnTo>
                      <a:pt x="530" y="45"/>
                    </a:lnTo>
                    <a:lnTo>
                      <a:pt x="530" y="43"/>
                    </a:lnTo>
                    <a:lnTo>
                      <a:pt x="532" y="45"/>
                    </a:lnTo>
                    <a:lnTo>
                      <a:pt x="532" y="43"/>
                    </a:lnTo>
                    <a:lnTo>
                      <a:pt x="537" y="45"/>
                    </a:lnTo>
                    <a:lnTo>
                      <a:pt x="537" y="43"/>
                    </a:lnTo>
                    <a:lnTo>
                      <a:pt x="539" y="43"/>
                    </a:lnTo>
                    <a:lnTo>
                      <a:pt x="542" y="45"/>
                    </a:lnTo>
                    <a:lnTo>
                      <a:pt x="542" y="43"/>
                    </a:lnTo>
                    <a:lnTo>
                      <a:pt x="547" y="43"/>
                    </a:lnTo>
                    <a:lnTo>
                      <a:pt x="549" y="43"/>
                    </a:lnTo>
                    <a:lnTo>
                      <a:pt x="549" y="41"/>
                    </a:lnTo>
                    <a:lnTo>
                      <a:pt x="552" y="43"/>
                    </a:lnTo>
                    <a:lnTo>
                      <a:pt x="552" y="41"/>
                    </a:lnTo>
                    <a:lnTo>
                      <a:pt x="556" y="41"/>
                    </a:lnTo>
                    <a:lnTo>
                      <a:pt x="556" y="37"/>
                    </a:lnTo>
                    <a:lnTo>
                      <a:pt x="559" y="43"/>
                    </a:lnTo>
                    <a:lnTo>
                      <a:pt x="559" y="41"/>
                    </a:lnTo>
                    <a:lnTo>
                      <a:pt x="561" y="43"/>
                    </a:lnTo>
                    <a:lnTo>
                      <a:pt x="561" y="41"/>
                    </a:lnTo>
                    <a:lnTo>
                      <a:pt x="566" y="41"/>
                    </a:lnTo>
                    <a:lnTo>
                      <a:pt x="569" y="43"/>
                    </a:lnTo>
                    <a:lnTo>
                      <a:pt x="569" y="41"/>
                    </a:lnTo>
                    <a:lnTo>
                      <a:pt x="571" y="41"/>
                    </a:lnTo>
                    <a:lnTo>
                      <a:pt x="576" y="41"/>
                    </a:lnTo>
                    <a:lnTo>
                      <a:pt x="576" y="37"/>
                    </a:lnTo>
                    <a:lnTo>
                      <a:pt x="578" y="41"/>
                    </a:lnTo>
                    <a:lnTo>
                      <a:pt x="578" y="37"/>
                    </a:lnTo>
                    <a:lnTo>
                      <a:pt x="581" y="41"/>
                    </a:lnTo>
                    <a:lnTo>
                      <a:pt x="581" y="37"/>
                    </a:lnTo>
                    <a:lnTo>
                      <a:pt x="586" y="37"/>
                    </a:lnTo>
                    <a:lnTo>
                      <a:pt x="586" y="35"/>
                    </a:lnTo>
                    <a:lnTo>
                      <a:pt x="588" y="37"/>
                    </a:lnTo>
                    <a:lnTo>
                      <a:pt x="591" y="41"/>
                    </a:lnTo>
                    <a:lnTo>
                      <a:pt x="591" y="37"/>
                    </a:lnTo>
                    <a:lnTo>
                      <a:pt x="596" y="37"/>
                    </a:lnTo>
                    <a:lnTo>
                      <a:pt x="596" y="35"/>
                    </a:lnTo>
                    <a:lnTo>
                      <a:pt x="598" y="37"/>
                    </a:lnTo>
                    <a:lnTo>
                      <a:pt x="600" y="35"/>
                    </a:lnTo>
                    <a:lnTo>
                      <a:pt x="605" y="33"/>
                    </a:lnTo>
                    <a:lnTo>
                      <a:pt x="608" y="29"/>
                    </a:lnTo>
                    <a:lnTo>
                      <a:pt x="610" y="33"/>
                    </a:lnTo>
                    <a:lnTo>
                      <a:pt x="610" y="29"/>
                    </a:lnTo>
                    <a:lnTo>
                      <a:pt x="615" y="33"/>
                    </a:lnTo>
                    <a:lnTo>
                      <a:pt x="615" y="27"/>
                    </a:lnTo>
                    <a:lnTo>
                      <a:pt x="618" y="33"/>
                    </a:lnTo>
                    <a:lnTo>
                      <a:pt x="618" y="29"/>
                    </a:lnTo>
                    <a:lnTo>
                      <a:pt x="620" y="29"/>
                    </a:lnTo>
                    <a:lnTo>
                      <a:pt x="620" y="27"/>
                    </a:lnTo>
                    <a:lnTo>
                      <a:pt x="625" y="33"/>
                    </a:lnTo>
                    <a:lnTo>
                      <a:pt x="625" y="29"/>
                    </a:lnTo>
                    <a:lnTo>
                      <a:pt x="627" y="33"/>
                    </a:lnTo>
                    <a:lnTo>
                      <a:pt x="627" y="29"/>
                    </a:lnTo>
                    <a:lnTo>
                      <a:pt x="630" y="29"/>
                    </a:lnTo>
                    <a:lnTo>
                      <a:pt x="635" y="33"/>
                    </a:lnTo>
                    <a:lnTo>
                      <a:pt x="637" y="29"/>
                    </a:lnTo>
                    <a:lnTo>
                      <a:pt x="637" y="27"/>
                    </a:lnTo>
                    <a:lnTo>
                      <a:pt x="639" y="27"/>
                    </a:lnTo>
                    <a:lnTo>
                      <a:pt x="644" y="21"/>
                    </a:lnTo>
                    <a:lnTo>
                      <a:pt x="644" y="19"/>
                    </a:lnTo>
                    <a:lnTo>
                      <a:pt x="647" y="17"/>
                    </a:lnTo>
                    <a:lnTo>
                      <a:pt x="647" y="11"/>
                    </a:lnTo>
                    <a:lnTo>
                      <a:pt x="649" y="4"/>
                    </a:lnTo>
                    <a:lnTo>
                      <a:pt x="649" y="0"/>
                    </a:lnTo>
                    <a:lnTo>
                      <a:pt x="654" y="2"/>
                    </a:lnTo>
                    <a:lnTo>
                      <a:pt x="654" y="0"/>
                    </a:lnTo>
                    <a:lnTo>
                      <a:pt x="657" y="8"/>
                    </a:lnTo>
                    <a:lnTo>
                      <a:pt x="657" y="2"/>
                    </a:lnTo>
                    <a:lnTo>
                      <a:pt x="659" y="11"/>
                    </a:lnTo>
                    <a:lnTo>
                      <a:pt x="659" y="8"/>
                    </a:lnTo>
                    <a:lnTo>
                      <a:pt x="664" y="17"/>
                    </a:lnTo>
                    <a:lnTo>
                      <a:pt x="664" y="11"/>
                    </a:lnTo>
                    <a:lnTo>
                      <a:pt x="666" y="19"/>
                    </a:lnTo>
                    <a:lnTo>
                      <a:pt x="666" y="17"/>
                    </a:lnTo>
                    <a:lnTo>
                      <a:pt x="669" y="25"/>
                    </a:lnTo>
                    <a:lnTo>
                      <a:pt x="669" y="19"/>
                    </a:lnTo>
                    <a:lnTo>
                      <a:pt x="674" y="25"/>
                    </a:lnTo>
                    <a:lnTo>
                      <a:pt x="674" y="21"/>
                    </a:lnTo>
                    <a:lnTo>
                      <a:pt x="676" y="27"/>
                    </a:lnTo>
                    <a:lnTo>
                      <a:pt x="676" y="25"/>
                    </a:lnTo>
                    <a:lnTo>
                      <a:pt x="679" y="27"/>
                    </a:lnTo>
                    <a:lnTo>
                      <a:pt x="683" y="27"/>
                    </a:lnTo>
                    <a:lnTo>
                      <a:pt x="686" y="27"/>
                    </a:lnTo>
                    <a:lnTo>
                      <a:pt x="688" y="25"/>
                    </a:lnTo>
                    <a:lnTo>
                      <a:pt x="693" y="27"/>
                    </a:lnTo>
                    <a:lnTo>
                      <a:pt x="693" y="25"/>
                    </a:lnTo>
                    <a:lnTo>
                      <a:pt x="696" y="25"/>
                    </a:lnTo>
                    <a:lnTo>
                      <a:pt x="698" y="25"/>
                    </a:lnTo>
                    <a:lnTo>
                      <a:pt x="703" y="25"/>
                    </a:lnTo>
                    <a:lnTo>
                      <a:pt x="703" y="21"/>
                    </a:lnTo>
                    <a:lnTo>
                      <a:pt x="705" y="25"/>
                    </a:lnTo>
                    <a:lnTo>
                      <a:pt x="708" y="27"/>
                    </a:lnTo>
                    <a:lnTo>
                      <a:pt x="708" y="25"/>
                    </a:lnTo>
                    <a:lnTo>
                      <a:pt x="713" y="27"/>
                    </a:lnTo>
                    <a:lnTo>
                      <a:pt x="713" y="25"/>
                    </a:lnTo>
                    <a:lnTo>
                      <a:pt x="715" y="27"/>
                    </a:lnTo>
                    <a:lnTo>
                      <a:pt x="715" y="25"/>
                    </a:lnTo>
                    <a:lnTo>
                      <a:pt x="718" y="27"/>
                    </a:lnTo>
                    <a:lnTo>
                      <a:pt x="718" y="25"/>
                    </a:lnTo>
                    <a:lnTo>
                      <a:pt x="722" y="27"/>
                    </a:lnTo>
                    <a:lnTo>
                      <a:pt x="722" y="25"/>
                    </a:lnTo>
                    <a:lnTo>
                      <a:pt x="725" y="27"/>
                    </a:lnTo>
                    <a:lnTo>
                      <a:pt x="725" y="25"/>
                    </a:lnTo>
                    <a:lnTo>
                      <a:pt x="727" y="27"/>
                    </a:lnTo>
                    <a:lnTo>
                      <a:pt x="732" y="27"/>
                    </a:lnTo>
                    <a:lnTo>
                      <a:pt x="732" y="25"/>
                    </a:lnTo>
                    <a:lnTo>
                      <a:pt x="735" y="27"/>
                    </a:lnTo>
                    <a:lnTo>
                      <a:pt x="737" y="27"/>
                    </a:lnTo>
                    <a:lnTo>
                      <a:pt x="742" y="27"/>
                    </a:lnTo>
                    <a:lnTo>
                      <a:pt x="744" y="27"/>
                    </a:lnTo>
                    <a:lnTo>
                      <a:pt x="747" y="29"/>
                    </a:lnTo>
                    <a:lnTo>
                      <a:pt x="747" y="27"/>
                    </a:lnTo>
                    <a:lnTo>
                      <a:pt x="752" y="27"/>
                    </a:lnTo>
                    <a:lnTo>
                      <a:pt x="754" y="27"/>
                    </a:lnTo>
                    <a:lnTo>
                      <a:pt x="757" y="27"/>
                    </a:lnTo>
                    <a:lnTo>
                      <a:pt x="757" y="25"/>
                    </a:lnTo>
                    <a:lnTo>
                      <a:pt x="762" y="29"/>
                    </a:lnTo>
                    <a:lnTo>
                      <a:pt x="762" y="25"/>
                    </a:lnTo>
                    <a:lnTo>
                      <a:pt x="764" y="27"/>
                    </a:lnTo>
                    <a:lnTo>
                      <a:pt x="764" y="25"/>
                    </a:lnTo>
                    <a:lnTo>
                      <a:pt x="766" y="27"/>
                    </a:lnTo>
                    <a:lnTo>
                      <a:pt x="771" y="25"/>
                    </a:lnTo>
                    <a:lnTo>
                      <a:pt x="774" y="27"/>
                    </a:lnTo>
                    <a:lnTo>
                      <a:pt x="774" y="25"/>
                    </a:lnTo>
                    <a:lnTo>
                      <a:pt x="776" y="25"/>
                    </a:lnTo>
                    <a:lnTo>
                      <a:pt x="776" y="21"/>
                    </a:lnTo>
                    <a:lnTo>
                      <a:pt x="781" y="25"/>
                    </a:lnTo>
                    <a:lnTo>
                      <a:pt x="783" y="25"/>
                    </a:lnTo>
                    <a:lnTo>
                      <a:pt x="783" y="21"/>
                    </a:lnTo>
                    <a:lnTo>
                      <a:pt x="786" y="25"/>
                    </a:lnTo>
                    <a:lnTo>
                      <a:pt x="786" y="21"/>
                    </a:lnTo>
                    <a:lnTo>
                      <a:pt x="791" y="25"/>
                    </a:lnTo>
                    <a:lnTo>
                      <a:pt x="793" y="25"/>
                    </a:lnTo>
                    <a:lnTo>
                      <a:pt x="796" y="27"/>
                    </a:lnTo>
                    <a:lnTo>
                      <a:pt x="796" y="25"/>
                    </a:lnTo>
                    <a:lnTo>
                      <a:pt x="801" y="25"/>
                    </a:lnTo>
                    <a:lnTo>
                      <a:pt x="801" y="21"/>
                    </a:lnTo>
                    <a:lnTo>
                      <a:pt x="803" y="21"/>
                    </a:lnTo>
                    <a:lnTo>
                      <a:pt x="803" y="19"/>
                    </a:lnTo>
                    <a:lnTo>
                      <a:pt x="805" y="25"/>
                    </a:lnTo>
                    <a:lnTo>
                      <a:pt x="805" y="21"/>
                    </a:lnTo>
                    <a:lnTo>
                      <a:pt x="810" y="25"/>
                    </a:lnTo>
                    <a:lnTo>
                      <a:pt x="810" y="21"/>
                    </a:lnTo>
                    <a:lnTo>
                      <a:pt x="813" y="21"/>
                    </a:lnTo>
                    <a:lnTo>
                      <a:pt x="813" y="19"/>
                    </a:lnTo>
                    <a:lnTo>
                      <a:pt x="815" y="27"/>
                    </a:lnTo>
                    <a:lnTo>
                      <a:pt x="815" y="25"/>
                    </a:lnTo>
                    <a:lnTo>
                      <a:pt x="820" y="25"/>
                    </a:lnTo>
                    <a:lnTo>
                      <a:pt x="820" y="21"/>
                    </a:lnTo>
                    <a:lnTo>
                      <a:pt x="823" y="25"/>
                    </a:lnTo>
                    <a:lnTo>
                      <a:pt x="823" y="21"/>
                    </a:lnTo>
                    <a:lnTo>
                      <a:pt x="825" y="25"/>
                    </a:lnTo>
                    <a:lnTo>
                      <a:pt x="830" y="25"/>
                    </a:lnTo>
                    <a:lnTo>
                      <a:pt x="830" y="19"/>
                    </a:lnTo>
                    <a:lnTo>
                      <a:pt x="832" y="21"/>
                    </a:lnTo>
                    <a:lnTo>
                      <a:pt x="832" y="19"/>
                    </a:lnTo>
                    <a:lnTo>
                      <a:pt x="835" y="25"/>
                    </a:lnTo>
                    <a:lnTo>
                      <a:pt x="835" y="21"/>
                    </a:lnTo>
                    <a:lnTo>
                      <a:pt x="840" y="21"/>
                    </a:lnTo>
                    <a:lnTo>
                      <a:pt x="840" y="19"/>
                    </a:lnTo>
                    <a:lnTo>
                      <a:pt x="842" y="21"/>
                    </a:lnTo>
                    <a:lnTo>
                      <a:pt x="844" y="21"/>
                    </a:lnTo>
                    <a:lnTo>
                      <a:pt x="844" y="19"/>
                    </a:lnTo>
                    <a:lnTo>
                      <a:pt x="849" y="25"/>
                    </a:lnTo>
                    <a:lnTo>
                      <a:pt x="849" y="21"/>
                    </a:lnTo>
                    <a:lnTo>
                      <a:pt x="852" y="25"/>
                    </a:lnTo>
                    <a:lnTo>
                      <a:pt x="852" y="21"/>
                    </a:lnTo>
                    <a:lnTo>
                      <a:pt x="854" y="21"/>
                    </a:lnTo>
                    <a:lnTo>
                      <a:pt x="859" y="21"/>
                    </a:lnTo>
                    <a:lnTo>
                      <a:pt x="862" y="21"/>
                    </a:lnTo>
                    <a:lnTo>
                      <a:pt x="864" y="25"/>
                    </a:lnTo>
                    <a:lnTo>
                      <a:pt x="864" y="21"/>
                    </a:lnTo>
                    <a:lnTo>
                      <a:pt x="869" y="21"/>
                    </a:lnTo>
                    <a:lnTo>
                      <a:pt x="869" y="19"/>
                    </a:lnTo>
                    <a:lnTo>
                      <a:pt x="871" y="21"/>
                    </a:lnTo>
                    <a:lnTo>
                      <a:pt x="871" y="19"/>
                    </a:lnTo>
                    <a:lnTo>
                      <a:pt x="874" y="21"/>
                    </a:lnTo>
                    <a:lnTo>
                      <a:pt x="874" y="19"/>
                    </a:lnTo>
                    <a:lnTo>
                      <a:pt x="879" y="21"/>
                    </a:lnTo>
                    <a:lnTo>
                      <a:pt x="879" y="19"/>
                    </a:lnTo>
                    <a:lnTo>
                      <a:pt x="881" y="19"/>
                    </a:lnTo>
                    <a:lnTo>
                      <a:pt x="884" y="21"/>
                    </a:lnTo>
                    <a:lnTo>
                      <a:pt x="888" y="21"/>
                    </a:lnTo>
                    <a:lnTo>
                      <a:pt x="888" y="19"/>
                    </a:lnTo>
                    <a:lnTo>
                      <a:pt x="891" y="19"/>
                    </a:lnTo>
                    <a:lnTo>
                      <a:pt x="893" y="19"/>
                    </a:lnTo>
                    <a:lnTo>
                      <a:pt x="898" y="21"/>
                    </a:lnTo>
                    <a:lnTo>
                      <a:pt x="898" y="19"/>
                    </a:lnTo>
                    <a:lnTo>
                      <a:pt x="901" y="19"/>
                    </a:lnTo>
                    <a:lnTo>
                      <a:pt x="903" y="17"/>
                    </a:lnTo>
                    <a:lnTo>
                      <a:pt x="908" y="19"/>
                    </a:lnTo>
                    <a:lnTo>
                      <a:pt x="908" y="17"/>
                    </a:lnTo>
                    <a:lnTo>
                      <a:pt x="910" y="19"/>
                    </a:lnTo>
                    <a:lnTo>
                      <a:pt x="910" y="17"/>
                    </a:lnTo>
                    <a:lnTo>
                      <a:pt x="913" y="17"/>
                    </a:lnTo>
                    <a:lnTo>
                      <a:pt x="918" y="19"/>
                    </a:lnTo>
                    <a:lnTo>
                      <a:pt x="918" y="17"/>
                    </a:lnTo>
                    <a:lnTo>
                      <a:pt x="920" y="19"/>
                    </a:lnTo>
                    <a:lnTo>
                      <a:pt x="920" y="17"/>
                    </a:lnTo>
                    <a:lnTo>
                      <a:pt x="923" y="19"/>
                    </a:lnTo>
                    <a:lnTo>
                      <a:pt x="927" y="19"/>
                    </a:lnTo>
                    <a:lnTo>
                      <a:pt x="927" y="17"/>
                    </a:lnTo>
                    <a:lnTo>
                      <a:pt x="930" y="19"/>
                    </a:lnTo>
                    <a:lnTo>
                      <a:pt x="932" y="17"/>
                    </a:lnTo>
                    <a:lnTo>
                      <a:pt x="932" y="13"/>
                    </a:lnTo>
                    <a:lnTo>
                      <a:pt x="937" y="19"/>
                    </a:lnTo>
                    <a:lnTo>
                      <a:pt x="940" y="19"/>
                    </a:lnTo>
                    <a:lnTo>
                      <a:pt x="940" y="17"/>
                    </a:lnTo>
                    <a:lnTo>
                      <a:pt x="942" y="19"/>
                    </a:lnTo>
                    <a:lnTo>
                      <a:pt x="942" y="17"/>
                    </a:lnTo>
                    <a:lnTo>
                      <a:pt x="947" y="19"/>
                    </a:lnTo>
                    <a:lnTo>
                      <a:pt x="947" y="17"/>
                    </a:lnTo>
                    <a:lnTo>
                      <a:pt x="949" y="17"/>
                    </a:lnTo>
                    <a:lnTo>
                      <a:pt x="952" y="19"/>
                    </a:lnTo>
                    <a:lnTo>
                      <a:pt x="957" y="19"/>
                    </a:lnTo>
                    <a:lnTo>
                      <a:pt x="959" y="17"/>
                    </a:lnTo>
                    <a:lnTo>
                      <a:pt x="962" y="17"/>
                    </a:lnTo>
                    <a:lnTo>
                      <a:pt x="967" y="13"/>
                    </a:lnTo>
                    <a:lnTo>
                      <a:pt x="969" y="17"/>
                    </a:lnTo>
                    <a:lnTo>
                      <a:pt x="969" y="13"/>
                    </a:lnTo>
                    <a:lnTo>
                      <a:pt x="971" y="13"/>
                    </a:lnTo>
                    <a:lnTo>
                      <a:pt x="976" y="17"/>
                    </a:lnTo>
                    <a:lnTo>
                      <a:pt x="979" y="13"/>
                    </a:lnTo>
                    <a:lnTo>
                      <a:pt x="981" y="8"/>
                    </a:lnTo>
                    <a:lnTo>
                      <a:pt x="986" y="11"/>
                    </a:lnTo>
                    <a:lnTo>
                      <a:pt x="986" y="4"/>
                    </a:lnTo>
                    <a:lnTo>
                      <a:pt x="988" y="11"/>
                    </a:lnTo>
                    <a:lnTo>
                      <a:pt x="991" y="11"/>
                    </a:lnTo>
                    <a:lnTo>
                      <a:pt x="996" y="13"/>
                    </a:lnTo>
                    <a:lnTo>
                      <a:pt x="996" y="11"/>
                    </a:lnTo>
                    <a:lnTo>
                      <a:pt x="998" y="17"/>
                    </a:lnTo>
                    <a:lnTo>
                      <a:pt x="998" y="13"/>
                    </a:lnTo>
                    <a:lnTo>
                      <a:pt x="1001" y="17"/>
                    </a:lnTo>
                    <a:lnTo>
                      <a:pt x="1006" y="13"/>
                    </a:lnTo>
                    <a:lnTo>
                      <a:pt x="1006" y="11"/>
                    </a:lnTo>
                    <a:lnTo>
                      <a:pt x="1008" y="13"/>
                    </a:lnTo>
                    <a:lnTo>
                      <a:pt x="1008" y="11"/>
                    </a:lnTo>
                    <a:lnTo>
                      <a:pt x="1010" y="11"/>
                    </a:lnTo>
                    <a:lnTo>
                      <a:pt x="1015" y="13"/>
                    </a:lnTo>
                    <a:lnTo>
                      <a:pt x="1015" y="11"/>
                    </a:lnTo>
                    <a:lnTo>
                      <a:pt x="1018" y="13"/>
                    </a:lnTo>
                    <a:lnTo>
                      <a:pt x="1020" y="13"/>
                    </a:lnTo>
                    <a:lnTo>
                      <a:pt x="1020" y="11"/>
                    </a:lnTo>
                    <a:lnTo>
                      <a:pt x="1025" y="13"/>
                    </a:lnTo>
                    <a:lnTo>
                      <a:pt x="1025" y="11"/>
                    </a:lnTo>
                    <a:lnTo>
                      <a:pt x="1028" y="11"/>
                    </a:lnTo>
                    <a:lnTo>
                      <a:pt x="1030" y="11"/>
                    </a:lnTo>
                    <a:lnTo>
                      <a:pt x="1035" y="11"/>
                    </a:lnTo>
                    <a:lnTo>
                      <a:pt x="1037" y="13"/>
                    </a:lnTo>
                    <a:lnTo>
                      <a:pt x="1040" y="13"/>
                    </a:lnTo>
                    <a:lnTo>
                      <a:pt x="1040" y="11"/>
                    </a:lnTo>
                  </a:path>
                </a:pathLst>
              </a:cu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078" name="Freeform 54"/>
              <p:cNvSpPr>
                <a:spLocks/>
              </p:cNvSpPr>
              <p:nvPr/>
            </p:nvSpPr>
            <p:spPr bwMode="auto">
              <a:xfrm>
                <a:off x="3365501" y="3848992"/>
                <a:ext cx="1506538" cy="595313"/>
              </a:xfrm>
              <a:custGeom>
                <a:avLst/>
                <a:gdLst/>
                <a:ahLst/>
                <a:cxnLst>
                  <a:cxn ang="0">
                    <a:pos x="17" y="320"/>
                  </a:cxn>
                  <a:cxn ang="0">
                    <a:pos x="34" y="318"/>
                  </a:cxn>
                  <a:cxn ang="0">
                    <a:pos x="53" y="318"/>
                  </a:cxn>
                  <a:cxn ang="0">
                    <a:pos x="73" y="315"/>
                  </a:cxn>
                  <a:cxn ang="0">
                    <a:pos x="88" y="315"/>
                  </a:cxn>
                  <a:cxn ang="0">
                    <a:pos x="107" y="303"/>
                  </a:cxn>
                  <a:cxn ang="0">
                    <a:pos x="122" y="309"/>
                  </a:cxn>
                  <a:cxn ang="0">
                    <a:pos x="136" y="311"/>
                  </a:cxn>
                  <a:cxn ang="0">
                    <a:pos x="154" y="311"/>
                  </a:cxn>
                  <a:cxn ang="0">
                    <a:pos x="173" y="315"/>
                  </a:cxn>
                  <a:cxn ang="0">
                    <a:pos x="185" y="311"/>
                  </a:cxn>
                  <a:cxn ang="0">
                    <a:pos x="205" y="315"/>
                  </a:cxn>
                  <a:cxn ang="0">
                    <a:pos x="222" y="315"/>
                  </a:cxn>
                  <a:cxn ang="0">
                    <a:pos x="237" y="311"/>
                  </a:cxn>
                  <a:cxn ang="0">
                    <a:pos x="254" y="315"/>
                  </a:cxn>
                  <a:cxn ang="0">
                    <a:pos x="273" y="318"/>
                  </a:cxn>
                  <a:cxn ang="0">
                    <a:pos x="285" y="311"/>
                  </a:cxn>
                  <a:cxn ang="0">
                    <a:pos x="305" y="315"/>
                  </a:cxn>
                  <a:cxn ang="0">
                    <a:pos x="322" y="311"/>
                  </a:cxn>
                  <a:cxn ang="0">
                    <a:pos x="339" y="311"/>
                  </a:cxn>
                  <a:cxn ang="0">
                    <a:pos x="354" y="311"/>
                  </a:cxn>
                  <a:cxn ang="0">
                    <a:pos x="373" y="315"/>
                  </a:cxn>
                  <a:cxn ang="0">
                    <a:pos x="393" y="311"/>
                  </a:cxn>
                  <a:cxn ang="0">
                    <a:pos x="407" y="309"/>
                  </a:cxn>
                  <a:cxn ang="0">
                    <a:pos x="422" y="309"/>
                  </a:cxn>
                  <a:cxn ang="0">
                    <a:pos x="439" y="307"/>
                  </a:cxn>
                  <a:cxn ang="0">
                    <a:pos x="456" y="311"/>
                  </a:cxn>
                  <a:cxn ang="0">
                    <a:pos x="471" y="311"/>
                  </a:cxn>
                  <a:cxn ang="0">
                    <a:pos x="488" y="309"/>
                  </a:cxn>
                  <a:cxn ang="0">
                    <a:pos x="505" y="309"/>
                  </a:cxn>
                  <a:cxn ang="0">
                    <a:pos x="520" y="309"/>
                  </a:cxn>
                  <a:cxn ang="0">
                    <a:pos x="534" y="303"/>
                  </a:cxn>
                  <a:cxn ang="0">
                    <a:pos x="546" y="299"/>
                  </a:cxn>
                  <a:cxn ang="0">
                    <a:pos x="564" y="295"/>
                  </a:cxn>
                  <a:cxn ang="0">
                    <a:pos x="576" y="303"/>
                  </a:cxn>
                  <a:cxn ang="0">
                    <a:pos x="593" y="291"/>
                  </a:cxn>
                  <a:cxn ang="0">
                    <a:pos x="605" y="246"/>
                  </a:cxn>
                  <a:cxn ang="0">
                    <a:pos x="617" y="287"/>
                  </a:cxn>
                  <a:cxn ang="0">
                    <a:pos x="632" y="315"/>
                  </a:cxn>
                  <a:cxn ang="0">
                    <a:pos x="644" y="328"/>
                  </a:cxn>
                  <a:cxn ang="0">
                    <a:pos x="656" y="336"/>
                  </a:cxn>
                  <a:cxn ang="0">
                    <a:pos x="673" y="334"/>
                  </a:cxn>
                  <a:cxn ang="0">
                    <a:pos x="686" y="293"/>
                  </a:cxn>
                  <a:cxn ang="0">
                    <a:pos x="700" y="291"/>
                  </a:cxn>
                  <a:cxn ang="0">
                    <a:pos x="712" y="326"/>
                  </a:cxn>
                  <a:cxn ang="0">
                    <a:pos x="730" y="342"/>
                  </a:cxn>
                  <a:cxn ang="0">
                    <a:pos x="742" y="334"/>
                  </a:cxn>
                  <a:cxn ang="0">
                    <a:pos x="754" y="340"/>
                  </a:cxn>
                  <a:cxn ang="0">
                    <a:pos x="769" y="344"/>
                  </a:cxn>
                  <a:cxn ang="0">
                    <a:pos x="781" y="328"/>
                  </a:cxn>
                  <a:cxn ang="0">
                    <a:pos x="793" y="307"/>
                  </a:cxn>
                  <a:cxn ang="0">
                    <a:pos x="808" y="311"/>
                  </a:cxn>
                  <a:cxn ang="0">
                    <a:pos x="820" y="227"/>
                  </a:cxn>
                  <a:cxn ang="0">
                    <a:pos x="832" y="41"/>
                  </a:cxn>
                  <a:cxn ang="0">
                    <a:pos x="847" y="270"/>
                  </a:cxn>
                  <a:cxn ang="0">
                    <a:pos x="859" y="309"/>
                  </a:cxn>
                  <a:cxn ang="0">
                    <a:pos x="876" y="309"/>
                  </a:cxn>
                  <a:cxn ang="0">
                    <a:pos x="891" y="342"/>
                  </a:cxn>
                  <a:cxn ang="0">
                    <a:pos x="905" y="363"/>
                  </a:cxn>
                  <a:cxn ang="0">
                    <a:pos x="920" y="367"/>
                  </a:cxn>
                  <a:cxn ang="0">
                    <a:pos x="937" y="371"/>
                  </a:cxn>
                </a:cxnLst>
                <a:rect l="0" t="0" r="r" b="b"/>
                <a:pathLst>
                  <a:path w="949" h="375">
                    <a:moveTo>
                      <a:pt x="0" y="318"/>
                    </a:moveTo>
                    <a:lnTo>
                      <a:pt x="5" y="318"/>
                    </a:lnTo>
                    <a:lnTo>
                      <a:pt x="7" y="324"/>
                    </a:lnTo>
                    <a:lnTo>
                      <a:pt x="7" y="320"/>
                    </a:lnTo>
                    <a:lnTo>
                      <a:pt x="10" y="320"/>
                    </a:lnTo>
                    <a:lnTo>
                      <a:pt x="14" y="320"/>
                    </a:lnTo>
                    <a:lnTo>
                      <a:pt x="14" y="318"/>
                    </a:lnTo>
                    <a:lnTo>
                      <a:pt x="17" y="320"/>
                    </a:lnTo>
                    <a:lnTo>
                      <a:pt x="17" y="318"/>
                    </a:lnTo>
                    <a:lnTo>
                      <a:pt x="19" y="318"/>
                    </a:lnTo>
                    <a:lnTo>
                      <a:pt x="24" y="320"/>
                    </a:lnTo>
                    <a:lnTo>
                      <a:pt x="27" y="320"/>
                    </a:lnTo>
                    <a:lnTo>
                      <a:pt x="29" y="320"/>
                    </a:lnTo>
                    <a:lnTo>
                      <a:pt x="29" y="318"/>
                    </a:lnTo>
                    <a:lnTo>
                      <a:pt x="34" y="320"/>
                    </a:lnTo>
                    <a:lnTo>
                      <a:pt x="34" y="318"/>
                    </a:lnTo>
                    <a:lnTo>
                      <a:pt x="36" y="318"/>
                    </a:lnTo>
                    <a:lnTo>
                      <a:pt x="39" y="318"/>
                    </a:lnTo>
                    <a:lnTo>
                      <a:pt x="44" y="318"/>
                    </a:lnTo>
                    <a:lnTo>
                      <a:pt x="46" y="320"/>
                    </a:lnTo>
                    <a:lnTo>
                      <a:pt x="46" y="318"/>
                    </a:lnTo>
                    <a:lnTo>
                      <a:pt x="49" y="318"/>
                    </a:lnTo>
                    <a:lnTo>
                      <a:pt x="53" y="320"/>
                    </a:lnTo>
                    <a:lnTo>
                      <a:pt x="53" y="318"/>
                    </a:lnTo>
                    <a:lnTo>
                      <a:pt x="56" y="318"/>
                    </a:lnTo>
                    <a:lnTo>
                      <a:pt x="58" y="318"/>
                    </a:lnTo>
                    <a:lnTo>
                      <a:pt x="58" y="315"/>
                    </a:lnTo>
                    <a:lnTo>
                      <a:pt x="63" y="315"/>
                    </a:lnTo>
                    <a:lnTo>
                      <a:pt x="63" y="311"/>
                    </a:lnTo>
                    <a:lnTo>
                      <a:pt x="66" y="315"/>
                    </a:lnTo>
                    <a:lnTo>
                      <a:pt x="68" y="315"/>
                    </a:lnTo>
                    <a:lnTo>
                      <a:pt x="73" y="315"/>
                    </a:lnTo>
                    <a:lnTo>
                      <a:pt x="75" y="318"/>
                    </a:lnTo>
                    <a:lnTo>
                      <a:pt x="75" y="311"/>
                    </a:lnTo>
                    <a:lnTo>
                      <a:pt x="78" y="318"/>
                    </a:lnTo>
                    <a:lnTo>
                      <a:pt x="83" y="318"/>
                    </a:lnTo>
                    <a:lnTo>
                      <a:pt x="85" y="320"/>
                    </a:lnTo>
                    <a:lnTo>
                      <a:pt x="85" y="318"/>
                    </a:lnTo>
                    <a:lnTo>
                      <a:pt x="88" y="318"/>
                    </a:lnTo>
                    <a:lnTo>
                      <a:pt x="88" y="315"/>
                    </a:lnTo>
                    <a:lnTo>
                      <a:pt x="92" y="318"/>
                    </a:lnTo>
                    <a:lnTo>
                      <a:pt x="92" y="311"/>
                    </a:lnTo>
                    <a:lnTo>
                      <a:pt x="95" y="311"/>
                    </a:lnTo>
                    <a:lnTo>
                      <a:pt x="97" y="307"/>
                    </a:lnTo>
                    <a:lnTo>
                      <a:pt x="102" y="307"/>
                    </a:lnTo>
                    <a:lnTo>
                      <a:pt x="102" y="301"/>
                    </a:lnTo>
                    <a:lnTo>
                      <a:pt x="105" y="301"/>
                    </a:lnTo>
                    <a:lnTo>
                      <a:pt x="107" y="303"/>
                    </a:lnTo>
                    <a:lnTo>
                      <a:pt x="107" y="301"/>
                    </a:lnTo>
                    <a:lnTo>
                      <a:pt x="112" y="307"/>
                    </a:lnTo>
                    <a:lnTo>
                      <a:pt x="112" y="303"/>
                    </a:lnTo>
                    <a:lnTo>
                      <a:pt x="114" y="307"/>
                    </a:lnTo>
                    <a:lnTo>
                      <a:pt x="114" y="303"/>
                    </a:lnTo>
                    <a:lnTo>
                      <a:pt x="117" y="309"/>
                    </a:lnTo>
                    <a:lnTo>
                      <a:pt x="117" y="307"/>
                    </a:lnTo>
                    <a:lnTo>
                      <a:pt x="122" y="309"/>
                    </a:lnTo>
                    <a:lnTo>
                      <a:pt x="124" y="309"/>
                    </a:lnTo>
                    <a:lnTo>
                      <a:pt x="127" y="315"/>
                    </a:lnTo>
                    <a:lnTo>
                      <a:pt x="127" y="311"/>
                    </a:lnTo>
                    <a:lnTo>
                      <a:pt x="132" y="311"/>
                    </a:lnTo>
                    <a:lnTo>
                      <a:pt x="132" y="309"/>
                    </a:lnTo>
                    <a:lnTo>
                      <a:pt x="134" y="315"/>
                    </a:lnTo>
                    <a:lnTo>
                      <a:pt x="134" y="311"/>
                    </a:lnTo>
                    <a:lnTo>
                      <a:pt x="136" y="311"/>
                    </a:lnTo>
                    <a:lnTo>
                      <a:pt x="139" y="315"/>
                    </a:lnTo>
                    <a:lnTo>
                      <a:pt x="139" y="311"/>
                    </a:lnTo>
                    <a:lnTo>
                      <a:pt x="144" y="311"/>
                    </a:lnTo>
                    <a:lnTo>
                      <a:pt x="146" y="311"/>
                    </a:lnTo>
                    <a:lnTo>
                      <a:pt x="149" y="315"/>
                    </a:lnTo>
                    <a:lnTo>
                      <a:pt x="149" y="311"/>
                    </a:lnTo>
                    <a:lnTo>
                      <a:pt x="154" y="315"/>
                    </a:lnTo>
                    <a:lnTo>
                      <a:pt x="154" y="311"/>
                    </a:lnTo>
                    <a:lnTo>
                      <a:pt x="156" y="311"/>
                    </a:lnTo>
                    <a:lnTo>
                      <a:pt x="161" y="311"/>
                    </a:lnTo>
                    <a:lnTo>
                      <a:pt x="161" y="309"/>
                    </a:lnTo>
                    <a:lnTo>
                      <a:pt x="163" y="315"/>
                    </a:lnTo>
                    <a:lnTo>
                      <a:pt x="163" y="309"/>
                    </a:lnTo>
                    <a:lnTo>
                      <a:pt x="166" y="311"/>
                    </a:lnTo>
                    <a:lnTo>
                      <a:pt x="171" y="311"/>
                    </a:lnTo>
                    <a:lnTo>
                      <a:pt x="173" y="315"/>
                    </a:lnTo>
                    <a:lnTo>
                      <a:pt x="173" y="311"/>
                    </a:lnTo>
                    <a:lnTo>
                      <a:pt x="175" y="311"/>
                    </a:lnTo>
                    <a:lnTo>
                      <a:pt x="175" y="309"/>
                    </a:lnTo>
                    <a:lnTo>
                      <a:pt x="178" y="315"/>
                    </a:lnTo>
                    <a:lnTo>
                      <a:pt x="178" y="311"/>
                    </a:lnTo>
                    <a:lnTo>
                      <a:pt x="183" y="315"/>
                    </a:lnTo>
                    <a:lnTo>
                      <a:pt x="185" y="318"/>
                    </a:lnTo>
                    <a:lnTo>
                      <a:pt x="185" y="311"/>
                    </a:lnTo>
                    <a:lnTo>
                      <a:pt x="188" y="315"/>
                    </a:lnTo>
                    <a:lnTo>
                      <a:pt x="193" y="315"/>
                    </a:lnTo>
                    <a:lnTo>
                      <a:pt x="195" y="315"/>
                    </a:lnTo>
                    <a:lnTo>
                      <a:pt x="197" y="315"/>
                    </a:lnTo>
                    <a:lnTo>
                      <a:pt x="202" y="318"/>
                    </a:lnTo>
                    <a:lnTo>
                      <a:pt x="202" y="315"/>
                    </a:lnTo>
                    <a:lnTo>
                      <a:pt x="205" y="318"/>
                    </a:lnTo>
                    <a:lnTo>
                      <a:pt x="205" y="315"/>
                    </a:lnTo>
                    <a:lnTo>
                      <a:pt x="207" y="315"/>
                    </a:lnTo>
                    <a:lnTo>
                      <a:pt x="212" y="318"/>
                    </a:lnTo>
                    <a:lnTo>
                      <a:pt x="212" y="315"/>
                    </a:lnTo>
                    <a:lnTo>
                      <a:pt x="215" y="315"/>
                    </a:lnTo>
                    <a:lnTo>
                      <a:pt x="215" y="311"/>
                    </a:lnTo>
                    <a:lnTo>
                      <a:pt x="217" y="318"/>
                    </a:lnTo>
                    <a:lnTo>
                      <a:pt x="217" y="315"/>
                    </a:lnTo>
                    <a:lnTo>
                      <a:pt x="222" y="315"/>
                    </a:lnTo>
                    <a:lnTo>
                      <a:pt x="222" y="311"/>
                    </a:lnTo>
                    <a:lnTo>
                      <a:pt x="224" y="318"/>
                    </a:lnTo>
                    <a:lnTo>
                      <a:pt x="224" y="315"/>
                    </a:lnTo>
                    <a:lnTo>
                      <a:pt x="227" y="315"/>
                    </a:lnTo>
                    <a:lnTo>
                      <a:pt x="227" y="311"/>
                    </a:lnTo>
                    <a:lnTo>
                      <a:pt x="232" y="315"/>
                    </a:lnTo>
                    <a:lnTo>
                      <a:pt x="234" y="311"/>
                    </a:lnTo>
                    <a:lnTo>
                      <a:pt x="237" y="311"/>
                    </a:lnTo>
                    <a:lnTo>
                      <a:pt x="241" y="315"/>
                    </a:lnTo>
                    <a:lnTo>
                      <a:pt x="244" y="315"/>
                    </a:lnTo>
                    <a:lnTo>
                      <a:pt x="244" y="311"/>
                    </a:lnTo>
                    <a:lnTo>
                      <a:pt x="246" y="315"/>
                    </a:lnTo>
                    <a:lnTo>
                      <a:pt x="246" y="311"/>
                    </a:lnTo>
                    <a:lnTo>
                      <a:pt x="251" y="315"/>
                    </a:lnTo>
                    <a:lnTo>
                      <a:pt x="251" y="311"/>
                    </a:lnTo>
                    <a:lnTo>
                      <a:pt x="254" y="315"/>
                    </a:lnTo>
                    <a:lnTo>
                      <a:pt x="256" y="315"/>
                    </a:lnTo>
                    <a:lnTo>
                      <a:pt x="256" y="311"/>
                    </a:lnTo>
                    <a:lnTo>
                      <a:pt x="261" y="315"/>
                    </a:lnTo>
                    <a:lnTo>
                      <a:pt x="263" y="318"/>
                    </a:lnTo>
                    <a:lnTo>
                      <a:pt x="263" y="315"/>
                    </a:lnTo>
                    <a:lnTo>
                      <a:pt x="266" y="315"/>
                    </a:lnTo>
                    <a:lnTo>
                      <a:pt x="271" y="315"/>
                    </a:lnTo>
                    <a:lnTo>
                      <a:pt x="273" y="318"/>
                    </a:lnTo>
                    <a:lnTo>
                      <a:pt x="273" y="315"/>
                    </a:lnTo>
                    <a:lnTo>
                      <a:pt x="276" y="315"/>
                    </a:lnTo>
                    <a:lnTo>
                      <a:pt x="276" y="311"/>
                    </a:lnTo>
                    <a:lnTo>
                      <a:pt x="280" y="315"/>
                    </a:lnTo>
                    <a:lnTo>
                      <a:pt x="280" y="311"/>
                    </a:lnTo>
                    <a:lnTo>
                      <a:pt x="283" y="311"/>
                    </a:lnTo>
                    <a:lnTo>
                      <a:pt x="285" y="315"/>
                    </a:lnTo>
                    <a:lnTo>
                      <a:pt x="285" y="311"/>
                    </a:lnTo>
                    <a:lnTo>
                      <a:pt x="290" y="315"/>
                    </a:lnTo>
                    <a:lnTo>
                      <a:pt x="293" y="318"/>
                    </a:lnTo>
                    <a:lnTo>
                      <a:pt x="293" y="315"/>
                    </a:lnTo>
                    <a:lnTo>
                      <a:pt x="295" y="315"/>
                    </a:lnTo>
                    <a:lnTo>
                      <a:pt x="300" y="315"/>
                    </a:lnTo>
                    <a:lnTo>
                      <a:pt x="302" y="315"/>
                    </a:lnTo>
                    <a:lnTo>
                      <a:pt x="302" y="311"/>
                    </a:lnTo>
                    <a:lnTo>
                      <a:pt x="305" y="315"/>
                    </a:lnTo>
                    <a:lnTo>
                      <a:pt x="310" y="315"/>
                    </a:lnTo>
                    <a:lnTo>
                      <a:pt x="310" y="311"/>
                    </a:lnTo>
                    <a:lnTo>
                      <a:pt x="312" y="315"/>
                    </a:lnTo>
                    <a:lnTo>
                      <a:pt x="315" y="318"/>
                    </a:lnTo>
                    <a:lnTo>
                      <a:pt x="315" y="311"/>
                    </a:lnTo>
                    <a:lnTo>
                      <a:pt x="319" y="311"/>
                    </a:lnTo>
                    <a:lnTo>
                      <a:pt x="322" y="315"/>
                    </a:lnTo>
                    <a:lnTo>
                      <a:pt x="322" y="311"/>
                    </a:lnTo>
                    <a:lnTo>
                      <a:pt x="324" y="315"/>
                    </a:lnTo>
                    <a:lnTo>
                      <a:pt x="329" y="318"/>
                    </a:lnTo>
                    <a:lnTo>
                      <a:pt x="329" y="315"/>
                    </a:lnTo>
                    <a:lnTo>
                      <a:pt x="332" y="318"/>
                    </a:lnTo>
                    <a:lnTo>
                      <a:pt x="334" y="318"/>
                    </a:lnTo>
                    <a:lnTo>
                      <a:pt x="334" y="315"/>
                    </a:lnTo>
                    <a:lnTo>
                      <a:pt x="339" y="318"/>
                    </a:lnTo>
                    <a:lnTo>
                      <a:pt x="339" y="311"/>
                    </a:lnTo>
                    <a:lnTo>
                      <a:pt x="341" y="315"/>
                    </a:lnTo>
                    <a:lnTo>
                      <a:pt x="341" y="311"/>
                    </a:lnTo>
                    <a:lnTo>
                      <a:pt x="344" y="315"/>
                    </a:lnTo>
                    <a:lnTo>
                      <a:pt x="344" y="311"/>
                    </a:lnTo>
                    <a:lnTo>
                      <a:pt x="349" y="315"/>
                    </a:lnTo>
                    <a:lnTo>
                      <a:pt x="351" y="315"/>
                    </a:lnTo>
                    <a:lnTo>
                      <a:pt x="351" y="311"/>
                    </a:lnTo>
                    <a:lnTo>
                      <a:pt x="354" y="311"/>
                    </a:lnTo>
                    <a:lnTo>
                      <a:pt x="359" y="311"/>
                    </a:lnTo>
                    <a:lnTo>
                      <a:pt x="361" y="315"/>
                    </a:lnTo>
                    <a:lnTo>
                      <a:pt x="361" y="311"/>
                    </a:lnTo>
                    <a:lnTo>
                      <a:pt x="363" y="315"/>
                    </a:lnTo>
                    <a:lnTo>
                      <a:pt x="363" y="309"/>
                    </a:lnTo>
                    <a:lnTo>
                      <a:pt x="368" y="311"/>
                    </a:lnTo>
                    <a:lnTo>
                      <a:pt x="371" y="315"/>
                    </a:lnTo>
                    <a:lnTo>
                      <a:pt x="373" y="315"/>
                    </a:lnTo>
                    <a:lnTo>
                      <a:pt x="373" y="311"/>
                    </a:lnTo>
                    <a:lnTo>
                      <a:pt x="378" y="315"/>
                    </a:lnTo>
                    <a:lnTo>
                      <a:pt x="378" y="311"/>
                    </a:lnTo>
                    <a:lnTo>
                      <a:pt x="381" y="311"/>
                    </a:lnTo>
                    <a:lnTo>
                      <a:pt x="383" y="311"/>
                    </a:lnTo>
                    <a:lnTo>
                      <a:pt x="388" y="311"/>
                    </a:lnTo>
                    <a:lnTo>
                      <a:pt x="390" y="315"/>
                    </a:lnTo>
                    <a:lnTo>
                      <a:pt x="393" y="311"/>
                    </a:lnTo>
                    <a:lnTo>
                      <a:pt x="398" y="315"/>
                    </a:lnTo>
                    <a:lnTo>
                      <a:pt x="398" y="311"/>
                    </a:lnTo>
                    <a:lnTo>
                      <a:pt x="400" y="315"/>
                    </a:lnTo>
                    <a:lnTo>
                      <a:pt x="400" y="311"/>
                    </a:lnTo>
                    <a:lnTo>
                      <a:pt x="402" y="311"/>
                    </a:lnTo>
                    <a:lnTo>
                      <a:pt x="402" y="309"/>
                    </a:lnTo>
                    <a:lnTo>
                      <a:pt x="407" y="311"/>
                    </a:lnTo>
                    <a:lnTo>
                      <a:pt x="407" y="309"/>
                    </a:lnTo>
                    <a:lnTo>
                      <a:pt x="410" y="309"/>
                    </a:lnTo>
                    <a:lnTo>
                      <a:pt x="412" y="311"/>
                    </a:lnTo>
                    <a:lnTo>
                      <a:pt x="417" y="311"/>
                    </a:lnTo>
                    <a:lnTo>
                      <a:pt x="417" y="309"/>
                    </a:lnTo>
                    <a:lnTo>
                      <a:pt x="420" y="315"/>
                    </a:lnTo>
                    <a:lnTo>
                      <a:pt x="420" y="311"/>
                    </a:lnTo>
                    <a:lnTo>
                      <a:pt x="422" y="311"/>
                    </a:lnTo>
                    <a:lnTo>
                      <a:pt x="422" y="309"/>
                    </a:lnTo>
                    <a:lnTo>
                      <a:pt x="427" y="311"/>
                    </a:lnTo>
                    <a:lnTo>
                      <a:pt x="427" y="309"/>
                    </a:lnTo>
                    <a:lnTo>
                      <a:pt x="429" y="309"/>
                    </a:lnTo>
                    <a:lnTo>
                      <a:pt x="432" y="309"/>
                    </a:lnTo>
                    <a:lnTo>
                      <a:pt x="432" y="307"/>
                    </a:lnTo>
                    <a:lnTo>
                      <a:pt x="437" y="309"/>
                    </a:lnTo>
                    <a:lnTo>
                      <a:pt x="437" y="307"/>
                    </a:lnTo>
                    <a:lnTo>
                      <a:pt x="439" y="307"/>
                    </a:lnTo>
                    <a:lnTo>
                      <a:pt x="442" y="309"/>
                    </a:lnTo>
                    <a:lnTo>
                      <a:pt x="442" y="307"/>
                    </a:lnTo>
                    <a:lnTo>
                      <a:pt x="446" y="311"/>
                    </a:lnTo>
                    <a:lnTo>
                      <a:pt x="446" y="309"/>
                    </a:lnTo>
                    <a:lnTo>
                      <a:pt x="449" y="311"/>
                    </a:lnTo>
                    <a:lnTo>
                      <a:pt x="449" y="309"/>
                    </a:lnTo>
                    <a:lnTo>
                      <a:pt x="451" y="309"/>
                    </a:lnTo>
                    <a:lnTo>
                      <a:pt x="456" y="311"/>
                    </a:lnTo>
                    <a:lnTo>
                      <a:pt x="456" y="309"/>
                    </a:lnTo>
                    <a:lnTo>
                      <a:pt x="459" y="309"/>
                    </a:lnTo>
                    <a:lnTo>
                      <a:pt x="461" y="309"/>
                    </a:lnTo>
                    <a:lnTo>
                      <a:pt x="466" y="311"/>
                    </a:lnTo>
                    <a:lnTo>
                      <a:pt x="466" y="309"/>
                    </a:lnTo>
                    <a:lnTo>
                      <a:pt x="468" y="311"/>
                    </a:lnTo>
                    <a:lnTo>
                      <a:pt x="468" y="309"/>
                    </a:lnTo>
                    <a:lnTo>
                      <a:pt x="471" y="311"/>
                    </a:lnTo>
                    <a:lnTo>
                      <a:pt x="476" y="311"/>
                    </a:lnTo>
                    <a:lnTo>
                      <a:pt x="478" y="311"/>
                    </a:lnTo>
                    <a:lnTo>
                      <a:pt x="481" y="311"/>
                    </a:lnTo>
                    <a:lnTo>
                      <a:pt x="481" y="309"/>
                    </a:lnTo>
                    <a:lnTo>
                      <a:pt x="485" y="311"/>
                    </a:lnTo>
                    <a:lnTo>
                      <a:pt x="485" y="309"/>
                    </a:lnTo>
                    <a:lnTo>
                      <a:pt x="488" y="311"/>
                    </a:lnTo>
                    <a:lnTo>
                      <a:pt x="488" y="309"/>
                    </a:lnTo>
                    <a:lnTo>
                      <a:pt x="490" y="311"/>
                    </a:lnTo>
                    <a:lnTo>
                      <a:pt x="490" y="309"/>
                    </a:lnTo>
                    <a:lnTo>
                      <a:pt x="495" y="311"/>
                    </a:lnTo>
                    <a:lnTo>
                      <a:pt x="498" y="311"/>
                    </a:lnTo>
                    <a:lnTo>
                      <a:pt x="498" y="309"/>
                    </a:lnTo>
                    <a:lnTo>
                      <a:pt x="500" y="311"/>
                    </a:lnTo>
                    <a:lnTo>
                      <a:pt x="505" y="311"/>
                    </a:lnTo>
                    <a:lnTo>
                      <a:pt x="505" y="309"/>
                    </a:lnTo>
                    <a:lnTo>
                      <a:pt x="507" y="309"/>
                    </a:lnTo>
                    <a:lnTo>
                      <a:pt x="510" y="311"/>
                    </a:lnTo>
                    <a:lnTo>
                      <a:pt x="510" y="309"/>
                    </a:lnTo>
                    <a:lnTo>
                      <a:pt x="515" y="309"/>
                    </a:lnTo>
                    <a:lnTo>
                      <a:pt x="515" y="307"/>
                    </a:lnTo>
                    <a:lnTo>
                      <a:pt x="517" y="309"/>
                    </a:lnTo>
                    <a:lnTo>
                      <a:pt x="517" y="307"/>
                    </a:lnTo>
                    <a:lnTo>
                      <a:pt x="520" y="309"/>
                    </a:lnTo>
                    <a:lnTo>
                      <a:pt x="520" y="307"/>
                    </a:lnTo>
                    <a:lnTo>
                      <a:pt x="525" y="307"/>
                    </a:lnTo>
                    <a:lnTo>
                      <a:pt x="525" y="303"/>
                    </a:lnTo>
                    <a:lnTo>
                      <a:pt x="527" y="309"/>
                    </a:lnTo>
                    <a:lnTo>
                      <a:pt x="527" y="303"/>
                    </a:lnTo>
                    <a:lnTo>
                      <a:pt x="529" y="303"/>
                    </a:lnTo>
                    <a:lnTo>
                      <a:pt x="529" y="301"/>
                    </a:lnTo>
                    <a:lnTo>
                      <a:pt x="534" y="303"/>
                    </a:lnTo>
                    <a:lnTo>
                      <a:pt x="534" y="301"/>
                    </a:lnTo>
                    <a:lnTo>
                      <a:pt x="537" y="303"/>
                    </a:lnTo>
                    <a:lnTo>
                      <a:pt x="539" y="301"/>
                    </a:lnTo>
                    <a:lnTo>
                      <a:pt x="539" y="299"/>
                    </a:lnTo>
                    <a:lnTo>
                      <a:pt x="544" y="301"/>
                    </a:lnTo>
                    <a:lnTo>
                      <a:pt x="544" y="299"/>
                    </a:lnTo>
                    <a:lnTo>
                      <a:pt x="546" y="301"/>
                    </a:lnTo>
                    <a:lnTo>
                      <a:pt x="546" y="299"/>
                    </a:lnTo>
                    <a:lnTo>
                      <a:pt x="549" y="299"/>
                    </a:lnTo>
                    <a:lnTo>
                      <a:pt x="554" y="299"/>
                    </a:lnTo>
                    <a:lnTo>
                      <a:pt x="556" y="301"/>
                    </a:lnTo>
                    <a:lnTo>
                      <a:pt x="556" y="299"/>
                    </a:lnTo>
                    <a:lnTo>
                      <a:pt x="559" y="299"/>
                    </a:lnTo>
                    <a:lnTo>
                      <a:pt x="559" y="295"/>
                    </a:lnTo>
                    <a:lnTo>
                      <a:pt x="564" y="299"/>
                    </a:lnTo>
                    <a:lnTo>
                      <a:pt x="564" y="295"/>
                    </a:lnTo>
                    <a:lnTo>
                      <a:pt x="566" y="301"/>
                    </a:lnTo>
                    <a:lnTo>
                      <a:pt x="566" y="299"/>
                    </a:lnTo>
                    <a:lnTo>
                      <a:pt x="568" y="301"/>
                    </a:lnTo>
                    <a:lnTo>
                      <a:pt x="568" y="299"/>
                    </a:lnTo>
                    <a:lnTo>
                      <a:pt x="573" y="303"/>
                    </a:lnTo>
                    <a:lnTo>
                      <a:pt x="573" y="301"/>
                    </a:lnTo>
                    <a:lnTo>
                      <a:pt x="576" y="307"/>
                    </a:lnTo>
                    <a:lnTo>
                      <a:pt x="576" y="303"/>
                    </a:lnTo>
                    <a:lnTo>
                      <a:pt x="578" y="307"/>
                    </a:lnTo>
                    <a:lnTo>
                      <a:pt x="583" y="309"/>
                    </a:lnTo>
                    <a:lnTo>
                      <a:pt x="583" y="307"/>
                    </a:lnTo>
                    <a:lnTo>
                      <a:pt x="586" y="307"/>
                    </a:lnTo>
                    <a:lnTo>
                      <a:pt x="586" y="301"/>
                    </a:lnTo>
                    <a:lnTo>
                      <a:pt x="588" y="299"/>
                    </a:lnTo>
                    <a:lnTo>
                      <a:pt x="588" y="295"/>
                    </a:lnTo>
                    <a:lnTo>
                      <a:pt x="593" y="291"/>
                    </a:lnTo>
                    <a:lnTo>
                      <a:pt x="593" y="283"/>
                    </a:lnTo>
                    <a:lnTo>
                      <a:pt x="595" y="277"/>
                    </a:lnTo>
                    <a:lnTo>
                      <a:pt x="595" y="274"/>
                    </a:lnTo>
                    <a:lnTo>
                      <a:pt x="598" y="266"/>
                    </a:lnTo>
                    <a:lnTo>
                      <a:pt x="598" y="262"/>
                    </a:lnTo>
                    <a:lnTo>
                      <a:pt x="603" y="258"/>
                    </a:lnTo>
                    <a:lnTo>
                      <a:pt x="603" y="252"/>
                    </a:lnTo>
                    <a:lnTo>
                      <a:pt x="605" y="246"/>
                    </a:lnTo>
                    <a:lnTo>
                      <a:pt x="605" y="244"/>
                    </a:lnTo>
                    <a:lnTo>
                      <a:pt x="607" y="270"/>
                    </a:lnTo>
                    <a:lnTo>
                      <a:pt x="607" y="250"/>
                    </a:lnTo>
                    <a:lnTo>
                      <a:pt x="612" y="279"/>
                    </a:lnTo>
                    <a:lnTo>
                      <a:pt x="615" y="279"/>
                    </a:lnTo>
                    <a:lnTo>
                      <a:pt x="615" y="277"/>
                    </a:lnTo>
                    <a:lnTo>
                      <a:pt x="617" y="293"/>
                    </a:lnTo>
                    <a:lnTo>
                      <a:pt x="617" y="287"/>
                    </a:lnTo>
                    <a:lnTo>
                      <a:pt x="622" y="307"/>
                    </a:lnTo>
                    <a:lnTo>
                      <a:pt x="622" y="299"/>
                    </a:lnTo>
                    <a:lnTo>
                      <a:pt x="625" y="311"/>
                    </a:lnTo>
                    <a:lnTo>
                      <a:pt x="625" y="309"/>
                    </a:lnTo>
                    <a:lnTo>
                      <a:pt x="627" y="315"/>
                    </a:lnTo>
                    <a:lnTo>
                      <a:pt x="627" y="311"/>
                    </a:lnTo>
                    <a:lnTo>
                      <a:pt x="632" y="318"/>
                    </a:lnTo>
                    <a:lnTo>
                      <a:pt x="632" y="315"/>
                    </a:lnTo>
                    <a:lnTo>
                      <a:pt x="634" y="326"/>
                    </a:lnTo>
                    <a:lnTo>
                      <a:pt x="634" y="324"/>
                    </a:lnTo>
                    <a:lnTo>
                      <a:pt x="637" y="328"/>
                    </a:lnTo>
                    <a:lnTo>
                      <a:pt x="637" y="326"/>
                    </a:lnTo>
                    <a:lnTo>
                      <a:pt x="642" y="328"/>
                    </a:lnTo>
                    <a:lnTo>
                      <a:pt x="642" y="326"/>
                    </a:lnTo>
                    <a:lnTo>
                      <a:pt x="644" y="332"/>
                    </a:lnTo>
                    <a:lnTo>
                      <a:pt x="644" y="328"/>
                    </a:lnTo>
                    <a:lnTo>
                      <a:pt x="647" y="334"/>
                    </a:lnTo>
                    <a:lnTo>
                      <a:pt x="647" y="332"/>
                    </a:lnTo>
                    <a:lnTo>
                      <a:pt x="651" y="336"/>
                    </a:lnTo>
                    <a:lnTo>
                      <a:pt x="651" y="334"/>
                    </a:lnTo>
                    <a:lnTo>
                      <a:pt x="654" y="340"/>
                    </a:lnTo>
                    <a:lnTo>
                      <a:pt x="654" y="336"/>
                    </a:lnTo>
                    <a:lnTo>
                      <a:pt x="656" y="342"/>
                    </a:lnTo>
                    <a:lnTo>
                      <a:pt x="656" y="336"/>
                    </a:lnTo>
                    <a:lnTo>
                      <a:pt x="661" y="340"/>
                    </a:lnTo>
                    <a:lnTo>
                      <a:pt x="664" y="344"/>
                    </a:lnTo>
                    <a:lnTo>
                      <a:pt x="664" y="342"/>
                    </a:lnTo>
                    <a:lnTo>
                      <a:pt x="666" y="344"/>
                    </a:lnTo>
                    <a:lnTo>
                      <a:pt x="666" y="342"/>
                    </a:lnTo>
                    <a:lnTo>
                      <a:pt x="671" y="340"/>
                    </a:lnTo>
                    <a:lnTo>
                      <a:pt x="673" y="340"/>
                    </a:lnTo>
                    <a:lnTo>
                      <a:pt x="673" y="334"/>
                    </a:lnTo>
                    <a:lnTo>
                      <a:pt x="676" y="336"/>
                    </a:lnTo>
                    <a:lnTo>
                      <a:pt x="676" y="332"/>
                    </a:lnTo>
                    <a:lnTo>
                      <a:pt x="681" y="332"/>
                    </a:lnTo>
                    <a:lnTo>
                      <a:pt x="681" y="324"/>
                    </a:lnTo>
                    <a:lnTo>
                      <a:pt x="683" y="315"/>
                    </a:lnTo>
                    <a:lnTo>
                      <a:pt x="683" y="309"/>
                    </a:lnTo>
                    <a:lnTo>
                      <a:pt x="686" y="303"/>
                    </a:lnTo>
                    <a:lnTo>
                      <a:pt x="686" y="293"/>
                    </a:lnTo>
                    <a:lnTo>
                      <a:pt x="690" y="285"/>
                    </a:lnTo>
                    <a:lnTo>
                      <a:pt x="690" y="279"/>
                    </a:lnTo>
                    <a:lnTo>
                      <a:pt x="693" y="283"/>
                    </a:lnTo>
                    <a:lnTo>
                      <a:pt x="693" y="279"/>
                    </a:lnTo>
                    <a:lnTo>
                      <a:pt x="695" y="287"/>
                    </a:lnTo>
                    <a:lnTo>
                      <a:pt x="695" y="285"/>
                    </a:lnTo>
                    <a:lnTo>
                      <a:pt x="700" y="295"/>
                    </a:lnTo>
                    <a:lnTo>
                      <a:pt x="700" y="291"/>
                    </a:lnTo>
                    <a:lnTo>
                      <a:pt x="703" y="307"/>
                    </a:lnTo>
                    <a:lnTo>
                      <a:pt x="703" y="301"/>
                    </a:lnTo>
                    <a:lnTo>
                      <a:pt x="705" y="318"/>
                    </a:lnTo>
                    <a:lnTo>
                      <a:pt x="705" y="311"/>
                    </a:lnTo>
                    <a:lnTo>
                      <a:pt x="710" y="326"/>
                    </a:lnTo>
                    <a:lnTo>
                      <a:pt x="710" y="315"/>
                    </a:lnTo>
                    <a:lnTo>
                      <a:pt x="712" y="328"/>
                    </a:lnTo>
                    <a:lnTo>
                      <a:pt x="712" y="326"/>
                    </a:lnTo>
                    <a:lnTo>
                      <a:pt x="715" y="336"/>
                    </a:lnTo>
                    <a:lnTo>
                      <a:pt x="715" y="332"/>
                    </a:lnTo>
                    <a:lnTo>
                      <a:pt x="720" y="340"/>
                    </a:lnTo>
                    <a:lnTo>
                      <a:pt x="720" y="336"/>
                    </a:lnTo>
                    <a:lnTo>
                      <a:pt x="722" y="340"/>
                    </a:lnTo>
                    <a:lnTo>
                      <a:pt x="725" y="342"/>
                    </a:lnTo>
                    <a:lnTo>
                      <a:pt x="725" y="340"/>
                    </a:lnTo>
                    <a:lnTo>
                      <a:pt x="730" y="342"/>
                    </a:lnTo>
                    <a:lnTo>
                      <a:pt x="730" y="340"/>
                    </a:lnTo>
                    <a:lnTo>
                      <a:pt x="732" y="344"/>
                    </a:lnTo>
                    <a:lnTo>
                      <a:pt x="732" y="342"/>
                    </a:lnTo>
                    <a:lnTo>
                      <a:pt x="734" y="342"/>
                    </a:lnTo>
                    <a:lnTo>
                      <a:pt x="734" y="340"/>
                    </a:lnTo>
                    <a:lnTo>
                      <a:pt x="739" y="342"/>
                    </a:lnTo>
                    <a:lnTo>
                      <a:pt x="739" y="336"/>
                    </a:lnTo>
                    <a:lnTo>
                      <a:pt x="742" y="334"/>
                    </a:lnTo>
                    <a:lnTo>
                      <a:pt x="742" y="332"/>
                    </a:lnTo>
                    <a:lnTo>
                      <a:pt x="744" y="334"/>
                    </a:lnTo>
                    <a:lnTo>
                      <a:pt x="744" y="332"/>
                    </a:lnTo>
                    <a:lnTo>
                      <a:pt x="749" y="336"/>
                    </a:lnTo>
                    <a:lnTo>
                      <a:pt x="749" y="334"/>
                    </a:lnTo>
                    <a:lnTo>
                      <a:pt x="751" y="340"/>
                    </a:lnTo>
                    <a:lnTo>
                      <a:pt x="751" y="336"/>
                    </a:lnTo>
                    <a:lnTo>
                      <a:pt x="754" y="340"/>
                    </a:lnTo>
                    <a:lnTo>
                      <a:pt x="759" y="342"/>
                    </a:lnTo>
                    <a:lnTo>
                      <a:pt x="759" y="336"/>
                    </a:lnTo>
                    <a:lnTo>
                      <a:pt x="761" y="344"/>
                    </a:lnTo>
                    <a:lnTo>
                      <a:pt x="761" y="342"/>
                    </a:lnTo>
                    <a:lnTo>
                      <a:pt x="764" y="348"/>
                    </a:lnTo>
                    <a:lnTo>
                      <a:pt x="764" y="344"/>
                    </a:lnTo>
                    <a:lnTo>
                      <a:pt x="769" y="348"/>
                    </a:lnTo>
                    <a:lnTo>
                      <a:pt x="769" y="344"/>
                    </a:lnTo>
                    <a:lnTo>
                      <a:pt x="771" y="348"/>
                    </a:lnTo>
                    <a:lnTo>
                      <a:pt x="771" y="344"/>
                    </a:lnTo>
                    <a:lnTo>
                      <a:pt x="773" y="344"/>
                    </a:lnTo>
                    <a:lnTo>
                      <a:pt x="773" y="340"/>
                    </a:lnTo>
                    <a:lnTo>
                      <a:pt x="778" y="336"/>
                    </a:lnTo>
                    <a:lnTo>
                      <a:pt x="778" y="334"/>
                    </a:lnTo>
                    <a:lnTo>
                      <a:pt x="781" y="332"/>
                    </a:lnTo>
                    <a:lnTo>
                      <a:pt x="781" y="328"/>
                    </a:lnTo>
                    <a:lnTo>
                      <a:pt x="783" y="326"/>
                    </a:lnTo>
                    <a:lnTo>
                      <a:pt x="783" y="324"/>
                    </a:lnTo>
                    <a:lnTo>
                      <a:pt x="788" y="318"/>
                    </a:lnTo>
                    <a:lnTo>
                      <a:pt x="788" y="315"/>
                    </a:lnTo>
                    <a:lnTo>
                      <a:pt x="791" y="315"/>
                    </a:lnTo>
                    <a:lnTo>
                      <a:pt x="791" y="311"/>
                    </a:lnTo>
                    <a:lnTo>
                      <a:pt x="793" y="309"/>
                    </a:lnTo>
                    <a:lnTo>
                      <a:pt x="793" y="307"/>
                    </a:lnTo>
                    <a:lnTo>
                      <a:pt x="798" y="301"/>
                    </a:lnTo>
                    <a:lnTo>
                      <a:pt x="798" y="295"/>
                    </a:lnTo>
                    <a:lnTo>
                      <a:pt x="800" y="301"/>
                    </a:lnTo>
                    <a:lnTo>
                      <a:pt x="800" y="299"/>
                    </a:lnTo>
                    <a:lnTo>
                      <a:pt x="803" y="309"/>
                    </a:lnTo>
                    <a:lnTo>
                      <a:pt x="803" y="307"/>
                    </a:lnTo>
                    <a:lnTo>
                      <a:pt x="808" y="315"/>
                    </a:lnTo>
                    <a:lnTo>
                      <a:pt x="808" y="311"/>
                    </a:lnTo>
                    <a:lnTo>
                      <a:pt x="810" y="320"/>
                    </a:lnTo>
                    <a:lnTo>
                      <a:pt x="810" y="318"/>
                    </a:lnTo>
                    <a:lnTo>
                      <a:pt x="813" y="318"/>
                    </a:lnTo>
                    <a:lnTo>
                      <a:pt x="813" y="315"/>
                    </a:lnTo>
                    <a:lnTo>
                      <a:pt x="817" y="309"/>
                    </a:lnTo>
                    <a:lnTo>
                      <a:pt x="817" y="299"/>
                    </a:lnTo>
                    <a:lnTo>
                      <a:pt x="820" y="287"/>
                    </a:lnTo>
                    <a:lnTo>
                      <a:pt x="820" y="227"/>
                    </a:lnTo>
                    <a:lnTo>
                      <a:pt x="822" y="186"/>
                    </a:lnTo>
                    <a:lnTo>
                      <a:pt x="822" y="137"/>
                    </a:lnTo>
                    <a:lnTo>
                      <a:pt x="827" y="86"/>
                    </a:lnTo>
                    <a:lnTo>
                      <a:pt x="827" y="8"/>
                    </a:lnTo>
                    <a:lnTo>
                      <a:pt x="830" y="14"/>
                    </a:lnTo>
                    <a:lnTo>
                      <a:pt x="830" y="0"/>
                    </a:lnTo>
                    <a:lnTo>
                      <a:pt x="832" y="104"/>
                    </a:lnTo>
                    <a:lnTo>
                      <a:pt x="832" y="41"/>
                    </a:lnTo>
                    <a:lnTo>
                      <a:pt x="837" y="156"/>
                    </a:lnTo>
                    <a:lnTo>
                      <a:pt x="837" y="129"/>
                    </a:lnTo>
                    <a:lnTo>
                      <a:pt x="839" y="221"/>
                    </a:lnTo>
                    <a:lnTo>
                      <a:pt x="839" y="180"/>
                    </a:lnTo>
                    <a:lnTo>
                      <a:pt x="842" y="254"/>
                    </a:lnTo>
                    <a:lnTo>
                      <a:pt x="842" y="238"/>
                    </a:lnTo>
                    <a:lnTo>
                      <a:pt x="847" y="285"/>
                    </a:lnTo>
                    <a:lnTo>
                      <a:pt x="847" y="270"/>
                    </a:lnTo>
                    <a:lnTo>
                      <a:pt x="849" y="311"/>
                    </a:lnTo>
                    <a:lnTo>
                      <a:pt x="849" y="295"/>
                    </a:lnTo>
                    <a:lnTo>
                      <a:pt x="852" y="315"/>
                    </a:lnTo>
                    <a:lnTo>
                      <a:pt x="852" y="311"/>
                    </a:lnTo>
                    <a:lnTo>
                      <a:pt x="856" y="315"/>
                    </a:lnTo>
                    <a:lnTo>
                      <a:pt x="856" y="311"/>
                    </a:lnTo>
                    <a:lnTo>
                      <a:pt x="859" y="311"/>
                    </a:lnTo>
                    <a:lnTo>
                      <a:pt x="859" y="309"/>
                    </a:lnTo>
                    <a:lnTo>
                      <a:pt x="861" y="307"/>
                    </a:lnTo>
                    <a:lnTo>
                      <a:pt x="861" y="303"/>
                    </a:lnTo>
                    <a:lnTo>
                      <a:pt x="866" y="309"/>
                    </a:lnTo>
                    <a:lnTo>
                      <a:pt x="869" y="311"/>
                    </a:lnTo>
                    <a:lnTo>
                      <a:pt x="869" y="309"/>
                    </a:lnTo>
                    <a:lnTo>
                      <a:pt x="871" y="311"/>
                    </a:lnTo>
                    <a:lnTo>
                      <a:pt x="876" y="311"/>
                    </a:lnTo>
                    <a:lnTo>
                      <a:pt x="876" y="309"/>
                    </a:lnTo>
                    <a:lnTo>
                      <a:pt x="878" y="318"/>
                    </a:lnTo>
                    <a:lnTo>
                      <a:pt x="878" y="315"/>
                    </a:lnTo>
                    <a:lnTo>
                      <a:pt x="881" y="324"/>
                    </a:lnTo>
                    <a:lnTo>
                      <a:pt x="881" y="320"/>
                    </a:lnTo>
                    <a:lnTo>
                      <a:pt x="886" y="332"/>
                    </a:lnTo>
                    <a:lnTo>
                      <a:pt x="886" y="328"/>
                    </a:lnTo>
                    <a:lnTo>
                      <a:pt x="888" y="336"/>
                    </a:lnTo>
                    <a:lnTo>
                      <a:pt x="891" y="342"/>
                    </a:lnTo>
                    <a:lnTo>
                      <a:pt x="891" y="340"/>
                    </a:lnTo>
                    <a:lnTo>
                      <a:pt x="896" y="350"/>
                    </a:lnTo>
                    <a:lnTo>
                      <a:pt x="896" y="344"/>
                    </a:lnTo>
                    <a:lnTo>
                      <a:pt x="898" y="357"/>
                    </a:lnTo>
                    <a:lnTo>
                      <a:pt x="898" y="350"/>
                    </a:lnTo>
                    <a:lnTo>
                      <a:pt x="900" y="359"/>
                    </a:lnTo>
                    <a:lnTo>
                      <a:pt x="900" y="357"/>
                    </a:lnTo>
                    <a:lnTo>
                      <a:pt x="905" y="363"/>
                    </a:lnTo>
                    <a:lnTo>
                      <a:pt x="905" y="359"/>
                    </a:lnTo>
                    <a:lnTo>
                      <a:pt x="908" y="365"/>
                    </a:lnTo>
                    <a:lnTo>
                      <a:pt x="908" y="363"/>
                    </a:lnTo>
                    <a:lnTo>
                      <a:pt x="910" y="367"/>
                    </a:lnTo>
                    <a:lnTo>
                      <a:pt x="915" y="367"/>
                    </a:lnTo>
                    <a:lnTo>
                      <a:pt x="917" y="367"/>
                    </a:lnTo>
                    <a:lnTo>
                      <a:pt x="920" y="371"/>
                    </a:lnTo>
                    <a:lnTo>
                      <a:pt x="920" y="367"/>
                    </a:lnTo>
                    <a:lnTo>
                      <a:pt x="925" y="371"/>
                    </a:lnTo>
                    <a:lnTo>
                      <a:pt x="925" y="367"/>
                    </a:lnTo>
                    <a:lnTo>
                      <a:pt x="927" y="371"/>
                    </a:lnTo>
                    <a:lnTo>
                      <a:pt x="930" y="371"/>
                    </a:lnTo>
                    <a:lnTo>
                      <a:pt x="935" y="373"/>
                    </a:lnTo>
                    <a:lnTo>
                      <a:pt x="935" y="371"/>
                    </a:lnTo>
                    <a:lnTo>
                      <a:pt x="937" y="375"/>
                    </a:lnTo>
                    <a:lnTo>
                      <a:pt x="937" y="371"/>
                    </a:lnTo>
                    <a:lnTo>
                      <a:pt x="939" y="373"/>
                    </a:lnTo>
                    <a:lnTo>
                      <a:pt x="944" y="375"/>
                    </a:lnTo>
                    <a:lnTo>
                      <a:pt x="947" y="375"/>
                    </a:lnTo>
                    <a:lnTo>
                      <a:pt x="949" y="375"/>
                    </a:lnTo>
                  </a:path>
                </a:pathLst>
              </a:cu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grpSp>
        <p:sp>
          <p:nvSpPr>
            <p:cNvPr id="173" name="172 CuadroTexto"/>
            <p:cNvSpPr txBox="1"/>
            <p:nvPr/>
          </p:nvSpPr>
          <p:spPr>
            <a:xfrm>
              <a:off x="1422301" y="4142095"/>
              <a:ext cx="639919" cy="230832"/>
            </a:xfrm>
            <a:prstGeom prst="rect">
              <a:avLst/>
            </a:prstGeom>
            <a:noFill/>
          </p:spPr>
          <p:txBody>
            <a:bodyPr wrap="none" rtlCol="0">
              <a:spAutoFit/>
            </a:bodyPr>
            <a:lstStyle/>
            <a:p>
              <a:r>
                <a:rPr lang="es-ES" sz="900" dirty="0" smtClean="0">
                  <a:latin typeface="Arial" pitchFamily="34" charset="0"/>
                  <a:cs typeface="Arial" pitchFamily="34" charset="0"/>
                </a:rPr>
                <a:t>CsCCD2</a:t>
              </a:r>
              <a:endParaRPr lang="es-ES" sz="900" dirty="0">
                <a:latin typeface="Arial" pitchFamily="34" charset="0"/>
                <a:cs typeface="Arial" pitchFamily="34" charset="0"/>
              </a:endParaRPr>
            </a:p>
          </p:txBody>
        </p:sp>
        <p:grpSp>
          <p:nvGrpSpPr>
            <p:cNvPr id="281" name="280 Grupo"/>
            <p:cNvGrpSpPr/>
            <p:nvPr/>
          </p:nvGrpSpPr>
          <p:grpSpPr>
            <a:xfrm>
              <a:off x="2973710" y="3234333"/>
              <a:ext cx="1360909" cy="1296144"/>
              <a:chOff x="2780928" y="5385048"/>
              <a:chExt cx="2225005" cy="1682760"/>
            </a:xfrm>
          </p:grpSpPr>
          <p:sp>
            <p:nvSpPr>
              <p:cNvPr id="1240" name="Line 216"/>
              <p:cNvSpPr>
                <a:spLocks noChangeShapeType="1"/>
              </p:cNvSpPr>
              <p:nvPr/>
            </p:nvSpPr>
            <p:spPr bwMode="auto">
              <a:xfrm flipH="1">
                <a:off x="3342134" y="6856413"/>
                <a:ext cx="1152000" cy="158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cs typeface="Arial" pitchFamily="34" charset="0"/>
                </a:endParaRPr>
              </a:p>
            </p:txBody>
          </p:sp>
          <p:sp>
            <p:nvSpPr>
              <p:cNvPr id="1244" name="Rectangle 220"/>
              <p:cNvSpPr>
                <a:spLocks noChangeArrowheads="1"/>
              </p:cNvSpPr>
              <p:nvPr/>
            </p:nvSpPr>
            <p:spPr bwMode="auto">
              <a:xfrm>
                <a:off x="4490070" y="6975475"/>
                <a:ext cx="149080"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dirty="0" smtClean="0">
                    <a:ln>
                      <a:noFill/>
                    </a:ln>
                    <a:solidFill>
                      <a:srgbClr val="000000"/>
                    </a:solidFill>
                    <a:effectLst/>
                    <a:latin typeface="Arial" pitchFamily="34" charset="0"/>
                    <a:cs typeface="Arial" pitchFamily="34" charset="0"/>
                  </a:rPr>
                  <a:t>[</a:t>
                </a:r>
                <a:r>
                  <a:rPr kumimoji="0" lang="es-ES" sz="600" b="0" i="0" u="none" strike="noStrike" cap="none" normalizeH="0" dirty="0" err="1" smtClean="0">
                    <a:ln>
                      <a:noFill/>
                    </a:ln>
                    <a:solidFill>
                      <a:srgbClr val="000000"/>
                    </a:solidFill>
                    <a:effectLst/>
                    <a:latin typeface="Arial" pitchFamily="34" charset="0"/>
                    <a:cs typeface="Arial" pitchFamily="34" charset="0"/>
                  </a:rPr>
                  <a:t>nm</a:t>
                </a:r>
                <a:r>
                  <a:rPr kumimoji="0" lang="es-ES" sz="600" b="0" i="0" u="none" strike="noStrike" cap="none" normalizeH="0" dirty="0" smtClean="0">
                    <a:ln>
                      <a:noFill/>
                    </a:ln>
                    <a:solidFill>
                      <a:srgbClr val="000000"/>
                    </a:solidFill>
                    <a:effectLst/>
                    <a:latin typeface="Arial" pitchFamily="34" charset="0"/>
                    <a:cs typeface="Arial" pitchFamily="34" charset="0"/>
                  </a:rPr>
                  <a:t>]</a:t>
                </a:r>
                <a:endParaRPr kumimoji="0" lang="es-ES" sz="600" b="0" i="0" u="none" strike="noStrike" cap="none" normalizeH="0" dirty="0" smtClean="0">
                  <a:ln>
                    <a:noFill/>
                  </a:ln>
                  <a:solidFill>
                    <a:schemeClr val="tx1"/>
                  </a:solidFill>
                  <a:effectLst/>
                  <a:latin typeface="Arial" pitchFamily="34" charset="0"/>
                  <a:cs typeface="Arial" pitchFamily="34" charset="0"/>
                </a:endParaRPr>
              </a:p>
            </p:txBody>
          </p:sp>
          <p:sp>
            <p:nvSpPr>
              <p:cNvPr id="1249" name="Line 225"/>
              <p:cNvSpPr>
                <a:spLocks noChangeShapeType="1"/>
              </p:cNvSpPr>
              <p:nvPr/>
            </p:nvSpPr>
            <p:spPr bwMode="auto">
              <a:xfrm>
                <a:off x="3513138" y="6856413"/>
                <a:ext cx="1588" cy="381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cs typeface="Arial" pitchFamily="34" charset="0"/>
                </a:endParaRPr>
              </a:p>
            </p:txBody>
          </p:sp>
          <p:sp>
            <p:nvSpPr>
              <p:cNvPr id="1250" name="Rectangle 226"/>
              <p:cNvSpPr>
                <a:spLocks noChangeArrowheads="1"/>
              </p:cNvSpPr>
              <p:nvPr/>
            </p:nvSpPr>
            <p:spPr bwMode="auto">
              <a:xfrm>
                <a:off x="3494088" y="6894513"/>
                <a:ext cx="129844"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cs typeface="Arial" pitchFamily="34" charset="0"/>
                  </a:rPr>
                  <a:t>350</a:t>
                </a:r>
                <a:endParaRPr kumimoji="0" lang="es-ES" sz="600" b="0" i="0" u="none" strike="noStrike" cap="none" normalizeH="0" smtClean="0">
                  <a:ln>
                    <a:noFill/>
                  </a:ln>
                  <a:solidFill>
                    <a:schemeClr val="tx1"/>
                  </a:solidFill>
                  <a:effectLst/>
                  <a:latin typeface="Arial" pitchFamily="34" charset="0"/>
                  <a:cs typeface="Arial" pitchFamily="34" charset="0"/>
                </a:endParaRPr>
              </a:p>
            </p:txBody>
          </p:sp>
          <p:sp>
            <p:nvSpPr>
              <p:cNvPr id="1251" name="Line 227"/>
              <p:cNvSpPr>
                <a:spLocks noChangeShapeType="1"/>
              </p:cNvSpPr>
              <p:nvPr/>
            </p:nvSpPr>
            <p:spPr bwMode="auto">
              <a:xfrm>
                <a:off x="3738563" y="6856413"/>
                <a:ext cx="1588" cy="381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cs typeface="Arial" pitchFamily="34" charset="0"/>
                </a:endParaRPr>
              </a:p>
            </p:txBody>
          </p:sp>
          <p:sp>
            <p:nvSpPr>
              <p:cNvPr id="1252" name="Rectangle 228"/>
              <p:cNvSpPr>
                <a:spLocks noChangeArrowheads="1"/>
              </p:cNvSpPr>
              <p:nvPr/>
            </p:nvSpPr>
            <p:spPr bwMode="auto">
              <a:xfrm>
                <a:off x="3719513" y="6894513"/>
                <a:ext cx="129844"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cs typeface="Arial" pitchFamily="34" charset="0"/>
                  </a:rPr>
                  <a:t>400</a:t>
                </a:r>
                <a:endParaRPr kumimoji="0" lang="es-ES" sz="600" b="0" i="0" u="none" strike="noStrike" cap="none" normalizeH="0" smtClean="0">
                  <a:ln>
                    <a:noFill/>
                  </a:ln>
                  <a:solidFill>
                    <a:schemeClr val="tx1"/>
                  </a:solidFill>
                  <a:effectLst/>
                  <a:latin typeface="Arial" pitchFamily="34" charset="0"/>
                  <a:cs typeface="Arial" pitchFamily="34" charset="0"/>
                </a:endParaRPr>
              </a:p>
            </p:txBody>
          </p:sp>
          <p:sp>
            <p:nvSpPr>
              <p:cNvPr id="1253" name="Line 229"/>
              <p:cNvSpPr>
                <a:spLocks noChangeShapeType="1"/>
              </p:cNvSpPr>
              <p:nvPr/>
            </p:nvSpPr>
            <p:spPr bwMode="auto">
              <a:xfrm>
                <a:off x="3960813" y="6856413"/>
                <a:ext cx="1588" cy="381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cs typeface="Arial" pitchFamily="34" charset="0"/>
                </a:endParaRPr>
              </a:p>
            </p:txBody>
          </p:sp>
          <p:sp>
            <p:nvSpPr>
              <p:cNvPr id="1254" name="Rectangle 230"/>
              <p:cNvSpPr>
                <a:spLocks noChangeArrowheads="1"/>
              </p:cNvSpPr>
              <p:nvPr/>
            </p:nvSpPr>
            <p:spPr bwMode="auto">
              <a:xfrm>
                <a:off x="3941763" y="6894513"/>
                <a:ext cx="129844"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cs typeface="Arial" pitchFamily="34" charset="0"/>
                  </a:rPr>
                  <a:t>450</a:t>
                </a:r>
                <a:endParaRPr kumimoji="0" lang="es-ES" sz="600" b="0" i="0" u="none" strike="noStrike" cap="none" normalizeH="0" smtClean="0">
                  <a:ln>
                    <a:noFill/>
                  </a:ln>
                  <a:solidFill>
                    <a:schemeClr val="tx1"/>
                  </a:solidFill>
                  <a:effectLst/>
                  <a:latin typeface="Arial" pitchFamily="34" charset="0"/>
                  <a:cs typeface="Arial" pitchFamily="34" charset="0"/>
                </a:endParaRPr>
              </a:p>
            </p:txBody>
          </p:sp>
          <p:sp>
            <p:nvSpPr>
              <p:cNvPr id="1255" name="Line 231"/>
              <p:cNvSpPr>
                <a:spLocks noChangeShapeType="1"/>
              </p:cNvSpPr>
              <p:nvPr/>
            </p:nvSpPr>
            <p:spPr bwMode="auto">
              <a:xfrm>
                <a:off x="4186238" y="6856413"/>
                <a:ext cx="1588" cy="381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cs typeface="Arial" pitchFamily="34" charset="0"/>
                </a:endParaRPr>
              </a:p>
            </p:txBody>
          </p:sp>
          <p:sp>
            <p:nvSpPr>
              <p:cNvPr id="1256" name="Rectangle 232"/>
              <p:cNvSpPr>
                <a:spLocks noChangeArrowheads="1"/>
              </p:cNvSpPr>
              <p:nvPr/>
            </p:nvSpPr>
            <p:spPr bwMode="auto">
              <a:xfrm>
                <a:off x="4167188" y="6894513"/>
                <a:ext cx="129844"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cs typeface="Arial" pitchFamily="34" charset="0"/>
                  </a:rPr>
                  <a:t>500</a:t>
                </a:r>
                <a:endParaRPr kumimoji="0" lang="es-ES" sz="600" b="0" i="0" u="none" strike="noStrike" cap="none" normalizeH="0" smtClean="0">
                  <a:ln>
                    <a:noFill/>
                  </a:ln>
                  <a:solidFill>
                    <a:schemeClr val="tx1"/>
                  </a:solidFill>
                  <a:effectLst/>
                  <a:latin typeface="Arial" pitchFamily="34" charset="0"/>
                  <a:cs typeface="Arial" pitchFamily="34" charset="0"/>
                </a:endParaRPr>
              </a:p>
            </p:txBody>
          </p:sp>
          <p:sp>
            <p:nvSpPr>
              <p:cNvPr id="1257" name="Line 233"/>
              <p:cNvSpPr>
                <a:spLocks noChangeShapeType="1"/>
              </p:cNvSpPr>
              <p:nvPr/>
            </p:nvSpPr>
            <p:spPr bwMode="auto">
              <a:xfrm>
                <a:off x="4410076" y="6856413"/>
                <a:ext cx="1588" cy="381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cs typeface="Arial" pitchFamily="34" charset="0"/>
                </a:endParaRPr>
              </a:p>
            </p:txBody>
          </p:sp>
          <p:sp>
            <p:nvSpPr>
              <p:cNvPr id="1258" name="Rectangle 234"/>
              <p:cNvSpPr>
                <a:spLocks noChangeArrowheads="1"/>
              </p:cNvSpPr>
              <p:nvPr/>
            </p:nvSpPr>
            <p:spPr bwMode="auto">
              <a:xfrm>
                <a:off x="4391026" y="6894513"/>
                <a:ext cx="129844"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cs typeface="Arial" pitchFamily="34" charset="0"/>
                  </a:rPr>
                  <a:t>550</a:t>
                </a:r>
                <a:endParaRPr kumimoji="0" lang="es-ES" sz="600" b="0" i="0" u="none" strike="noStrike" cap="none" normalizeH="0" smtClean="0">
                  <a:ln>
                    <a:noFill/>
                  </a:ln>
                  <a:solidFill>
                    <a:schemeClr val="tx1"/>
                  </a:solidFill>
                  <a:effectLst/>
                  <a:latin typeface="Arial" pitchFamily="34" charset="0"/>
                  <a:cs typeface="Arial" pitchFamily="34" charset="0"/>
                </a:endParaRPr>
              </a:p>
            </p:txBody>
          </p:sp>
          <p:sp>
            <p:nvSpPr>
              <p:cNvPr id="1288" name="Freeform 264"/>
              <p:cNvSpPr>
                <a:spLocks/>
              </p:cNvSpPr>
              <p:nvPr/>
            </p:nvSpPr>
            <p:spPr bwMode="auto">
              <a:xfrm>
                <a:off x="2930526" y="5468938"/>
                <a:ext cx="1123950" cy="1128713"/>
              </a:xfrm>
              <a:custGeom>
                <a:avLst/>
                <a:gdLst/>
                <a:ahLst/>
                <a:cxnLst>
                  <a:cxn ang="0">
                    <a:pos x="12" y="120"/>
                  </a:cxn>
                  <a:cxn ang="0">
                    <a:pos x="23" y="243"/>
                  </a:cxn>
                  <a:cxn ang="0">
                    <a:pos x="35" y="363"/>
                  </a:cxn>
                  <a:cxn ang="0">
                    <a:pos x="45" y="456"/>
                  </a:cxn>
                  <a:cxn ang="0">
                    <a:pos x="57" y="513"/>
                  </a:cxn>
                  <a:cxn ang="0">
                    <a:pos x="67" y="555"/>
                  </a:cxn>
                  <a:cxn ang="0">
                    <a:pos x="79" y="588"/>
                  </a:cxn>
                  <a:cxn ang="0">
                    <a:pos x="90" y="603"/>
                  </a:cxn>
                  <a:cxn ang="0">
                    <a:pos x="102" y="615"/>
                  </a:cxn>
                  <a:cxn ang="0">
                    <a:pos x="113" y="621"/>
                  </a:cxn>
                  <a:cxn ang="0">
                    <a:pos x="125" y="621"/>
                  </a:cxn>
                  <a:cxn ang="0">
                    <a:pos x="137" y="627"/>
                  </a:cxn>
                  <a:cxn ang="0">
                    <a:pos x="147" y="639"/>
                  </a:cxn>
                  <a:cxn ang="0">
                    <a:pos x="159" y="660"/>
                  </a:cxn>
                  <a:cxn ang="0">
                    <a:pos x="170" y="675"/>
                  </a:cxn>
                  <a:cxn ang="0">
                    <a:pos x="182" y="687"/>
                  </a:cxn>
                  <a:cxn ang="0">
                    <a:pos x="192" y="696"/>
                  </a:cxn>
                  <a:cxn ang="0">
                    <a:pos x="204" y="705"/>
                  </a:cxn>
                  <a:cxn ang="0">
                    <a:pos x="214" y="708"/>
                  </a:cxn>
                  <a:cxn ang="0">
                    <a:pos x="226" y="708"/>
                  </a:cxn>
                  <a:cxn ang="0">
                    <a:pos x="237" y="708"/>
                  </a:cxn>
                  <a:cxn ang="0">
                    <a:pos x="249" y="711"/>
                  </a:cxn>
                  <a:cxn ang="0">
                    <a:pos x="261" y="708"/>
                  </a:cxn>
                  <a:cxn ang="0">
                    <a:pos x="271" y="711"/>
                  </a:cxn>
                  <a:cxn ang="0">
                    <a:pos x="283" y="708"/>
                  </a:cxn>
                  <a:cxn ang="0">
                    <a:pos x="294" y="705"/>
                  </a:cxn>
                  <a:cxn ang="0">
                    <a:pos x="306" y="708"/>
                  </a:cxn>
                  <a:cxn ang="0">
                    <a:pos x="317" y="708"/>
                  </a:cxn>
                  <a:cxn ang="0">
                    <a:pos x="329" y="705"/>
                  </a:cxn>
                  <a:cxn ang="0">
                    <a:pos x="339" y="699"/>
                  </a:cxn>
                  <a:cxn ang="0">
                    <a:pos x="351" y="705"/>
                  </a:cxn>
                  <a:cxn ang="0">
                    <a:pos x="363" y="699"/>
                  </a:cxn>
                  <a:cxn ang="0">
                    <a:pos x="374" y="687"/>
                  </a:cxn>
                  <a:cxn ang="0">
                    <a:pos x="386" y="693"/>
                  </a:cxn>
                  <a:cxn ang="0">
                    <a:pos x="396" y="693"/>
                  </a:cxn>
                  <a:cxn ang="0">
                    <a:pos x="408" y="699"/>
                  </a:cxn>
                  <a:cxn ang="0">
                    <a:pos x="418" y="699"/>
                  </a:cxn>
                  <a:cxn ang="0">
                    <a:pos x="430" y="696"/>
                  </a:cxn>
                  <a:cxn ang="0">
                    <a:pos x="441" y="684"/>
                  </a:cxn>
                  <a:cxn ang="0">
                    <a:pos x="453" y="663"/>
                  </a:cxn>
                  <a:cxn ang="0">
                    <a:pos x="464" y="645"/>
                  </a:cxn>
                  <a:cxn ang="0">
                    <a:pos x="476" y="633"/>
                  </a:cxn>
                  <a:cxn ang="0">
                    <a:pos x="488" y="624"/>
                  </a:cxn>
                  <a:cxn ang="0">
                    <a:pos x="498" y="609"/>
                  </a:cxn>
                  <a:cxn ang="0">
                    <a:pos x="510" y="585"/>
                  </a:cxn>
                  <a:cxn ang="0">
                    <a:pos x="521" y="567"/>
                  </a:cxn>
                  <a:cxn ang="0">
                    <a:pos x="533" y="528"/>
                  </a:cxn>
                  <a:cxn ang="0">
                    <a:pos x="544" y="504"/>
                  </a:cxn>
                  <a:cxn ang="0">
                    <a:pos x="556" y="468"/>
                  </a:cxn>
                  <a:cxn ang="0">
                    <a:pos x="565" y="447"/>
                  </a:cxn>
                  <a:cxn ang="0">
                    <a:pos x="577" y="429"/>
                  </a:cxn>
                  <a:cxn ang="0">
                    <a:pos x="588" y="417"/>
                  </a:cxn>
                  <a:cxn ang="0">
                    <a:pos x="600" y="393"/>
                  </a:cxn>
                  <a:cxn ang="0">
                    <a:pos x="612" y="324"/>
                  </a:cxn>
                  <a:cxn ang="0">
                    <a:pos x="622" y="300"/>
                  </a:cxn>
                  <a:cxn ang="0">
                    <a:pos x="634" y="288"/>
                  </a:cxn>
                  <a:cxn ang="0">
                    <a:pos x="645" y="264"/>
                  </a:cxn>
                  <a:cxn ang="0">
                    <a:pos x="657" y="261"/>
                  </a:cxn>
                  <a:cxn ang="0">
                    <a:pos x="668" y="273"/>
                  </a:cxn>
                  <a:cxn ang="0">
                    <a:pos x="680" y="279"/>
                  </a:cxn>
                  <a:cxn ang="0">
                    <a:pos x="690" y="291"/>
                  </a:cxn>
                  <a:cxn ang="0">
                    <a:pos x="702" y="288"/>
                  </a:cxn>
                </a:cxnLst>
                <a:rect l="0" t="0" r="r" b="b"/>
                <a:pathLst>
                  <a:path w="708" h="711">
                    <a:moveTo>
                      <a:pt x="0" y="0"/>
                    </a:moveTo>
                    <a:lnTo>
                      <a:pt x="3" y="48"/>
                    </a:lnTo>
                    <a:lnTo>
                      <a:pt x="4" y="48"/>
                    </a:lnTo>
                    <a:lnTo>
                      <a:pt x="6" y="72"/>
                    </a:lnTo>
                    <a:lnTo>
                      <a:pt x="7" y="72"/>
                    </a:lnTo>
                    <a:lnTo>
                      <a:pt x="8" y="96"/>
                    </a:lnTo>
                    <a:lnTo>
                      <a:pt x="10" y="96"/>
                    </a:lnTo>
                    <a:lnTo>
                      <a:pt x="12" y="120"/>
                    </a:lnTo>
                    <a:lnTo>
                      <a:pt x="14" y="120"/>
                    </a:lnTo>
                    <a:lnTo>
                      <a:pt x="15" y="123"/>
                    </a:lnTo>
                    <a:lnTo>
                      <a:pt x="16" y="123"/>
                    </a:lnTo>
                    <a:lnTo>
                      <a:pt x="18" y="192"/>
                    </a:lnTo>
                    <a:lnTo>
                      <a:pt x="19" y="192"/>
                    </a:lnTo>
                    <a:lnTo>
                      <a:pt x="20" y="216"/>
                    </a:lnTo>
                    <a:lnTo>
                      <a:pt x="22" y="216"/>
                    </a:lnTo>
                    <a:lnTo>
                      <a:pt x="23" y="243"/>
                    </a:lnTo>
                    <a:lnTo>
                      <a:pt x="24" y="243"/>
                    </a:lnTo>
                    <a:lnTo>
                      <a:pt x="26" y="285"/>
                    </a:lnTo>
                    <a:lnTo>
                      <a:pt x="27" y="285"/>
                    </a:lnTo>
                    <a:lnTo>
                      <a:pt x="28" y="300"/>
                    </a:lnTo>
                    <a:lnTo>
                      <a:pt x="30" y="300"/>
                    </a:lnTo>
                    <a:lnTo>
                      <a:pt x="32" y="345"/>
                    </a:lnTo>
                    <a:lnTo>
                      <a:pt x="34" y="345"/>
                    </a:lnTo>
                    <a:lnTo>
                      <a:pt x="35" y="363"/>
                    </a:lnTo>
                    <a:lnTo>
                      <a:pt x="36" y="363"/>
                    </a:lnTo>
                    <a:lnTo>
                      <a:pt x="38" y="381"/>
                    </a:lnTo>
                    <a:lnTo>
                      <a:pt x="39" y="381"/>
                    </a:lnTo>
                    <a:lnTo>
                      <a:pt x="39" y="396"/>
                    </a:lnTo>
                    <a:lnTo>
                      <a:pt x="41" y="396"/>
                    </a:lnTo>
                    <a:lnTo>
                      <a:pt x="42" y="411"/>
                    </a:lnTo>
                    <a:lnTo>
                      <a:pt x="43" y="411"/>
                    </a:lnTo>
                    <a:lnTo>
                      <a:pt x="45" y="456"/>
                    </a:lnTo>
                    <a:lnTo>
                      <a:pt x="46" y="456"/>
                    </a:lnTo>
                    <a:lnTo>
                      <a:pt x="47" y="468"/>
                    </a:lnTo>
                    <a:lnTo>
                      <a:pt x="49" y="468"/>
                    </a:lnTo>
                    <a:lnTo>
                      <a:pt x="50" y="492"/>
                    </a:lnTo>
                    <a:lnTo>
                      <a:pt x="51" y="492"/>
                    </a:lnTo>
                    <a:lnTo>
                      <a:pt x="54" y="495"/>
                    </a:lnTo>
                    <a:lnTo>
                      <a:pt x="55" y="495"/>
                    </a:lnTo>
                    <a:lnTo>
                      <a:pt x="57" y="513"/>
                    </a:lnTo>
                    <a:lnTo>
                      <a:pt x="58" y="513"/>
                    </a:lnTo>
                    <a:lnTo>
                      <a:pt x="59" y="531"/>
                    </a:lnTo>
                    <a:lnTo>
                      <a:pt x="61" y="531"/>
                    </a:lnTo>
                    <a:lnTo>
                      <a:pt x="62" y="543"/>
                    </a:lnTo>
                    <a:lnTo>
                      <a:pt x="63" y="543"/>
                    </a:lnTo>
                    <a:lnTo>
                      <a:pt x="65" y="540"/>
                    </a:lnTo>
                    <a:lnTo>
                      <a:pt x="66" y="540"/>
                    </a:lnTo>
                    <a:lnTo>
                      <a:pt x="67" y="555"/>
                    </a:lnTo>
                    <a:lnTo>
                      <a:pt x="69" y="555"/>
                    </a:lnTo>
                    <a:lnTo>
                      <a:pt x="70" y="564"/>
                    </a:lnTo>
                    <a:lnTo>
                      <a:pt x="71" y="564"/>
                    </a:lnTo>
                    <a:lnTo>
                      <a:pt x="74" y="573"/>
                    </a:lnTo>
                    <a:lnTo>
                      <a:pt x="75" y="573"/>
                    </a:lnTo>
                    <a:lnTo>
                      <a:pt x="77" y="585"/>
                    </a:lnTo>
                    <a:lnTo>
                      <a:pt x="78" y="585"/>
                    </a:lnTo>
                    <a:lnTo>
                      <a:pt x="79" y="588"/>
                    </a:lnTo>
                    <a:lnTo>
                      <a:pt x="81" y="588"/>
                    </a:lnTo>
                    <a:lnTo>
                      <a:pt x="82" y="591"/>
                    </a:lnTo>
                    <a:lnTo>
                      <a:pt x="83" y="591"/>
                    </a:lnTo>
                    <a:lnTo>
                      <a:pt x="85" y="597"/>
                    </a:lnTo>
                    <a:lnTo>
                      <a:pt x="86" y="597"/>
                    </a:lnTo>
                    <a:lnTo>
                      <a:pt x="87" y="600"/>
                    </a:lnTo>
                    <a:lnTo>
                      <a:pt x="89" y="600"/>
                    </a:lnTo>
                    <a:lnTo>
                      <a:pt x="90" y="603"/>
                    </a:lnTo>
                    <a:lnTo>
                      <a:pt x="91" y="603"/>
                    </a:lnTo>
                    <a:lnTo>
                      <a:pt x="94" y="609"/>
                    </a:lnTo>
                    <a:lnTo>
                      <a:pt x="95" y="609"/>
                    </a:lnTo>
                    <a:lnTo>
                      <a:pt x="97" y="609"/>
                    </a:lnTo>
                    <a:lnTo>
                      <a:pt x="98" y="609"/>
                    </a:lnTo>
                    <a:lnTo>
                      <a:pt x="99" y="615"/>
                    </a:lnTo>
                    <a:lnTo>
                      <a:pt x="101" y="615"/>
                    </a:lnTo>
                    <a:lnTo>
                      <a:pt x="102" y="615"/>
                    </a:lnTo>
                    <a:lnTo>
                      <a:pt x="103" y="615"/>
                    </a:lnTo>
                    <a:lnTo>
                      <a:pt x="105" y="624"/>
                    </a:lnTo>
                    <a:lnTo>
                      <a:pt x="106" y="624"/>
                    </a:lnTo>
                    <a:lnTo>
                      <a:pt x="107" y="624"/>
                    </a:lnTo>
                    <a:lnTo>
                      <a:pt x="109" y="624"/>
                    </a:lnTo>
                    <a:lnTo>
                      <a:pt x="110" y="624"/>
                    </a:lnTo>
                    <a:lnTo>
                      <a:pt x="111" y="624"/>
                    </a:lnTo>
                    <a:lnTo>
                      <a:pt x="113" y="621"/>
                    </a:lnTo>
                    <a:lnTo>
                      <a:pt x="114" y="621"/>
                    </a:lnTo>
                    <a:lnTo>
                      <a:pt x="117" y="624"/>
                    </a:lnTo>
                    <a:lnTo>
                      <a:pt x="118" y="624"/>
                    </a:lnTo>
                    <a:lnTo>
                      <a:pt x="119" y="621"/>
                    </a:lnTo>
                    <a:lnTo>
                      <a:pt x="121" y="621"/>
                    </a:lnTo>
                    <a:lnTo>
                      <a:pt x="122" y="624"/>
                    </a:lnTo>
                    <a:lnTo>
                      <a:pt x="123" y="624"/>
                    </a:lnTo>
                    <a:lnTo>
                      <a:pt x="125" y="621"/>
                    </a:lnTo>
                    <a:lnTo>
                      <a:pt x="126" y="621"/>
                    </a:lnTo>
                    <a:lnTo>
                      <a:pt x="127" y="624"/>
                    </a:lnTo>
                    <a:lnTo>
                      <a:pt x="129" y="624"/>
                    </a:lnTo>
                    <a:lnTo>
                      <a:pt x="130" y="627"/>
                    </a:lnTo>
                    <a:lnTo>
                      <a:pt x="131" y="627"/>
                    </a:lnTo>
                    <a:lnTo>
                      <a:pt x="133" y="624"/>
                    </a:lnTo>
                    <a:lnTo>
                      <a:pt x="134" y="624"/>
                    </a:lnTo>
                    <a:lnTo>
                      <a:pt x="137" y="627"/>
                    </a:lnTo>
                    <a:lnTo>
                      <a:pt x="138" y="627"/>
                    </a:lnTo>
                    <a:lnTo>
                      <a:pt x="139" y="633"/>
                    </a:lnTo>
                    <a:lnTo>
                      <a:pt x="141" y="633"/>
                    </a:lnTo>
                    <a:lnTo>
                      <a:pt x="142" y="636"/>
                    </a:lnTo>
                    <a:lnTo>
                      <a:pt x="143" y="636"/>
                    </a:lnTo>
                    <a:lnTo>
                      <a:pt x="145" y="639"/>
                    </a:lnTo>
                    <a:lnTo>
                      <a:pt x="146" y="639"/>
                    </a:lnTo>
                    <a:lnTo>
                      <a:pt x="147" y="639"/>
                    </a:lnTo>
                    <a:lnTo>
                      <a:pt x="149" y="639"/>
                    </a:lnTo>
                    <a:lnTo>
                      <a:pt x="150" y="651"/>
                    </a:lnTo>
                    <a:lnTo>
                      <a:pt x="151" y="651"/>
                    </a:lnTo>
                    <a:lnTo>
                      <a:pt x="153" y="651"/>
                    </a:lnTo>
                    <a:lnTo>
                      <a:pt x="154" y="651"/>
                    </a:lnTo>
                    <a:lnTo>
                      <a:pt x="157" y="651"/>
                    </a:lnTo>
                    <a:lnTo>
                      <a:pt x="158" y="651"/>
                    </a:lnTo>
                    <a:lnTo>
                      <a:pt x="159" y="660"/>
                    </a:lnTo>
                    <a:lnTo>
                      <a:pt x="161" y="660"/>
                    </a:lnTo>
                    <a:lnTo>
                      <a:pt x="162" y="660"/>
                    </a:lnTo>
                    <a:lnTo>
                      <a:pt x="163" y="660"/>
                    </a:lnTo>
                    <a:lnTo>
                      <a:pt x="164" y="672"/>
                    </a:lnTo>
                    <a:lnTo>
                      <a:pt x="166" y="672"/>
                    </a:lnTo>
                    <a:lnTo>
                      <a:pt x="167" y="675"/>
                    </a:lnTo>
                    <a:lnTo>
                      <a:pt x="168" y="675"/>
                    </a:lnTo>
                    <a:lnTo>
                      <a:pt x="170" y="675"/>
                    </a:lnTo>
                    <a:lnTo>
                      <a:pt x="171" y="675"/>
                    </a:lnTo>
                    <a:lnTo>
                      <a:pt x="173" y="681"/>
                    </a:lnTo>
                    <a:lnTo>
                      <a:pt x="174" y="681"/>
                    </a:lnTo>
                    <a:lnTo>
                      <a:pt x="175" y="684"/>
                    </a:lnTo>
                    <a:lnTo>
                      <a:pt x="177" y="684"/>
                    </a:lnTo>
                    <a:lnTo>
                      <a:pt x="179" y="684"/>
                    </a:lnTo>
                    <a:lnTo>
                      <a:pt x="180" y="684"/>
                    </a:lnTo>
                    <a:lnTo>
                      <a:pt x="182" y="687"/>
                    </a:lnTo>
                    <a:lnTo>
                      <a:pt x="183" y="687"/>
                    </a:lnTo>
                    <a:lnTo>
                      <a:pt x="184" y="687"/>
                    </a:lnTo>
                    <a:lnTo>
                      <a:pt x="186" y="687"/>
                    </a:lnTo>
                    <a:lnTo>
                      <a:pt x="187" y="693"/>
                    </a:lnTo>
                    <a:lnTo>
                      <a:pt x="188" y="693"/>
                    </a:lnTo>
                    <a:lnTo>
                      <a:pt x="190" y="693"/>
                    </a:lnTo>
                    <a:lnTo>
                      <a:pt x="191" y="693"/>
                    </a:lnTo>
                    <a:lnTo>
                      <a:pt x="192" y="696"/>
                    </a:lnTo>
                    <a:lnTo>
                      <a:pt x="194" y="696"/>
                    </a:lnTo>
                    <a:lnTo>
                      <a:pt x="195" y="699"/>
                    </a:lnTo>
                    <a:lnTo>
                      <a:pt x="196" y="699"/>
                    </a:lnTo>
                    <a:lnTo>
                      <a:pt x="199" y="699"/>
                    </a:lnTo>
                    <a:lnTo>
                      <a:pt x="200" y="699"/>
                    </a:lnTo>
                    <a:lnTo>
                      <a:pt x="202" y="699"/>
                    </a:lnTo>
                    <a:lnTo>
                      <a:pt x="203" y="699"/>
                    </a:lnTo>
                    <a:lnTo>
                      <a:pt x="204" y="705"/>
                    </a:lnTo>
                    <a:lnTo>
                      <a:pt x="206" y="705"/>
                    </a:lnTo>
                    <a:lnTo>
                      <a:pt x="207" y="705"/>
                    </a:lnTo>
                    <a:lnTo>
                      <a:pt x="208" y="705"/>
                    </a:lnTo>
                    <a:lnTo>
                      <a:pt x="210" y="705"/>
                    </a:lnTo>
                    <a:lnTo>
                      <a:pt x="211" y="705"/>
                    </a:lnTo>
                    <a:lnTo>
                      <a:pt x="212" y="708"/>
                    </a:lnTo>
                    <a:lnTo>
                      <a:pt x="214" y="708"/>
                    </a:lnTo>
                    <a:lnTo>
                      <a:pt x="214" y="708"/>
                    </a:lnTo>
                    <a:lnTo>
                      <a:pt x="215" y="708"/>
                    </a:lnTo>
                    <a:lnTo>
                      <a:pt x="218" y="708"/>
                    </a:lnTo>
                    <a:lnTo>
                      <a:pt x="219" y="708"/>
                    </a:lnTo>
                    <a:lnTo>
                      <a:pt x="221" y="708"/>
                    </a:lnTo>
                    <a:lnTo>
                      <a:pt x="222" y="708"/>
                    </a:lnTo>
                    <a:lnTo>
                      <a:pt x="223" y="708"/>
                    </a:lnTo>
                    <a:lnTo>
                      <a:pt x="225" y="708"/>
                    </a:lnTo>
                    <a:lnTo>
                      <a:pt x="226" y="708"/>
                    </a:lnTo>
                    <a:lnTo>
                      <a:pt x="227" y="708"/>
                    </a:lnTo>
                    <a:lnTo>
                      <a:pt x="229" y="711"/>
                    </a:lnTo>
                    <a:lnTo>
                      <a:pt x="230" y="711"/>
                    </a:lnTo>
                    <a:lnTo>
                      <a:pt x="231" y="711"/>
                    </a:lnTo>
                    <a:lnTo>
                      <a:pt x="233" y="711"/>
                    </a:lnTo>
                    <a:lnTo>
                      <a:pt x="234" y="708"/>
                    </a:lnTo>
                    <a:lnTo>
                      <a:pt x="235" y="708"/>
                    </a:lnTo>
                    <a:lnTo>
                      <a:pt x="237" y="708"/>
                    </a:lnTo>
                    <a:lnTo>
                      <a:pt x="238" y="708"/>
                    </a:lnTo>
                    <a:lnTo>
                      <a:pt x="241" y="708"/>
                    </a:lnTo>
                    <a:lnTo>
                      <a:pt x="242" y="708"/>
                    </a:lnTo>
                    <a:lnTo>
                      <a:pt x="243" y="708"/>
                    </a:lnTo>
                    <a:lnTo>
                      <a:pt x="245" y="708"/>
                    </a:lnTo>
                    <a:lnTo>
                      <a:pt x="246" y="708"/>
                    </a:lnTo>
                    <a:lnTo>
                      <a:pt x="247" y="708"/>
                    </a:lnTo>
                    <a:lnTo>
                      <a:pt x="249" y="711"/>
                    </a:lnTo>
                    <a:lnTo>
                      <a:pt x="250" y="711"/>
                    </a:lnTo>
                    <a:lnTo>
                      <a:pt x="251" y="708"/>
                    </a:lnTo>
                    <a:lnTo>
                      <a:pt x="253" y="708"/>
                    </a:lnTo>
                    <a:lnTo>
                      <a:pt x="254" y="708"/>
                    </a:lnTo>
                    <a:lnTo>
                      <a:pt x="255" y="708"/>
                    </a:lnTo>
                    <a:lnTo>
                      <a:pt x="257" y="708"/>
                    </a:lnTo>
                    <a:lnTo>
                      <a:pt x="258" y="708"/>
                    </a:lnTo>
                    <a:lnTo>
                      <a:pt x="261" y="708"/>
                    </a:lnTo>
                    <a:lnTo>
                      <a:pt x="262" y="708"/>
                    </a:lnTo>
                    <a:lnTo>
                      <a:pt x="263" y="711"/>
                    </a:lnTo>
                    <a:lnTo>
                      <a:pt x="265" y="711"/>
                    </a:lnTo>
                    <a:lnTo>
                      <a:pt x="266" y="711"/>
                    </a:lnTo>
                    <a:lnTo>
                      <a:pt x="267" y="711"/>
                    </a:lnTo>
                    <a:lnTo>
                      <a:pt x="269" y="711"/>
                    </a:lnTo>
                    <a:lnTo>
                      <a:pt x="270" y="711"/>
                    </a:lnTo>
                    <a:lnTo>
                      <a:pt x="271" y="711"/>
                    </a:lnTo>
                    <a:lnTo>
                      <a:pt x="273" y="711"/>
                    </a:lnTo>
                    <a:lnTo>
                      <a:pt x="274" y="711"/>
                    </a:lnTo>
                    <a:lnTo>
                      <a:pt x="275" y="711"/>
                    </a:lnTo>
                    <a:lnTo>
                      <a:pt x="277" y="708"/>
                    </a:lnTo>
                    <a:lnTo>
                      <a:pt x="278" y="708"/>
                    </a:lnTo>
                    <a:lnTo>
                      <a:pt x="281" y="708"/>
                    </a:lnTo>
                    <a:lnTo>
                      <a:pt x="282" y="708"/>
                    </a:lnTo>
                    <a:lnTo>
                      <a:pt x="283" y="708"/>
                    </a:lnTo>
                    <a:lnTo>
                      <a:pt x="285" y="708"/>
                    </a:lnTo>
                    <a:lnTo>
                      <a:pt x="286" y="705"/>
                    </a:lnTo>
                    <a:lnTo>
                      <a:pt x="287" y="705"/>
                    </a:lnTo>
                    <a:lnTo>
                      <a:pt x="289" y="705"/>
                    </a:lnTo>
                    <a:lnTo>
                      <a:pt x="290" y="705"/>
                    </a:lnTo>
                    <a:lnTo>
                      <a:pt x="291" y="705"/>
                    </a:lnTo>
                    <a:lnTo>
                      <a:pt x="293" y="705"/>
                    </a:lnTo>
                    <a:lnTo>
                      <a:pt x="294" y="705"/>
                    </a:lnTo>
                    <a:lnTo>
                      <a:pt x="295" y="705"/>
                    </a:lnTo>
                    <a:lnTo>
                      <a:pt x="297" y="708"/>
                    </a:lnTo>
                    <a:lnTo>
                      <a:pt x="298" y="708"/>
                    </a:lnTo>
                    <a:lnTo>
                      <a:pt x="301" y="708"/>
                    </a:lnTo>
                    <a:lnTo>
                      <a:pt x="302" y="708"/>
                    </a:lnTo>
                    <a:lnTo>
                      <a:pt x="303" y="708"/>
                    </a:lnTo>
                    <a:lnTo>
                      <a:pt x="305" y="708"/>
                    </a:lnTo>
                    <a:lnTo>
                      <a:pt x="306" y="708"/>
                    </a:lnTo>
                    <a:lnTo>
                      <a:pt x="307" y="708"/>
                    </a:lnTo>
                    <a:lnTo>
                      <a:pt x="309" y="708"/>
                    </a:lnTo>
                    <a:lnTo>
                      <a:pt x="310" y="708"/>
                    </a:lnTo>
                    <a:lnTo>
                      <a:pt x="311" y="708"/>
                    </a:lnTo>
                    <a:lnTo>
                      <a:pt x="313" y="708"/>
                    </a:lnTo>
                    <a:lnTo>
                      <a:pt x="314" y="705"/>
                    </a:lnTo>
                    <a:lnTo>
                      <a:pt x="315" y="705"/>
                    </a:lnTo>
                    <a:lnTo>
                      <a:pt x="317" y="708"/>
                    </a:lnTo>
                    <a:lnTo>
                      <a:pt x="318" y="708"/>
                    </a:lnTo>
                    <a:lnTo>
                      <a:pt x="319" y="708"/>
                    </a:lnTo>
                    <a:lnTo>
                      <a:pt x="321" y="708"/>
                    </a:lnTo>
                    <a:lnTo>
                      <a:pt x="323" y="705"/>
                    </a:lnTo>
                    <a:lnTo>
                      <a:pt x="325" y="705"/>
                    </a:lnTo>
                    <a:lnTo>
                      <a:pt x="326" y="705"/>
                    </a:lnTo>
                    <a:lnTo>
                      <a:pt x="327" y="705"/>
                    </a:lnTo>
                    <a:lnTo>
                      <a:pt x="329" y="705"/>
                    </a:lnTo>
                    <a:lnTo>
                      <a:pt x="330" y="705"/>
                    </a:lnTo>
                    <a:lnTo>
                      <a:pt x="331" y="705"/>
                    </a:lnTo>
                    <a:lnTo>
                      <a:pt x="333" y="705"/>
                    </a:lnTo>
                    <a:lnTo>
                      <a:pt x="334" y="699"/>
                    </a:lnTo>
                    <a:lnTo>
                      <a:pt x="335" y="699"/>
                    </a:lnTo>
                    <a:lnTo>
                      <a:pt x="337" y="699"/>
                    </a:lnTo>
                    <a:lnTo>
                      <a:pt x="338" y="699"/>
                    </a:lnTo>
                    <a:lnTo>
                      <a:pt x="339" y="699"/>
                    </a:lnTo>
                    <a:lnTo>
                      <a:pt x="341" y="699"/>
                    </a:lnTo>
                    <a:lnTo>
                      <a:pt x="343" y="705"/>
                    </a:lnTo>
                    <a:lnTo>
                      <a:pt x="345" y="705"/>
                    </a:lnTo>
                    <a:lnTo>
                      <a:pt x="346" y="705"/>
                    </a:lnTo>
                    <a:lnTo>
                      <a:pt x="347" y="705"/>
                    </a:lnTo>
                    <a:lnTo>
                      <a:pt x="349" y="705"/>
                    </a:lnTo>
                    <a:lnTo>
                      <a:pt x="350" y="705"/>
                    </a:lnTo>
                    <a:lnTo>
                      <a:pt x="351" y="705"/>
                    </a:lnTo>
                    <a:lnTo>
                      <a:pt x="353" y="705"/>
                    </a:lnTo>
                    <a:lnTo>
                      <a:pt x="354" y="705"/>
                    </a:lnTo>
                    <a:lnTo>
                      <a:pt x="355" y="705"/>
                    </a:lnTo>
                    <a:lnTo>
                      <a:pt x="357" y="705"/>
                    </a:lnTo>
                    <a:lnTo>
                      <a:pt x="358" y="705"/>
                    </a:lnTo>
                    <a:lnTo>
                      <a:pt x="359" y="699"/>
                    </a:lnTo>
                    <a:lnTo>
                      <a:pt x="361" y="699"/>
                    </a:lnTo>
                    <a:lnTo>
                      <a:pt x="363" y="699"/>
                    </a:lnTo>
                    <a:lnTo>
                      <a:pt x="365" y="699"/>
                    </a:lnTo>
                    <a:lnTo>
                      <a:pt x="366" y="693"/>
                    </a:lnTo>
                    <a:lnTo>
                      <a:pt x="367" y="693"/>
                    </a:lnTo>
                    <a:lnTo>
                      <a:pt x="369" y="684"/>
                    </a:lnTo>
                    <a:lnTo>
                      <a:pt x="370" y="684"/>
                    </a:lnTo>
                    <a:lnTo>
                      <a:pt x="371" y="687"/>
                    </a:lnTo>
                    <a:lnTo>
                      <a:pt x="373" y="687"/>
                    </a:lnTo>
                    <a:lnTo>
                      <a:pt x="374" y="687"/>
                    </a:lnTo>
                    <a:lnTo>
                      <a:pt x="375" y="687"/>
                    </a:lnTo>
                    <a:lnTo>
                      <a:pt x="377" y="693"/>
                    </a:lnTo>
                    <a:lnTo>
                      <a:pt x="378" y="693"/>
                    </a:lnTo>
                    <a:lnTo>
                      <a:pt x="379" y="696"/>
                    </a:lnTo>
                    <a:lnTo>
                      <a:pt x="381" y="696"/>
                    </a:lnTo>
                    <a:lnTo>
                      <a:pt x="382" y="693"/>
                    </a:lnTo>
                    <a:lnTo>
                      <a:pt x="383" y="693"/>
                    </a:lnTo>
                    <a:lnTo>
                      <a:pt x="386" y="693"/>
                    </a:lnTo>
                    <a:lnTo>
                      <a:pt x="387" y="693"/>
                    </a:lnTo>
                    <a:lnTo>
                      <a:pt x="389" y="696"/>
                    </a:lnTo>
                    <a:lnTo>
                      <a:pt x="389" y="696"/>
                    </a:lnTo>
                    <a:lnTo>
                      <a:pt x="390" y="696"/>
                    </a:lnTo>
                    <a:lnTo>
                      <a:pt x="392" y="696"/>
                    </a:lnTo>
                    <a:lnTo>
                      <a:pt x="393" y="693"/>
                    </a:lnTo>
                    <a:lnTo>
                      <a:pt x="394" y="693"/>
                    </a:lnTo>
                    <a:lnTo>
                      <a:pt x="396" y="693"/>
                    </a:lnTo>
                    <a:lnTo>
                      <a:pt x="397" y="693"/>
                    </a:lnTo>
                    <a:lnTo>
                      <a:pt x="398" y="693"/>
                    </a:lnTo>
                    <a:lnTo>
                      <a:pt x="400" y="693"/>
                    </a:lnTo>
                    <a:lnTo>
                      <a:pt x="401" y="696"/>
                    </a:lnTo>
                    <a:lnTo>
                      <a:pt x="402" y="696"/>
                    </a:lnTo>
                    <a:lnTo>
                      <a:pt x="405" y="699"/>
                    </a:lnTo>
                    <a:lnTo>
                      <a:pt x="406" y="699"/>
                    </a:lnTo>
                    <a:lnTo>
                      <a:pt x="408" y="699"/>
                    </a:lnTo>
                    <a:lnTo>
                      <a:pt x="409" y="699"/>
                    </a:lnTo>
                    <a:lnTo>
                      <a:pt x="410" y="699"/>
                    </a:lnTo>
                    <a:lnTo>
                      <a:pt x="412" y="699"/>
                    </a:lnTo>
                    <a:lnTo>
                      <a:pt x="413" y="699"/>
                    </a:lnTo>
                    <a:lnTo>
                      <a:pt x="414" y="699"/>
                    </a:lnTo>
                    <a:lnTo>
                      <a:pt x="416" y="699"/>
                    </a:lnTo>
                    <a:lnTo>
                      <a:pt x="417" y="699"/>
                    </a:lnTo>
                    <a:lnTo>
                      <a:pt x="418" y="699"/>
                    </a:lnTo>
                    <a:lnTo>
                      <a:pt x="420" y="699"/>
                    </a:lnTo>
                    <a:lnTo>
                      <a:pt x="421" y="699"/>
                    </a:lnTo>
                    <a:lnTo>
                      <a:pt x="422" y="699"/>
                    </a:lnTo>
                    <a:lnTo>
                      <a:pt x="425" y="705"/>
                    </a:lnTo>
                    <a:lnTo>
                      <a:pt x="426" y="705"/>
                    </a:lnTo>
                    <a:lnTo>
                      <a:pt x="428" y="699"/>
                    </a:lnTo>
                    <a:lnTo>
                      <a:pt x="429" y="699"/>
                    </a:lnTo>
                    <a:lnTo>
                      <a:pt x="430" y="696"/>
                    </a:lnTo>
                    <a:lnTo>
                      <a:pt x="432" y="696"/>
                    </a:lnTo>
                    <a:lnTo>
                      <a:pt x="433" y="693"/>
                    </a:lnTo>
                    <a:lnTo>
                      <a:pt x="434" y="693"/>
                    </a:lnTo>
                    <a:lnTo>
                      <a:pt x="436" y="693"/>
                    </a:lnTo>
                    <a:lnTo>
                      <a:pt x="437" y="693"/>
                    </a:lnTo>
                    <a:lnTo>
                      <a:pt x="438" y="687"/>
                    </a:lnTo>
                    <a:lnTo>
                      <a:pt x="440" y="687"/>
                    </a:lnTo>
                    <a:lnTo>
                      <a:pt x="441" y="684"/>
                    </a:lnTo>
                    <a:lnTo>
                      <a:pt x="442" y="684"/>
                    </a:lnTo>
                    <a:lnTo>
                      <a:pt x="444" y="672"/>
                    </a:lnTo>
                    <a:lnTo>
                      <a:pt x="445" y="672"/>
                    </a:lnTo>
                    <a:lnTo>
                      <a:pt x="448" y="672"/>
                    </a:lnTo>
                    <a:lnTo>
                      <a:pt x="449" y="672"/>
                    </a:lnTo>
                    <a:lnTo>
                      <a:pt x="450" y="672"/>
                    </a:lnTo>
                    <a:lnTo>
                      <a:pt x="452" y="672"/>
                    </a:lnTo>
                    <a:lnTo>
                      <a:pt x="453" y="663"/>
                    </a:lnTo>
                    <a:lnTo>
                      <a:pt x="454" y="663"/>
                    </a:lnTo>
                    <a:lnTo>
                      <a:pt x="456" y="660"/>
                    </a:lnTo>
                    <a:lnTo>
                      <a:pt x="457" y="660"/>
                    </a:lnTo>
                    <a:lnTo>
                      <a:pt x="458" y="651"/>
                    </a:lnTo>
                    <a:lnTo>
                      <a:pt x="460" y="651"/>
                    </a:lnTo>
                    <a:lnTo>
                      <a:pt x="461" y="648"/>
                    </a:lnTo>
                    <a:lnTo>
                      <a:pt x="462" y="648"/>
                    </a:lnTo>
                    <a:lnTo>
                      <a:pt x="464" y="645"/>
                    </a:lnTo>
                    <a:lnTo>
                      <a:pt x="465" y="645"/>
                    </a:lnTo>
                    <a:lnTo>
                      <a:pt x="468" y="645"/>
                    </a:lnTo>
                    <a:lnTo>
                      <a:pt x="469" y="645"/>
                    </a:lnTo>
                    <a:lnTo>
                      <a:pt x="470" y="639"/>
                    </a:lnTo>
                    <a:lnTo>
                      <a:pt x="472" y="639"/>
                    </a:lnTo>
                    <a:lnTo>
                      <a:pt x="473" y="636"/>
                    </a:lnTo>
                    <a:lnTo>
                      <a:pt x="474" y="636"/>
                    </a:lnTo>
                    <a:lnTo>
                      <a:pt x="476" y="633"/>
                    </a:lnTo>
                    <a:lnTo>
                      <a:pt x="477" y="633"/>
                    </a:lnTo>
                    <a:lnTo>
                      <a:pt x="478" y="627"/>
                    </a:lnTo>
                    <a:lnTo>
                      <a:pt x="480" y="627"/>
                    </a:lnTo>
                    <a:lnTo>
                      <a:pt x="481" y="624"/>
                    </a:lnTo>
                    <a:lnTo>
                      <a:pt x="482" y="624"/>
                    </a:lnTo>
                    <a:lnTo>
                      <a:pt x="484" y="621"/>
                    </a:lnTo>
                    <a:lnTo>
                      <a:pt x="485" y="621"/>
                    </a:lnTo>
                    <a:lnTo>
                      <a:pt x="488" y="624"/>
                    </a:lnTo>
                    <a:lnTo>
                      <a:pt x="489" y="624"/>
                    </a:lnTo>
                    <a:lnTo>
                      <a:pt x="490" y="615"/>
                    </a:lnTo>
                    <a:lnTo>
                      <a:pt x="492" y="615"/>
                    </a:lnTo>
                    <a:lnTo>
                      <a:pt x="493" y="612"/>
                    </a:lnTo>
                    <a:lnTo>
                      <a:pt x="494" y="612"/>
                    </a:lnTo>
                    <a:lnTo>
                      <a:pt x="496" y="609"/>
                    </a:lnTo>
                    <a:lnTo>
                      <a:pt x="497" y="609"/>
                    </a:lnTo>
                    <a:lnTo>
                      <a:pt x="498" y="609"/>
                    </a:lnTo>
                    <a:lnTo>
                      <a:pt x="500" y="609"/>
                    </a:lnTo>
                    <a:lnTo>
                      <a:pt x="501" y="603"/>
                    </a:lnTo>
                    <a:lnTo>
                      <a:pt x="502" y="603"/>
                    </a:lnTo>
                    <a:lnTo>
                      <a:pt x="504" y="591"/>
                    </a:lnTo>
                    <a:lnTo>
                      <a:pt x="505" y="591"/>
                    </a:lnTo>
                    <a:lnTo>
                      <a:pt x="506" y="588"/>
                    </a:lnTo>
                    <a:lnTo>
                      <a:pt x="508" y="588"/>
                    </a:lnTo>
                    <a:lnTo>
                      <a:pt x="510" y="585"/>
                    </a:lnTo>
                    <a:lnTo>
                      <a:pt x="512" y="585"/>
                    </a:lnTo>
                    <a:lnTo>
                      <a:pt x="513" y="585"/>
                    </a:lnTo>
                    <a:lnTo>
                      <a:pt x="514" y="585"/>
                    </a:lnTo>
                    <a:lnTo>
                      <a:pt x="516" y="585"/>
                    </a:lnTo>
                    <a:lnTo>
                      <a:pt x="517" y="585"/>
                    </a:lnTo>
                    <a:lnTo>
                      <a:pt x="518" y="567"/>
                    </a:lnTo>
                    <a:lnTo>
                      <a:pt x="520" y="567"/>
                    </a:lnTo>
                    <a:lnTo>
                      <a:pt x="521" y="567"/>
                    </a:lnTo>
                    <a:lnTo>
                      <a:pt x="522" y="567"/>
                    </a:lnTo>
                    <a:lnTo>
                      <a:pt x="524" y="564"/>
                    </a:lnTo>
                    <a:lnTo>
                      <a:pt x="525" y="564"/>
                    </a:lnTo>
                    <a:lnTo>
                      <a:pt x="526" y="561"/>
                    </a:lnTo>
                    <a:lnTo>
                      <a:pt x="528" y="561"/>
                    </a:lnTo>
                    <a:lnTo>
                      <a:pt x="530" y="549"/>
                    </a:lnTo>
                    <a:lnTo>
                      <a:pt x="532" y="549"/>
                    </a:lnTo>
                    <a:lnTo>
                      <a:pt x="533" y="528"/>
                    </a:lnTo>
                    <a:lnTo>
                      <a:pt x="534" y="528"/>
                    </a:lnTo>
                    <a:lnTo>
                      <a:pt x="536" y="528"/>
                    </a:lnTo>
                    <a:lnTo>
                      <a:pt x="537" y="528"/>
                    </a:lnTo>
                    <a:lnTo>
                      <a:pt x="538" y="513"/>
                    </a:lnTo>
                    <a:lnTo>
                      <a:pt x="540" y="513"/>
                    </a:lnTo>
                    <a:lnTo>
                      <a:pt x="541" y="504"/>
                    </a:lnTo>
                    <a:lnTo>
                      <a:pt x="542" y="504"/>
                    </a:lnTo>
                    <a:lnTo>
                      <a:pt x="544" y="504"/>
                    </a:lnTo>
                    <a:lnTo>
                      <a:pt x="545" y="504"/>
                    </a:lnTo>
                    <a:lnTo>
                      <a:pt x="546" y="495"/>
                    </a:lnTo>
                    <a:lnTo>
                      <a:pt x="548" y="495"/>
                    </a:lnTo>
                    <a:lnTo>
                      <a:pt x="550" y="480"/>
                    </a:lnTo>
                    <a:lnTo>
                      <a:pt x="552" y="480"/>
                    </a:lnTo>
                    <a:lnTo>
                      <a:pt x="553" y="471"/>
                    </a:lnTo>
                    <a:lnTo>
                      <a:pt x="554" y="471"/>
                    </a:lnTo>
                    <a:lnTo>
                      <a:pt x="556" y="468"/>
                    </a:lnTo>
                    <a:lnTo>
                      <a:pt x="557" y="468"/>
                    </a:lnTo>
                    <a:lnTo>
                      <a:pt x="558" y="465"/>
                    </a:lnTo>
                    <a:lnTo>
                      <a:pt x="560" y="465"/>
                    </a:lnTo>
                    <a:lnTo>
                      <a:pt x="561" y="465"/>
                    </a:lnTo>
                    <a:lnTo>
                      <a:pt x="562" y="465"/>
                    </a:lnTo>
                    <a:lnTo>
                      <a:pt x="564" y="453"/>
                    </a:lnTo>
                    <a:lnTo>
                      <a:pt x="564" y="453"/>
                    </a:lnTo>
                    <a:lnTo>
                      <a:pt x="565" y="447"/>
                    </a:lnTo>
                    <a:lnTo>
                      <a:pt x="567" y="447"/>
                    </a:lnTo>
                    <a:lnTo>
                      <a:pt x="569" y="447"/>
                    </a:lnTo>
                    <a:lnTo>
                      <a:pt x="571" y="447"/>
                    </a:lnTo>
                    <a:lnTo>
                      <a:pt x="572" y="444"/>
                    </a:lnTo>
                    <a:lnTo>
                      <a:pt x="573" y="444"/>
                    </a:lnTo>
                    <a:lnTo>
                      <a:pt x="575" y="447"/>
                    </a:lnTo>
                    <a:lnTo>
                      <a:pt x="576" y="447"/>
                    </a:lnTo>
                    <a:lnTo>
                      <a:pt x="577" y="429"/>
                    </a:lnTo>
                    <a:lnTo>
                      <a:pt x="579" y="429"/>
                    </a:lnTo>
                    <a:lnTo>
                      <a:pt x="580" y="429"/>
                    </a:lnTo>
                    <a:lnTo>
                      <a:pt x="581" y="429"/>
                    </a:lnTo>
                    <a:lnTo>
                      <a:pt x="582" y="429"/>
                    </a:lnTo>
                    <a:lnTo>
                      <a:pt x="584" y="429"/>
                    </a:lnTo>
                    <a:lnTo>
                      <a:pt x="585" y="420"/>
                    </a:lnTo>
                    <a:lnTo>
                      <a:pt x="586" y="420"/>
                    </a:lnTo>
                    <a:lnTo>
                      <a:pt x="588" y="417"/>
                    </a:lnTo>
                    <a:lnTo>
                      <a:pt x="589" y="417"/>
                    </a:lnTo>
                    <a:lnTo>
                      <a:pt x="592" y="405"/>
                    </a:lnTo>
                    <a:lnTo>
                      <a:pt x="593" y="405"/>
                    </a:lnTo>
                    <a:lnTo>
                      <a:pt x="595" y="405"/>
                    </a:lnTo>
                    <a:lnTo>
                      <a:pt x="596" y="405"/>
                    </a:lnTo>
                    <a:lnTo>
                      <a:pt x="597" y="405"/>
                    </a:lnTo>
                    <a:lnTo>
                      <a:pt x="598" y="405"/>
                    </a:lnTo>
                    <a:lnTo>
                      <a:pt x="600" y="393"/>
                    </a:lnTo>
                    <a:lnTo>
                      <a:pt x="601" y="393"/>
                    </a:lnTo>
                    <a:lnTo>
                      <a:pt x="602" y="384"/>
                    </a:lnTo>
                    <a:lnTo>
                      <a:pt x="604" y="384"/>
                    </a:lnTo>
                    <a:lnTo>
                      <a:pt x="605" y="357"/>
                    </a:lnTo>
                    <a:lnTo>
                      <a:pt x="606" y="357"/>
                    </a:lnTo>
                    <a:lnTo>
                      <a:pt x="608" y="339"/>
                    </a:lnTo>
                    <a:lnTo>
                      <a:pt x="609" y="339"/>
                    </a:lnTo>
                    <a:lnTo>
                      <a:pt x="612" y="324"/>
                    </a:lnTo>
                    <a:lnTo>
                      <a:pt x="613" y="324"/>
                    </a:lnTo>
                    <a:lnTo>
                      <a:pt x="614" y="321"/>
                    </a:lnTo>
                    <a:lnTo>
                      <a:pt x="616" y="321"/>
                    </a:lnTo>
                    <a:lnTo>
                      <a:pt x="617" y="315"/>
                    </a:lnTo>
                    <a:lnTo>
                      <a:pt x="618" y="315"/>
                    </a:lnTo>
                    <a:lnTo>
                      <a:pt x="620" y="309"/>
                    </a:lnTo>
                    <a:lnTo>
                      <a:pt x="621" y="309"/>
                    </a:lnTo>
                    <a:lnTo>
                      <a:pt x="622" y="300"/>
                    </a:lnTo>
                    <a:lnTo>
                      <a:pt x="624" y="300"/>
                    </a:lnTo>
                    <a:lnTo>
                      <a:pt x="625" y="297"/>
                    </a:lnTo>
                    <a:lnTo>
                      <a:pt x="626" y="297"/>
                    </a:lnTo>
                    <a:lnTo>
                      <a:pt x="628" y="291"/>
                    </a:lnTo>
                    <a:lnTo>
                      <a:pt x="629" y="291"/>
                    </a:lnTo>
                    <a:lnTo>
                      <a:pt x="632" y="291"/>
                    </a:lnTo>
                    <a:lnTo>
                      <a:pt x="633" y="291"/>
                    </a:lnTo>
                    <a:lnTo>
                      <a:pt x="634" y="288"/>
                    </a:lnTo>
                    <a:lnTo>
                      <a:pt x="636" y="288"/>
                    </a:lnTo>
                    <a:lnTo>
                      <a:pt x="637" y="273"/>
                    </a:lnTo>
                    <a:lnTo>
                      <a:pt x="638" y="273"/>
                    </a:lnTo>
                    <a:lnTo>
                      <a:pt x="640" y="264"/>
                    </a:lnTo>
                    <a:lnTo>
                      <a:pt x="641" y="264"/>
                    </a:lnTo>
                    <a:lnTo>
                      <a:pt x="642" y="264"/>
                    </a:lnTo>
                    <a:lnTo>
                      <a:pt x="644" y="264"/>
                    </a:lnTo>
                    <a:lnTo>
                      <a:pt x="645" y="264"/>
                    </a:lnTo>
                    <a:lnTo>
                      <a:pt x="646" y="264"/>
                    </a:lnTo>
                    <a:lnTo>
                      <a:pt x="648" y="264"/>
                    </a:lnTo>
                    <a:lnTo>
                      <a:pt x="649" y="264"/>
                    </a:lnTo>
                    <a:lnTo>
                      <a:pt x="650" y="255"/>
                    </a:lnTo>
                    <a:lnTo>
                      <a:pt x="652" y="255"/>
                    </a:lnTo>
                    <a:lnTo>
                      <a:pt x="654" y="261"/>
                    </a:lnTo>
                    <a:lnTo>
                      <a:pt x="656" y="261"/>
                    </a:lnTo>
                    <a:lnTo>
                      <a:pt x="657" y="261"/>
                    </a:lnTo>
                    <a:lnTo>
                      <a:pt x="658" y="261"/>
                    </a:lnTo>
                    <a:lnTo>
                      <a:pt x="660" y="261"/>
                    </a:lnTo>
                    <a:lnTo>
                      <a:pt x="661" y="261"/>
                    </a:lnTo>
                    <a:lnTo>
                      <a:pt x="662" y="261"/>
                    </a:lnTo>
                    <a:lnTo>
                      <a:pt x="664" y="261"/>
                    </a:lnTo>
                    <a:lnTo>
                      <a:pt x="665" y="264"/>
                    </a:lnTo>
                    <a:lnTo>
                      <a:pt x="666" y="264"/>
                    </a:lnTo>
                    <a:lnTo>
                      <a:pt x="668" y="273"/>
                    </a:lnTo>
                    <a:lnTo>
                      <a:pt x="669" y="273"/>
                    </a:lnTo>
                    <a:lnTo>
                      <a:pt x="670" y="279"/>
                    </a:lnTo>
                    <a:lnTo>
                      <a:pt x="672" y="279"/>
                    </a:lnTo>
                    <a:lnTo>
                      <a:pt x="674" y="285"/>
                    </a:lnTo>
                    <a:lnTo>
                      <a:pt x="676" y="285"/>
                    </a:lnTo>
                    <a:lnTo>
                      <a:pt x="677" y="288"/>
                    </a:lnTo>
                    <a:lnTo>
                      <a:pt x="678" y="288"/>
                    </a:lnTo>
                    <a:lnTo>
                      <a:pt x="680" y="279"/>
                    </a:lnTo>
                    <a:lnTo>
                      <a:pt x="681" y="279"/>
                    </a:lnTo>
                    <a:lnTo>
                      <a:pt x="682" y="279"/>
                    </a:lnTo>
                    <a:lnTo>
                      <a:pt x="684" y="279"/>
                    </a:lnTo>
                    <a:lnTo>
                      <a:pt x="685" y="285"/>
                    </a:lnTo>
                    <a:lnTo>
                      <a:pt x="686" y="285"/>
                    </a:lnTo>
                    <a:lnTo>
                      <a:pt x="688" y="285"/>
                    </a:lnTo>
                    <a:lnTo>
                      <a:pt x="689" y="285"/>
                    </a:lnTo>
                    <a:lnTo>
                      <a:pt x="690" y="291"/>
                    </a:lnTo>
                    <a:lnTo>
                      <a:pt x="692" y="291"/>
                    </a:lnTo>
                    <a:lnTo>
                      <a:pt x="694" y="300"/>
                    </a:lnTo>
                    <a:lnTo>
                      <a:pt x="696" y="300"/>
                    </a:lnTo>
                    <a:lnTo>
                      <a:pt x="697" y="285"/>
                    </a:lnTo>
                    <a:lnTo>
                      <a:pt x="698" y="285"/>
                    </a:lnTo>
                    <a:lnTo>
                      <a:pt x="700" y="288"/>
                    </a:lnTo>
                    <a:lnTo>
                      <a:pt x="701" y="288"/>
                    </a:lnTo>
                    <a:lnTo>
                      <a:pt x="702" y="288"/>
                    </a:lnTo>
                    <a:lnTo>
                      <a:pt x="704" y="288"/>
                    </a:lnTo>
                    <a:lnTo>
                      <a:pt x="705" y="267"/>
                    </a:lnTo>
                    <a:lnTo>
                      <a:pt x="706" y="267"/>
                    </a:lnTo>
                    <a:lnTo>
                      <a:pt x="708" y="276"/>
                    </a:lnTo>
                  </a:path>
                </a:pathLst>
              </a:cu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289" name="Freeform 265"/>
              <p:cNvSpPr>
                <a:spLocks/>
              </p:cNvSpPr>
              <p:nvPr/>
            </p:nvSpPr>
            <p:spPr bwMode="auto">
              <a:xfrm>
                <a:off x="4054476" y="5892800"/>
                <a:ext cx="584200" cy="828675"/>
              </a:xfrm>
              <a:custGeom>
                <a:avLst/>
                <a:gdLst/>
                <a:ahLst/>
                <a:cxnLst>
                  <a:cxn ang="0">
                    <a:pos x="5" y="0"/>
                  </a:cxn>
                  <a:cxn ang="0">
                    <a:pos x="13" y="9"/>
                  </a:cxn>
                  <a:cxn ang="0">
                    <a:pos x="20" y="24"/>
                  </a:cxn>
                  <a:cxn ang="0">
                    <a:pos x="26" y="36"/>
                  </a:cxn>
                  <a:cxn ang="0">
                    <a:pos x="33" y="78"/>
                  </a:cxn>
                  <a:cxn ang="0">
                    <a:pos x="40" y="105"/>
                  </a:cxn>
                  <a:cxn ang="0">
                    <a:pos x="48" y="129"/>
                  </a:cxn>
                  <a:cxn ang="0">
                    <a:pos x="55" y="153"/>
                  </a:cxn>
                  <a:cxn ang="0">
                    <a:pos x="61" y="201"/>
                  </a:cxn>
                  <a:cxn ang="0">
                    <a:pos x="68" y="222"/>
                  </a:cxn>
                  <a:cxn ang="0">
                    <a:pos x="76" y="258"/>
                  </a:cxn>
                  <a:cxn ang="0">
                    <a:pos x="83" y="276"/>
                  </a:cxn>
                  <a:cxn ang="0">
                    <a:pos x="91" y="321"/>
                  </a:cxn>
                  <a:cxn ang="0">
                    <a:pos x="97" y="336"/>
                  </a:cxn>
                  <a:cxn ang="0">
                    <a:pos x="104" y="390"/>
                  </a:cxn>
                  <a:cxn ang="0">
                    <a:pos x="112" y="408"/>
                  </a:cxn>
                  <a:cxn ang="0">
                    <a:pos x="119" y="444"/>
                  </a:cxn>
                  <a:cxn ang="0">
                    <a:pos x="125" y="450"/>
                  </a:cxn>
                  <a:cxn ang="0">
                    <a:pos x="133" y="456"/>
                  </a:cxn>
                  <a:cxn ang="0">
                    <a:pos x="140" y="450"/>
                  </a:cxn>
                  <a:cxn ang="0">
                    <a:pos x="147" y="441"/>
                  </a:cxn>
                  <a:cxn ang="0">
                    <a:pos x="155" y="462"/>
                  </a:cxn>
                  <a:cxn ang="0">
                    <a:pos x="161" y="486"/>
                  </a:cxn>
                  <a:cxn ang="0">
                    <a:pos x="168" y="522"/>
                  </a:cxn>
                  <a:cxn ang="0">
                    <a:pos x="176" y="492"/>
                  </a:cxn>
                  <a:cxn ang="0">
                    <a:pos x="183" y="501"/>
                  </a:cxn>
                  <a:cxn ang="0">
                    <a:pos x="189" y="489"/>
                  </a:cxn>
                  <a:cxn ang="0">
                    <a:pos x="197" y="480"/>
                  </a:cxn>
                  <a:cxn ang="0">
                    <a:pos x="204" y="465"/>
                  </a:cxn>
                  <a:cxn ang="0">
                    <a:pos x="210" y="462"/>
                  </a:cxn>
                  <a:cxn ang="0">
                    <a:pos x="218" y="474"/>
                  </a:cxn>
                  <a:cxn ang="0">
                    <a:pos x="224" y="462"/>
                  </a:cxn>
                  <a:cxn ang="0">
                    <a:pos x="231" y="462"/>
                  </a:cxn>
                  <a:cxn ang="0">
                    <a:pos x="239" y="486"/>
                  </a:cxn>
                  <a:cxn ang="0">
                    <a:pos x="246" y="501"/>
                  </a:cxn>
                  <a:cxn ang="0">
                    <a:pos x="252" y="498"/>
                  </a:cxn>
                  <a:cxn ang="0">
                    <a:pos x="260" y="456"/>
                  </a:cxn>
                  <a:cxn ang="0">
                    <a:pos x="267" y="465"/>
                  </a:cxn>
                  <a:cxn ang="0">
                    <a:pos x="274" y="501"/>
                  </a:cxn>
                  <a:cxn ang="0">
                    <a:pos x="282" y="510"/>
                  </a:cxn>
                  <a:cxn ang="0">
                    <a:pos x="288" y="492"/>
                  </a:cxn>
                  <a:cxn ang="0">
                    <a:pos x="295" y="489"/>
                  </a:cxn>
                  <a:cxn ang="0">
                    <a:pos x="303" y="489"/>
                  </a:cxn>
                  <a:cxn ang="0">
                    <a:pos x="309" y="489"/>
                  </a:cxn>
                  <a:cxn ang="0">
                    <a:pos x="317" y="486"/>
                  </a:cxn>
                  <a:cxn ang="0">
                    <a:pos x="324" y="477"/>
                  </a:cxn>
                  <a:cxn ang="0">
                    <a:pos x="331" y="465"/>
                  </a:cxn>
                  <a:cxn ang="0">
                    <a:pos x="337" y="462"/>
                  </a:cxn>
                  <a:cxn ang="0">
                    <a:pos x="345" y="462"/>
                  </a:cxn>
                  <a:cxn ang="0">
                    <a:pos x="352" y="468"/>
                  </a:cxn>
                  <a:cxn ang="0">
                    <a:pos x="360" y="477"/>
                  </a:cxn>
                  <a:cxn ang="0">
                    <a:pos x="367" y="489"/>
                  </a:cxn>
                </a:cxnLst>
                <a:rect l="0" t="0" r="r" b="b"/>
                <a:pathLst>
                  <a:path w="368" h="522">
                    <a:moveTo>
                      <a:pt x="0" y="9"/>
                    </a:moveTo>
                    <a:lnTo>
                      <a:pt x="1" y="9"/>
                    </a:lnTo>
                    <a:lnTo>
                      <a:pt x="2" y="12"/>
                    </a:lnTo>
                    <a:lnTo>
                      <a:pt x="4" y="12"/>
                    </a:lnTo>
                    <a:lnTo>
                      <a:pt x="5" y="0"/>
                    </a:lnTo>
                    <a:lnTo>
                      <a:pt x="6" y="0"/>
                    </a:lnTo>
                    <a:lnTo>
                      <a:pt x="9" y="6"/>
                    </a:lnTo>
                    <a:lnTo>
                      <a:pt x="10" y="6"/>
                    </a:lnTo>
                    <a:lnTo>
                      <a:pt x="12" y="9"/>
                    </a:lnTo>
                    <a:lnTo>
                      <a:pt x="13" y="9"/>
                    </a:lnTo>
                    <a:lnTo>
                      <a:pt x="14" y="18"/>
                    </a:lnTo>
                    <a:lnTo>
                      <a:pt x="16" y="18"/>
                    </a:lnTo>
                    <a:lnTo>
                      <a:pt x="17" y="18"/>
                    </a:lnTo>
                    <a:lnTo>
                      <a:pt x="18" y="18"/>
                    </a:lnTo>
                    <a:lnTo>
                      <a:pt x="20" y="24"/>
                    </a:lnTo>
                    <a:lnTo>
                      <a:pt x="21" y="24"/>
                    </a:lnTo>
                    <a:lnTo>
                      <a:pt x="22" y="42"/>
                    </a:lnTo>
                    <a:lnTo>
                      <a:pt x="24" y="42"/>
                    </a:lnTo>
                    <a:lnTo>
                      <a:pt x="25" y="36"/>
                    </a:lnTo>
                    <a:lnTo>
                      <a:pt x="26" y="36"/>
                    </a:lnTo>
                    <a:lnTo>
                      <a:pt x="29" y="54"/>
                    </a:lnTo>
                    <a:lnTo>
                      <a:pt x="30" y="54"/>
                    </a:lnTo>
                    <a:lnTo>
                      <a:pt x="31" y="69"/>
                    </a:lnTo>
                    <a:lnTo>
                      <a:pt x="32" y="69"/>
                    </a:lnTo>
                    <a:lnTo>
                      <a:pt x="33" y="78"/>
                    </a:lnTo>
                    <a:lnTo>
                      <a:pt x="35" y="78"/>
                    </a:lnTo>
                    <a:lnTo>
                      <a:pt x="36" y="84"/>
                    </a:lnTo>
                    <a:lnTo>
                      <a:pt x="37" y="84"/>
                    </a:lnTo>
                    <a:lnTo>
                      <a:pt x="39" y="105"/>
                    </a:lnTo>
                    <a:lnTo>
                      <a:pt x="40" y="105"/>
                    </a:lnTo>
                    <a:lnTo>
                      <a:pt x="41" y="108"/>
                    </a:lnTo>
                    <a:lnTo>
                      <a:pt x="43" y="108"/>
                    </a:lnTo>
                    <a:lnTo>
                      <a:pt x="44" y="114"/>
                    </a:lnTo>
                    <a:lnTo>
                      <a:pt x="45" y="114"/>
                    </a:lnTo>
                    <a:lnTo>
                      <a:pt x="48" y="129"/>
                    </a:lnTo>
                    <a:lnTo>
                      <a:pt x="49" y="129"/>
                    </a:lnTo>
                    <a:lnTo>
                      <a:pt x="51" y="138"/>
                    </a:lnTo>
                    <a:lnTo>
                      <a:pt x="52" y="138"/>
                    </a:lnTo>
                    <a:lnTo>
                      <a:pt x="53" y="153"/>
                    </a:lnTo>
                    <a:lnTo>
                      <a:pt x="55" y="153"/>
                    </a:lnTo>
                    <a:lnTo>
                      <a:pt x="56" y="168"/>
                    </a:lnTo>
                    <a:lnTo>
                      <a:pt x="57" y="168"/>
                    </a:lnTo>
                    <a:lnTo>
                      <a:pt x="59" y="168"/>
                    </a:lnTo>
                    <a:lnTo>
                      <a:pt x="60" y="168"/>
                    </a:lnTo>
                    <a:lnTo>
                      <a:pt x="61" y="201"/>
                    </a:lnTo>
                    <a:lnTo>
                      <a:pt x="63" y="201"/>
                    </a:lnTo>
                    <a:lnTo>
                      <a:pt x="64" y="213"/>
                    </a:lnTo>
                    <a:lnTo>
                      <a:pt x="65" y="213"/>
                    </a:lnTo>
                    <a:lnTo>
                      <a:pt x="67" y="222"/>
                    </a:lnTo>
                    <a:lnTo>
                      <a:pt x="68" y="222"/>
                    </a:lnTo>
                    <a:lnTo>
                      <a:pt x="71" y="234"/>
                    </a:lnTo>
                    <a:lnTo>
                      <a:pt x="72" y="234"/>
                    </a:lnTo>
                    <a:lnTo>
                      <a:pt x="73" y="249"/>
                    </a:lnTo>
                    <a:lnTo>
                      <a:pt x="75" y="249"/>
                    </a:lnTo>
                    <a:lnTo>
                      <a:pt x="76" y="258"/>
                    </a:lnTo>
                    <a:lnTo>
                      <a:pt x="77" y="258"/>
                    </a:lnTo>
                    <a:lnTo>
                      <a:pt x="79" y="264"/>
                    </a:lnTo>
                    <a:lnTo>
                      <a:pt x="80" y="264"/>
                    </a:lnTo>
                    <a:lnTo>
                      <a:pt x="81" y="276"/>
                    </a:lnTo>
                    <a:lnTo>
                      <a:pt x="83" y="276"/>
                    </a:lnTo>
                    <a:lnTo>
                      <a:pt x="84" y="288"/>
                    </a:lnTo>
                    <a:lnTo>
                      <a:pt x="85" y="288"/>
                    </a:lnTo>
                    <a:lnTo>
                      <a:pt x="87" y="300"/>
                    </a:lnTo>
                    <a:lnTo>
                      <a:pt x="88" y="300"/>
                    </a:lnTo>
                    <a:lnTo>
                      <a:pt x="91" y="321"/>
                    </a:lnTo>
                    <a:lnTo>
                      <a:pt x="92" y="321"/>
                    </a:lnTo>
                    <a:lnTo>
                      <a:pt x="93" y="330"/>
                    </a:lnTo>
                    <a:lnTo>
                      <a:pt x="95" y="330"/>
                    </a:lnTo>
                    <a:lnTo>
                      <a:pt x="96" y="336"/>
                    </a:lnTo>
                    <a:lnTo>
                      <a:pt x="97" y="336"/>
                    </a:lnTo>
                    <a:lnTo>
                      <a:pt x="99" y="345"/>
                    </a:lnTo>
                    <a:lnTo>
                      <a:pt x="100" y="345"/>
                    </a:lnTo>
                    <a:lnTo>
                      <a:pt x="101" y="360"/>
                    </a:lnTo>
                    <a:lnTo>
                      <a:pt x="103" y="360"/>
                    </a:lnTo>
                    <a:lnTo>
                      <a:pt x="104" y="390"/>
                    </a:lnTo>
                    <a:lnTo>
                      <a:pt x="105" y="390"/>
                    </a:lnTo>
                    <a:lnTo>
                      <a:pt x="107" y="402"/>
                    </a:lnTo>
                    <a:lnTo>
                      <a:pt x="108" y="402"/>
                    </a:lnTo>
                    <a:lnTo>
                      <a:pt x="111" y="408"/>
                    </a:lnTo>
                    <a:lnTo>
                      <a:pt x="112" y="408"/>
                    </a:lnTo>
                    <a:lnTo>
                      <a:pt x="113" y="420"/>
                    </a:lnTo>
                    <a:lnTo>
                      <a:pt x="115" y="420"/>
                    </a:lnTo>
                    <a:lnTo>
                      <a:pt x="116" y="432"/>
                    </a:lnTo>
                    <a:lnTo>
                      <a:pt x="117" y="432"/>
                    </a:lnTo>
                    <a:lnTo>
                      <a:pt x="119" y="444"/>
                    </a:lnTo>
                    <a:lnTo>
                      <a:pt x="120" y="444"/>
                    </a:lnTo>
                    <a:lnTo>
                      <a:pt x="121" y="453"/>
                    </a:lnTo>
                    <a:lnTo>
                      <a:pt x="123" y="453"/>
                    </a:lnTo>
                    <a:lnTo>
                      <a:pt x="124" y="450"/>
                    </a:lnTo>
                    <a:lnTo>
                      <a:pt x="125" y="450"/>
                    </a:lnTo>
                    <a:lnTo>
                      <a:pt x="127" y="453"/>
                    </a:lnTo>
                    <a:lnTo>
                      <a:pt x="128" y="453"/>
                    </a:lnTo>
                    <a:lnTo>
                      <a:pt x="131" y="453"/>
                    </a:lnTo>
                    <a:lnTo>
                      <a:pt x="132" y="453"/>
                    </a:lnTo>
                    <a:lnTo>
                      <a:pt x="133" y="456"/>
                    </a:lnTo>
                    <a:lnTo>
                      <a:pt x="135" y="456"/>
                    </a:lnTo>
                    <a:lnTo>
                      <a:pt x="136" y="453"/>
                    </a:lnTo>
                    <a:lnTo>
                      <a:pt x="137" y="453"/>
                    </a:lnTo>
                    <a:lnTo>
                      <a:pt x="139" y="450"/>
                    </a:lnTo>
                    <a:lnTo>
                      <a:pt x="140" y="450"/>
                    </a:lnTo>
                    <a:lnTo>
                      <a:pt x="141" y="444"/>
                    </a:lnTo>
                    <a:lnTo>
                      <a:pt x="143" y="444"/>
                    </a:lnTo>
                    <a:lnTo>
                      <a:pt x="144" y="444"/>
                    </a:lnTo>
                    <a:lnTo>
                      <a:pt x="145" y="444"/>
                    </a:lnTo>
                    <a:lnTo>
                      <a:pt x="147" y="441"/>
                    </a:lnTo>
                    <a:lnTo>
                      <a:pt x="148" y="441"/>
                    </a:lnTo>
                    <a:lnTo>
                      <a:pt x="149" y="456"/>
                    </a:lnTo>
                    <a:lnTo>
                      <a:pt x="151" y="456"/>
                    </a:lnTo>
                    <a:lnTo>
                      <a:pt x="153" y="462"/>
                    </a:lnTo>
                    <a:lnTo>
                      <a:pt x="155" y="462"/>
                    </a:lnTo>
                    <a:lnTo>
                      <a:pt x="156" y="468"/>
                    </a:lnTo>
                    <a:lnTo>
                      <a:pt x="157" y="468"/>
                    </a:lnTo>
                    <a:lnTo>
                      <a:pt x="159" y="477"/>
                    </a:lnTo>
                    <a:lnTo>
                      <a:pt x="160" y="477"/>
                    </a:lnTo>
                    <a:lnTo>
                      <a:pt x="161" y="486"/>
                    </a:lnTo>
                    <a:lnTo>
                      <a:pt x="163" y="486"/>
                    </a:lnTo>
                    <a:lnTo>
                      <a:pt x="164" y="510"/>
                    </a:lnTo>
                    <a:lnTo>
                      <a:pt x="165" y="510"/>
                    </a:lnTo>
                    <a:lnTo>
                      <a:pt x="167" y="522"/>
                    </a:lnTo>
                    <a:lnTo>
                      <a:pt x="168" y="522"/>
                    </a:lnTo>
                    <a:lnTo>
                      <a:pt x="169" y="522"/>
                    </a:lnTo>
                    <a:lnTo>
                      <a:pt x="171" y="522"/>
                    </a:lnTo>
                    <a:lnTo>
                      <a:pt x="173" y="507"/>
                    </a:lnTo>
                    <a:lnTo>
                      <a:pt x="175" y="507"/>
                    </a:lnTo>
                    <a:lnTo>
                      <a:pt x="176" y="492"/>
                    </a:lnTo>
                    <a:lnTo>
                      <a:pt x="177" y="492"/>
                    </a:lnTo>
                    <a:lnTo>
                      <a:pt x="179" y="501"/>
                    </a:lnTo>
                    <a:lnTo>
                      <a:pt x="180" y="501"/>
                    </a:lnTo>
                    <a:lnTo>
                      <a:pt x="181" y="501"/>
                    </a:lnTo>
                    <a:lnTo>
                      <a:pt x="183" y="501"/>
                    </a:lnTo>
                    <a:lnTo>
                      <a:pt x="184" y="492"/>
                    </a:lnTo>
                    <a:lnTo>
                      <a:pt x="185" y="492"/>
                    </a:lnTo>
                    <a:lnTo>
                      <a:pt x="187" y="492"/>
                    </a:lnTo>
                    <a:lnTo>
                      <a:pt x="188" y="492"/>
                    </a:lnTo>
                    <a:lnTo>
                      <a:pt x="189" y="489"/>
                    </a:lnTo>
                    <a:lnTo>
                      <a:pt x="191" y="489"/>
                    </a:lnTo>
                    <a:lnTo>
                      <a:pt x="193" y="477"/>
                    </a:lnTo>
                    <a:lnTo>
                      <a:pt x="195" y="477"/>
                    </a:lnTo>
                    <a:lnTo>
                      <a:pt x="196" y="480"/>
                    </a:lnTo>
                    <a:lnTo>
                      <a:pt x="197" y="480"/>
                    </a:lnTo>
                    <a:lnTo>
                      <a:pt x="199" y="468"/>
                    </a:lnTo>
                    <a:lnTo>
                      <a:pt x="200" y="468"/>
                    </a:lnTo>
                    <a:lnTo>
                      <a:pt x="201" y="462"/>
                    </a:lnTo>
                    <a:lnTo>
                      <a:pt x="203" y="462"/>
                    </a:lnTo>
                    <a:lnTo>
                      <a:pt x="204" y="465"/>
                    </a:lnTo>
                    <a:lnTo>
                      <a:pt x="205" y="465"/>
                    </a:lnTo>
                    <a:lnTo>
                      <a:pt x="206" y="468"/>
                    </a:lnTo>
                    <a:lnTo>
                      <a:pt x="207" y="468"/>
                    </a:lnTo>
                    <a:lnTo>
                      <a:pt x="208" y="462"/>
                    </a:lnTo>
                    <a:lnTo>
                      <a:pt x="210" y="462"/>
                    </a:lnTo>
                    <a:lnTo>
                      <a:pt x="211" y="465"/>
                    </a:lnTo>
                    <a:lnTo>
                      <a:pt x="212" y="465"/>
                    </a:lnTo>
                    <a:lnTo>
                      <a:pt x="215" y="468"/>
                    </a:lnTo>
                    <a:lnTo>
                      <a:pt x="216" y="468"/>
                    </a:lnTo>
                    <a:lnTo>
                      <a:pt x="218" y="474"/>
                    </a:lnTo>
                    <a:lnTo>
                      <a:pt x="219" y="474"/>
                    </a:lnTo>
                    <a:lnTo>
                      <a:pt x="220" y="474"/>
                    </a:lnTo>
                    <a:lnTo>
                      <a:pt x="222" y="474"/>
                    </a:lnTo>
                    <a:lnTo>
                      <a:pt x="223" y="462"/>
                    </a:lnTo>
                    <a:lnTo>
                      <a:pt x="224" y="462"/>
                    </a:lnTo>
                    <a:lnTo>
                      <a:pt x="226" y="456"/>
                    </a:lnTo>
                    <a:lnTo>
                      <a:pt x="227" y="456"/>
                    </a:lnTo>
                    <a:lnTo>
                      <a:pt x="228" y="456"/>
                    </a:lnTo>
                    <a:lnTo>
                      <a:pt x="230" y="456"/>
                    </a:lnTo>
                    <a:lnTo>
                      <a:pt x="231" y="462"/>
                    </a:lnTo>
                    <a:lnTo>
                      <a:pt x="232" y="462"/>
                    </a:lnTo>
                    <a:lnTo>
                      <a:pt x="235" y="468"/>
                    </a:lnTo>
                    <a:lnTo>
                      <a:pt x="236" y="468"/>
                    </a:lnTo>
                    <a:lnTo>
                      <a:pt x="238" y="486"/>
                    </a:lnTo>
                    <a:lnTo>
                      <a:pt x="239" y="486"/>
                    </a:lnTo>
                    <a:lnTo>
                      <a:pt x="240" y="507"/>
                    </a:lnTo>
                    <a:lnTo>
                      <a:pt x="242" y="507"/>
                    </a:lnTo>
                    <a:lnTo>
                      <a:pt x="243" y="507"/>
                    </a:lnTo>
                    <a:lnTo>
                      <a:pt x="244" y="507"/>
                    </a:lnTo>
                    <a:lnTo>
                      <a:pt x="246" y="501"/>
                    </a:lnTo>
                    <a:lnTo>
                      <a:pt x="247" y="501"/>
                    </a:lnTo>
                    <a:lnTo>
                      <a:pt x="248" y="501"/>
                    </a:lnTo>
                    <a:lnTo>
                      <a:pt x="250" y="501"/>
                    </a:lnTo>
                    <a:lnTo>
                      <a:pt x="251" y="498"/>
                    </a:lnTo>
                    <a:lnTo>
                      <a:pt x="252" y="498"/>
                    </a:lnTo>
                    <a:lnTo>
                      <a:pt x="255" y="480"/>
                    </a:lnTo>
                    <a:lnTo>
                      <a:pt x="256" y="480"/>
                    </a:lnTo>
                    <a:lnTo>
                      <a:pt x="258" y="468"/>
                    </a:lnTo>
                    <a:lnTo>
                      <a:pt x="259" y="468"/>
                    </a:lnTo>
                    <a:lnTo>
                      <a:pt x="260" y="456"/>
                    </a:lnTo>
                    <a:lnTo>
                      <a:pt x="262" y="456"/>
                    </a:lnTo>
                    <a:lnTo>
                      <a:pt x="263" y="453"/>
                    </a:lnTo>
                    <a:lnTo>
                      <a:pt x="264" y="453"/>
                    </a:lnTo>
                    <a:lnTo>
                      <a:pt x="266" y="465"/>
                    </a:lnTo>
                    <a:lnTo>
                      <a:pt x="267" y="465"/>
                    </a:lnTo>
                    <a:lnTo>
                      <a:pt x="268" y="498"/>
                    </a:lnTo>
                    <a:lnTo>
                      <a:pt x="270" y="498"/>
                    </a:lnTo>
                    <a:lnTo>
                      <a:pt x="271" y="501"/>
                    </a:lnTo>
                    <a:lnTo>
                      <a:pt x="272" y="501"/>
                    </a:lnTo>
                    <a:lnTo>
                      <a:pt x="274" y="501"/>
                    </a:lnTo>
                    <a:lnTo>
                      <a:pt x="275" y="501"/>
                    </a:lnTo>
                    <a:lnTo>
                      <a:pt x="278" y="507"/>
                    </a:lnTo>
                    <a:lnTo>
                      <a:pt x="279" y="507"/>
                    </a:lnTo>
                    <a:lnTo>
                      <a:pt x="280" y="510"/>
                    </a:lnTo>
                    <a:lnTo>
                      <a:pt x="282" y="510"/>
                    </a:lnTo>
                    <a:lnTo>
                      <a:pt x="283" y="498"/>
                    </a:lnTo>
                    <a:lnTo>
                      <a:pt x="284" y="498"/>
                    </a:lnTo>
                    <a:lnTo>
                      <a:pt x="286" y="498"/>
                    </a:lnTo>
                    <a:lnTo>
                      <a:pt x="287" y="498"/>
                    </a:lnTo>
                    <a:lnTo>
                      <a:pt x="288" y="492"/>
                    </a:lnTo>
                    <a:lnTo>
                      <a:pt x="290" y="492"/>
                    </a:lnTo>
                    <a:lnTo>
                      <a:pt x="291" y="489"/>
                    </a:lnTo>
                    <a:lnTo>
                      <a:pt x="292" y="489"/>
                    </a:lnTo>
                    <a:lnTo>
                      <a:pt x="293" y="489"/>
                    </a:lnTo>
                    <a:lnTo>
                      <a:pt x="295" y="489"/>
                    </a:lnTo>
                    <a:lnTo>
                      <a:pt x="297" y="480"/>
                    </a:lnTo>
                    <a:lnTo>
                      <a:pt x="299" y="480"/>
                    </a:lnTo>
                    <a:lnTo>
                      <a:pt x="300" y="486"/>
                    </a:lnTo>
                    <a:lnTo>
                      <a:pt x="302" y="486"/>
                    </a:lnTo>
                    <a:lnTo>
                      <a:pt x="303" y="489"/>
                    </a:lnTo>
                    <a:lnTo>
                      <a:pt x="304" y="489"/>
                    </a:lnTo>
                    <a:lnTo>
                      <a:pt x="306" y="492"/>
                    </a:lnTo>
                    <a:lnTo>
                      <a:pt x="307" y="492"/>
                    </a:lnTo>
                    <a:lnTo>
                      <a:pt x="308" y="489"/>
                    </a:lnTo>
                    <a:lnTo>
                      <a:pt x="309" y="489"/>
                    </a:lnTo>
                    <a:lnTo>
                      <a:pt x="311" y="486"/>
                    </a:lnTo>
                    <a:lnTo>
                      <a:pt x="312" y="486"/>
                    </a:lnTo>
                    <a:lnTo>
                      <a:pt x="313" y="480"/>
                    </a:lnTo>
                    <a:lnTo>
                      <a:pt x="315" y="480"/>
                    </a:lnTo>
                    <a:lnTo>
                      <a:pt x="317" y="486"/>
                    </a:lnTo>
                    <a:lnTo>
                      <a:pt x="319" y="486"/>
                    </a:lnTo>
                    <a:lnTo>
                      <a:pt x="320" y="480"/>
                    </a:lnTo>
                    <a:lnTo>
                      <a:pt x="321" y="480"/>
                    </a:lnTo>
                    <a:lnTo>
                      <a:pt x="323" y="477"/>
                    </a:lnTo>
                    <a:lnTo>
                      <a:pt x="324" y="477"/>
                    </a:lnTo>
                    <a:lnTo>
                      <a:pt x="325" y="468"/>
                    </a:lnTo>
                    <a:lnTo>
                      <a:pt x="327" y="468"/>
                    </a:lnTo>
                    <a:lnTo>
                      <a:pt x="328" y="468"/>
                    </a:lnTo>
                    <a:lnTo>
                      <a:pt x="329" y="468"/>
                    </a:lnTo>
                    <a:lnTo>
                      <a:pt x="331" y="465"/>
                    </a:lnTo>
                    <a:lnTo>
                      <a:pt x="332" y="465"/>
                    </a:lnTo>
                    <a:lnTo>
                      <a:pt x="333" y="465"/>
                    </a:lnTo>
                    <a:lnTo>
                      <a:pt x="335" y="465"/>
                    </a:lnTo>
                    <a:lnTo>
                      <a:pt x="336" y="462"/>
                    </a:lnTo>
                    <a:lnTo>
                      <a:pt x="337" y="462"/>
                    </a:lnTo>
                    <a:lnTo>
                      <a:pt x="340" y="456"/>
                    </a:lnTo>
                    <a:lnTo>
                      <a:pt x="341" y="456"/>
                    </a:lnTo>
                    <a:lnTo>
                      <a:pt x="343" y="462"/>
                    </a:lnTo>
                    <a:lnTo>
                      <a:pt x="344" y="462"/>
                    </a:lnTo>
                    <a:lnTo>
                      <a:pt x="345" y="462"/>
                    </a:lnTo>
                    <a:lnTo>
                      <a:pt x="347" y="462"/>
                    </a:lnTo>
                    <a:lnTo>
                      <a:pt x="348" y="465"/>
                    </a:lnTo>
                    <a:lnTo>
                      <a:pt x="349" y="465"/>
                    </a:lnTo>
                    <a:lnTo>
                      <a:pt x="351" y="468"/>
                    </a:lnTo>
                    <a:lnTo>
                      <a:pt x="352" y="468"/>
                    </a:lnTo>
                    <a:lnTo>
                      <a:pt x="353" y="465"/>
                    </a:lnTo>
                    <a:lnTo>
                      <a:pt x="355" y="465"/>
                    </a:lnTo>
                    <a:lnTo>
                      <a:pt x="356" y="474"/>
                    </a:lnTo>
                    <a:lnTo>
                      <a:pt x="357" y="474"/>
                    </a:lnTo>
                    <a:lnTo>
                      <a:pt x="360" y="477"/>
                    </a:lnTo>
                    <a:lnTo>
                      <a:pt x="361" y="477"/>
                    </a:lnTo>
                    <a:lnTo>
                      <a:pt x="363" y="486"/>
                    </a:lnTo>
                    <a:lnTo>
                      <a:pt x="364" y="486"/>
                    </a:lnTo>
                    <a:lnTo>
                      <a:pt x="365" y="489"/>
                    </a:lnTo>
                    <a:lnTo>
                      <a:pt x="367" y="489"/>
                    </a:lnTo>
                    <a:lnTo>
                      <a:pt x="368" y="492"/>
                    </a:lnTo>
                  </a:path>
                </a:pathLst>
              </a:cu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279" name="278 Rectángulo"/>
              <p:cNvSpPr/>
              <p:nvPr/>
            </p:nvSpPr>
            <p:spPr>
              <a:xfrm>
                <a:off x="2780928" y="5385048"/>
                <a:ext cx="648072" cy="13681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0" name="279 Rectángulo"/>
              <p:cNvSpPr/>
              <p:nvPr/>
            </p:nvSpPr>
            <p:spPr>
              <a:xfrm>
                <a:off x="4357861" y="6584801"/>
                <a:ext cx="648072"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283" name="282 CuadroTexto"/>
            <p:cNvSpPr txBox="1"/>
            <p:nvPr/>
          </p:nvSpPr>
          <p:spPr>
            <a:xfrm>
              <a:off x="4662661" y="4064571"/>
              <a:ext cx="248786" cy="230832"/>
            </a:xfrm>
            <a:prstGeom prst="rect">
              <a:avLst/>
            </a:prstGeom>
            <a:noFill/>
          </p:spPr>
          <p:txBody>
            <a:bodyPr wrap="none" rtlCol="0">
              <a:spAutoFit/>
            </a:bodyPr>
            <a:lstStyle/>
            <a:p>
              <a:r>
                <a:rPr lang="es-ES" sz="900" dirty="0" smtClean="0">
                  <a:latin typeface="Arial" pitchFamily="34" charset="0"/>
                  <a:cs typeface="Arial" pitchFamily="34" charset="0"/>
                </a:rPr>
                <a:t>1</a:t>
              </a:r>
              <a:endParaRPr lang="es-ES" sz="900" dirty="0">
                <a:latin typeface="Arial" pitchFamily="34" charset="0"/>
                <a:cs typeface="Arial" pitchFamily="34" charset="0"/>
              </a:endParaRPr>
            </a:p>
          </p:txBody>
        </p:sp>
        <p:sp>
          <p:nvSpPr>
            <p:cNvPr id="284" name="283 CuadroTexto"/>
            <p:cNvSpPr txBox="1"/>
            <p:nvPr/>
          </p:nvSpPr>
          <p:spPr>
            <a:xfrm>
              <a:off x="4206230" y="4394895"/>
              <a:ext cx="248786" cy="230832"/>
            </a:xfrm>
            <a:prstGeom prst="rect">
              <a:avLst/>
            </a:prstGeom>
            <a:noFill/>
          </p:spPr>
          <p:txBody>
            <a:bodyPr wrap="none" rtlCol="0">
              <a:spAutoFit/>
            </a:bodyPr>
            <a:lstStyle/>
            <a:p>
              <a:r>
                <a:rPr lang="es-ES" sz="900" dirty="0" smtClean="0">
                  <a:latin typeface="Arial" pitchFamily="34" charset="0"/>
                  <a:cs typeface="Arial" pitchFamily="34" charset="0"/>
                </a:rPr>
                <a:t>2</a:t>
              </a:r>
              <a:endParaRPr lang="es-ES" sz="900" dirty="0">
                <a:latin typeface="Arial" pitchFamily="34" charset="0"/>
                <a:cs typeface="Arial" pitchFamily="34" charset="0"/>
              </a:endParaRPr>
            </a:p>
          </p:txBody>
        </p:sp>
        <p:sp>
          <p:nvSpPr>
            <p:cNvPr id="286" name="285 CuadroTexto"/>
            <p:cNvSpPr txBox="1"/>
            <p:nvPr/>
          </p:nvSpPr>
          <p:spPr>
            <a:xfrm>
              <a:off x="3294509" y="3681239"/>
              <a:ext cx="248786" cy="230832"/>
            </a:xfrm>
            <a:prstGeom prst="rect">
              <a:avLst/>
            </a:prstGeom>
            <a:noFill/>
          </p:spPr>
          <p:txBody>
            <a:bodyPr wrap="none" rtlCol="0">
              <a:spAutoFit/>
            </a:bodyPr>
            <a:lstStyle/>
            <a:p>
              <a:r>
                <a:rPr lang="es-ES" sz="900" dirty="0" smtClean="0">
                  <a:latin typeface="Arial" pitchFamily="34" charset="0"/>
                  <a:cs typeface="Arial" pitchFamily="34" charset="0"/>
                </a:rPr>
                <a:t>2</a:t>
              </a:r>
              <a:endParaRPr lang="es-ES" sz="900" dirty="0">
                <a:latin typeface="Arial" pitchFamily="34" charset="0"/>
                <a:cs typeface="Arial" pitchFamily="34" charset="0"/>
              </a:endParaRPr>
            </a:p>
          </p:txBody>
        </p:sp>
      </p:grpSp>
      <p:sp>
        <p:nvSpPr>
          <p:cNvPr id="4" name="3 CuadroTexto"/>
          <p:cNvSpPr txBox="1"/>
          <p:nvPr/>
        </p:nvSpPr>
        <p:spPr>
          <a:xfrm>
            <a:off x="260648" y="416496"/>
            <a:ext cx="1846980" cy="276999"/>
          </a:xfrm>
          <a:prstGeom prst="rect">
            <a:avLst/>
          </a:prstGeom>
          <a:noFill/>
        </p:spPr>
        <p:txBody>
          <a:bodyPr wrap="none" rtlCol="0">
            <a:spAutoFit/>
          </a:bodyPr>
          <a:lstStyle/>
          <a:p>
            <a:r>
              <a:rPr lang="es-ES" sz="1200" dirty="0" err="1" smtClean="0">
                <a:latin typeface="Arial" pitchFamily="34" charset="0"/>
                <a:cs typeface="Arial" pitchFamily="34" charset="0"/>
              </a:rPr>
              <a:t>Supplemental</a:t>
            </a:r>
            <a:r>
              <a:rPr lang="es-ES" sz="1200" dirty="0" smtClean="0">
                <a:latin typeface="Arial" pitchFamily="34" charset="0"/>
                <a:cs typeface="Arial" pitchFamily="34" charset="0"/>
              </a:rPr>
              <a:t> Figure </a:t>
            </a:r>
            <a:r>
              <a:rPr lang="es-ES" sz="1200" dirty="0" smtClean="0">
                <a:latin typeface="Arial" pitchFamily="34" charset="0"/>
                <a:cs typeface="Arial" pitchFamily="34" charset="0"/>
              </a:rPr>
              <a:t>S2</a:t>
            </a:r>
            <a:endParaRPr lang="es-ES" sz="1200" dirty="0">
              <a:latin typeface="Arial" pitchFamily="34" charset="0"/>
              <a:cs typeface="Arial" pitchFamily="34" charset="0"/>
            </a:endParaRPr>
          </a:p>
        </p:txBody>
      </p:sp>
      <p:grpSp>
        <p:nvGrpSpPr>
          <p:cNvPr id="288" name="287 Grupo"/>
          <p:cNvGrpSpPr/>
          <p:nvPr/>
        </p:nvGrpSpPr>
        <p:grpSpPr>
          <a:xfrm>
            <a:off x="1293543" y="1640632"/>
            <a:ext cx="3608379" cy="1527111"/>
            <a:chOff x="1293543" y="1640632"/>
            <a:chExt cx="3608379" cy="1527111"/>
          </a:xfrm>
        </p:grpSpPr>
        <p:sp>
          <p:nvSpPr>
            <p:cNvPr id="1141" name="Line 117"/>
            <p:cNvSpPr>
              <a:spLocks noChangeShapeType="1"/>
            </p:cNvSpPr>
            <p:nvPr/>
          </p:nvSpPr>
          <p:spPr bwMode="auto">
            <a:xfrm flipH="1">
              <a:off x="1305679" y="2994447"/>
              <a:ext cx="3558824" cy="158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144" name="Line 120"/>
            <p:cNvSpPr>
              <a:spLocks noChangeShapeType="1"/>
            </p:cNvSpPr>
            <p:nvPr/>
          </p:nvSpPr>
          <p:spPr bwMode="auto">
            <a:xfrm>
              <a:off x="1305679" y="2994447"/>
              <a:ext cx="3558824" cy="158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145" name="Rectangle 121"/>
            <p:cNvSpPr>
              <a:spLocks noChangeArrowheads="1"/>
            </p:cNvSpPr>
            <p:nvPr/>
          </p:nvSpPr>
          <p:spPr bwMode="auto">
            <a:xfrm>
              <a:off x="4714323" y="3075410"/>
              <a:ext cx="179220"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rPr>
                <a:t>[min.]</a:t>
              </a:r>
              <a:endParaRPr kumimoji="0" lang="es-ES" sz="600" b="0" i="0" u="none" strike="noStrike" cap="none" normalizeH="0" smtClean="0">
                <a:ln>
                  <a:noFill/>
                </a:ln>
                <a:solidFill>
                  <a:schemeClr val="tx1"/>
                </a:solidFill>
                <a:effectLst/>
                <a:latin typeface="Arial" pitchFamily="34" charset="0"/>
              </a:endParaRPr>
            </a:p>
          </p:txBody>
        </p:sp>
        <p:sp>
          <p:nvSpPr>
            <p:cNvPr id="1146" name="Rectangle 122"/>
            <p:cNvSpPr>
              <a:spLocks noChangeArrowheads="1"/>
            </p:cNvSpPr>
            <p:nvPr/>
          </p:nvSpPr>
          <p:spPr bwMode="auto">
            <a:xfrm>
              <a:off x="1293543" y="3019847"/>
              <a:ext cx="41359"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rPr>
                <a:t>0</a:t>
              </a:r>
              <a:endParaRPr kumimoji="0" lang="es-ES" sz="600" b="0" i="0" u="none" strike="noStrike" cap="none" normalizeH="0" smtClean="0">
                <a:ln>
                  <a:noFill/>
                </a:ln>
                <a:solidFill>
                  <a:schemeClr val="tx1"/>
                </a:solidFill>
                <a:effectLst/>
                <a:latin typeface="Arial" pitchFamily="34" charset="0"/>
              </a:endParaRPr>
            </a:p>
          </p:txBody>
        </p:sp>
        <p:sp>
          <p:nvSpPr>
            <p:cNvPr id="1147" name="Line 123"/>
            <p:cNvSpPr>
              <a:spLocks noChangeShapeType="1"/>
            </p:cNvSpPr>
            <p:nvPr/>
          </p:nvSpPr>
          <p:spPr bwMode="auto">
            <a:xfrm>
              <a:off x="1944326" y="2994447"/>
              <a:ext cx="1517" cy="254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148" name="Rectangle 124"/>
            <p:cNvSpPr>
              <a:spLocks noChangeArrowheads="1"/>
            </p:cNvSpPr>
            <p:nvPr/>
          </p:nvSpPr>
          <p:spPr bwMode="auto">
            <a:xfrm>
              <a:off x="1927639" y="3019847"/>
              <a:ext cx="41359"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rPr>
                <a:t>5</a:t>
              </a:r>
              <a:endParaRPr kumimoji="0" lang="es-ES" sz="600" b="0" i="0" u="none" strike="noStrike" cap="none" normalizeH="0" smtClean="0">
                <a:ln>
                  <a:noFill/>
                </a:ln>
                <a:solidFill>
                  <a:schemeClr val="tx1"/>
                </a:solidFill>
                <a:effectLst/>
                <a:latin typeface="Arial" pitchFamily="34" charset="0"/>
              </a:endParaRPr>
            </a:p>
          </p:txBody>
        </p:sp>
        <p:sp>
          <p:nvSpPr>
            <p:cNvPr id="1149" name="Line 125"/>
            <p:cNvSpPr>
              <a:spLocks noChangeShapeType="1"/>
            </p:cNvSpPr>
            <p:nvPr/>
          </p:nvSpPr>
          <p:spPr bwMode="auto">
            <a:xfrm>
              <a:off x="2570836" y="2994447"/>
              <a:ext cx="1517" cy="254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150" name="Rectangle 126"/>
            <p:cNvSpPr>
              <a:spLocks noChangeArrowheads="1"/>
            </p:cNvSpPr>
            <p:nvPr/>
          </p:nvSpPr>
          <p:spPr bwMode="auto">
            <a:xfrm>
              <a:off x="2538980" y="3019847"/>
              <a:ext cx="82716"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rPr>
                <a:t>10</a:t>
              </a:r>
              <a:endParaRPr kumimoji="0" lang="es-ES" sz="600" b="0" i="0" u="none" strike="noStrike" cap="none" normalizeH="0" smtClean="0">
                <a:ln>
                  <a:noFill/>
                </a:ln>
                <a:solidFill>
                  <a:schemeClr val="tx1"/>
                </a:solidFill>
                <a:effectLst/>
                <a:latin typeface="Arial" pitchFamily="34" charset="0"/>
              </a:endParaRPr>
            </a:p>
          </p:txBody>
        </p:sp>
        <p:sp>
          <p:nvSpPr>
            <p:cNvPr id="1151" name="Line 127"/>
            <p:cNvSpPr>
              <a:spLocks noChangeShapeType="1"/>
            </p:cNvSpPr>
            <p:nvPr/>
          </p:nvSpPr>
          <p:spPr bwMode="auto">
            <a:xfrm>
              <a:off x="3204932" y="2994447"/>
              <a:ext cx="1517" cy="254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152" name="Rectangle 128"/>
            <p:cNvSpPr>
              <a:spLocks noChangeArrowheads="1"/>
            </p:cNvSpPr>
            <p:nvPr/>
          </p:nvSpPr>
          <p:spPr bwMode="auto">
            <a:xfrm>
              <a:off x="3174592" y="3019847"/>
              <a:ext cx="82716"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rPr>
                <a:t>15</a:t>
              </a:r>
              <a:endParaRPr kumimoji="0" lang="es-ES" sz="600" b="0" i="0" u="none" strike="noStrike" cap="none" normalizeH="0" smtClean="0">
                <a:ln>
                  <a:noFill/>
                </a:ln>
                <a:solidFill>
                  <a:schemeClr val="tx1"/>
                </a:solidFill>
                <a:effectLst/>
                <a:latin typeface="Arial" pitchFamily="34" charset="0"/>
              </a:endParaRPr>
            </a:p>
          </p:txBody>
        </p:sp>
        <p:sp>
          <p:nvSpPr>
            <p:cNvPr id="1153" name="Line 129"/>
            <p:cNvSpPr>
              <a:spLocks noChangeShapeType="1"/>
            </p:cNvSpPr>
            <p:nvPr/>
          </p:nvSpPr>
          <p:spPr bwMode="auto">
            <a:xfrm>
              <a:off x="3835994" y="2994447"/>
              <a:ext cx="1517" cy="254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154" name="Rectangle 130"/>
            <p:cNvSpPr>
              <a:spLocks noChangeArrowheads="1"/>
            </p:cNvSpPr>
            <p:nvPr/>
          </p:nvSpPr>
          <p:spPr bwMode="auto">
            <a:xfrm>
              <a:off x="3804138" y="3019847"/>
              <a:ext cx="82716"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dirty="0" smtClean="0">
                  <a:ln>
                    <a:noFill/>
                  </a:ln>
                  <a:solidFill>
                    <a:srgbClr val="000000"/>
                  </a:solidFill>
                  <a:effectLst/>
                  <a:latin typeface="Arial" pitchFamily="34" charset="0"/>
                </a:rPr>
                <a:t>20</a:t>
              </a:r>
              <a:endParaRPr kumimoji="0" lang="es-ES" sz="600" b="0" i="0" u="none" strike="noStrike" cap="none" normalizeH="0" dirty="0" smtClean="0">
                <a:ln>
                  <a:noFill/>
                </a:ln>
                <a:solidFill>
                  <a:schemeClr val="tx1"/>
                </a:solidFill>
                <a:effectLst/>
                <a:latin typeface="Arial" pitchFamily="34" charset="0"/>
              </a:endParaRPr>
            </a:p>
          </p:txBody>
        </p:sp>
        <p:sp>
          <p:nvSpPr>
            <p:cNvPr id="1155" name="Line 131"/>
            <p:cNvSpPr>
              <a:spLocks noChangeShapeType="1"/>
            </p:cNvSpPr>
            <p:nvPr/>
          </p:nvSpPr>
          <p:spPr bwMode="auto">
            <a:xfrm>
              <a:off x="4470089" y="2994447"/>
              <a:ext cx="1517" cy="2540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156" name="Rectangle 132"/>
            <p:cNvSpPr>
              <a:spLocks noChangeArrowheads="1"/>
            </p:cNvSpPr>
            <p:nvPr/>
          </p:nvSpPr>
          <p:spPr bwMode="auto">
            <a:xfrm>
              <a:off x="4439750" y="3019847"/>
              <a:ext cx="82716"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rPr>
                <a:t>25</a:t>
              </a:r>
              <a:endParaRPr kumimoji="0" lang="es-ES" sz="600" b="0" i="0" u="none" strike="noStrike" cap="none" normalizeH="0" smtClean="0">
                <a:ln>
                  <a:noFill/>
                </a:ln>
                <a:solidFill>
                  <a:schemeClr val="tx1"/>
                </a:solidFill>
                <a:effectLst/>
                <a:latin typeface="Arial" pitchFamily="34" charset="0"/>
              </a:endParaRPr>
            </a:p>
          </p:txBody>
        </p:sp>
        <p:sp>
          <p:nvSpPr>
            <p:cNvPr id="1181" name="Freeform 157"/>
            <p:cNvSpPr>
              <a:spLocks/>
            </p:cNvSpPr>
            <p:nvPr/>
          </p:nvSpPr>
          <p:spPr bwMode="auto">
            <a:xfrm>
              <a:off x="1313264" y="2672185"/>
              <a:ext cx="394414" cy="322263"/>
            </a:xfrm>
            <a:custGeom>
              <a:avLst/>
              <a:gdLst/>
              <a:ahLst/>
              <a:cxnLst>
                <a:cxn ang="0">
                  <a:pos x="5" y="84"/>
                </a:cxn>
                <a:cxn ang="0">
                  <a:pos x="8" y="84"/>
                </a:cxn>
                <a:cxn ang="0">
                  <a:pos x="15" y="88"/>
                </a:cxn>
                <a:cxn ang="0">
                  <a:pos x="18" y="84"/>
                </a:cxn>
                <a:cxn ang="0">
                  <a:pos x="25" y="88"/>
                </a:cxn>
                <a:cxn ang="0">
                  <a:pos x="31" y="88"/>
                </a:cxn>
                <a:cxn ang="0">
                  <a:pos x="38" y="88"/>
                </a:cxn>
                <a:cxn ang="0">
                  <a:pos x="46" y="88"/>
                </a:cxn>
                <a:cxn ang="0">
                  <a:pos x="51" y="88"/>
                </a:cxn>
                <a:cxn ang="0">
                  <a:pos x="59" y="88"/>
                </a:cxn>
                <a:cxn ang="0">
                  <a:pos x="66" y="88"/>
                </a:cxn>
                <a:cxn ang="0">
                  <a:pos x="71" y="88"/>
                </a:cxn>
                <a:cxn ang="0">
                  <a:pos x="76" y="88"/>
                </a:cxn>
                <a:cxn ang="0">
                  <a:pos x="82" y="88"/>
                </a:cxn>
                <a:cxn ang="0">
                  <a:pos x="87" y="84"/>
                </a:cxn>
                <a:cxn ang="0">
                  <a:pos x="92" y="88"/>
                </a:cxn>
                <a:cxn ang="0">
                  <a:pos x="97" y="88"/>
                </a:cxn>
                <a:cxn ang="0">
                  <a:pos x="99" y="88"/>
                </a:cxn>
                <a:cxn ang="0">
                  <a:pos x="102" y="88"/>
                </a:cxn>
                <a:cxn ang="0">
                  <a:pos x="107" y="84"/>
                </a:cxn>
                <a:cxn ang="0">
                  <a:pos x="112" y="88"/>
                </a:cxn>
                <a:cxn ang="0">
                  <a:pos x="117" y="84"/>
                </a:cxn>
                <a:cxn ang="0">
                  <a:pos x="120" y="84"/>
                </a:cxn>
                <a:cxn ang="0">
                  <a:pos x="127" y="88"/>
                </a:cxn>
                <a:cxn ang="0">
                  <a:pos x="130" y="88"/>
                </a:cxn>
                <a:cxn ang="0">
                  <a:pos x="133" y="84"/>
                </a:cxn>
                <a:cxn ang="0">
                  <a:pos x="138" y="84"/>
                </a:cxn>
                <a:cxn ang="0">
                  <a:pos x="140" y="84"/>
                </a:cxn>
                <a:cxn ang="0">
                  <a:pos x="143" y="84"/>
                </a:cxn>
                <a:cxn ang="0">
                  <a:pos x="150" y="84"/>
                </a:cxn>
                <a:cxn ang="0">
                  <a:pos x="158" y="88"/>
                </a:cxn>
                <a:cxn ang="0">
                  <a:pos x="161" y="84"/>
                </a:cxn>
                <a:cxn ang="0">
                  <a:pos x="163" y="84"/>
                </a:cxn>
                <a:cxn ang="0">
                  <a:pos x="171" y="88"/>
                </a:cxn>
                <a:cxn ang="0">
                  <a:pos x="173" y="84"/>
                </a:cxn>
                <a:cxn ang="0">
                  <a:pos x="179" y="90"/>
                </a:cxn>
                <a:cxn ang="0">
                  <a:pos x="181" y="139"/>
                </a:cxn>
                <a:cxn ang="0">
                  <a:pos x="184" y="133"/>
                </a:cxn>
                <a:cxn ang="0">
                  <a:pos x="189" y="121"/>
                </a:cxn>
                <a:cxn ang="0">
                  <a:pos x="191" y="96"/>
                </a:cxn>
                <a:cxn ang="0">
                  <a:pos x="194" y="25"/>
                </a:cxn>
                <a:cxn ang="0">
                  <a:pos x="199" y="22"/>
                </a:cxn>
                <a:cxn ang="0">
                  <a:pos x="201" y="22"/>
                </a:cxn>
                <a:cxn ang="0">
                  <a:pos x="204" y="33"/>
                </a:cxn>
                <a:cxn ang="0">
                  <a:pos x="209" y="6"/>
                </a:cxn>
                <a:cxn ang="0">
                  <a:pos x="212" y="0"/>
                </a:cxn>
                <a:cxn ang="0">
                  <a:pos x="214" y="2"/>
                </a:cxn>
                <a:cxn ang="0">
                  <a:pos x="219" y="31"/>
                </a:cxn>
                <a:cxn ang="0">
                  <a:pos x="222" y="43"/>
                </a:cxn>
                <a:cxn ang="0">
                  <a:pos x="224" y="18"/>
                </a:cxn>
                <a:cxn ang="0">
                  <a:pos x="230" y="10"/>
                </a:cxn>
                <a:cxn ang="0">
                  <a:pos x="232" y="6"/>
                </a:cxn>
                <a:cxn ang="0">
                  <a:pos x="235" y="6"/>
                </a:cxn>
                <a:cxn ang="0">
                  <a:pos x="240" y="14"/>
                </a:cxn>
                <a:cxn ang="0">
                  <a:pos x="242" y="72"/>
                </a:cxn>
                <a:cxn ang="0">
                  <a:pos x="245" y="66"/>
                </a:cxn>
                <a:cxn ang="0">
                  <a:pos x="250" y="66"/>
                </a:cxn>
                <a:cxn ang="0">
                  <a:pos x="252" y="66"/>
                </a:cxn>
                <a:cxn ang="0">
                  <a:pos x="255" y="72"/>
                </a:cxn>
              </a:cxnLst>
              <a:rect l="0" t="0" r="r" b="b"/>
              <a:pathLst>
                <a:path w="260" h="203">
                  <a:moveTo>
                    <a:pt x="0" y="84"/>
                  </a:moveTo>
                  <a:lnTo>
                    <a:pt x="5" y="84"/>
                  </a:lnTo>
                  <a:lnTo>
                    <a:pt x="8" y="90"/>
                  </a:lnTo>
                  <a:lnTo>
                    <a:pt x="8" y="84"/>
                  </a:lnTo>
                  <a:lnTo>
                    <a:pt x="10" y="88"/>
                  </a:lnTo>
                  <a:lnTo>
                    <a:pt x="15" y="88"/>
                  </a:lnTo>
                  <a:lnTo>
                    <a:pt x="18" y="88"/>
                  </a:lnTo>
                  <a:lnTo>
                    <a:pt x="18" y="84"/>
                  </a:lnTo>
                  <a:lnTo>
                    <a:pt x="20" y="88"/>
                  </a:lnTo>
                  <a:lnTo>
                    <a:pt x="25" y="88"/>
                  </a:lnTo>
                  <a:lnTo>
                    <a:pt x="28" y="88"/>
                  </a:lnTo>
                  <a:lnTo>
                    <a:pt x="31" y="88"/>
                  </a:lnTo>
                  <a:lnTo>
                    <a:pt x="36" y="88"/>
                  </a:lnTo>
                  <a:lnTo>
                    <a:pt x="38" y="88"/>
                  </a:lnTo>
                  <a:lnTo>
                    <a:pt x="41" y="88"/>
                  </a:lnTo>
                  <a:lnTo>
                    <a:pt x="46" y="88"/>
                  </a:lnTo>
                  <a:lnTo>
                    <a:pt x="48" y="88"/>
                  </a:lnTo>
                  <a:lnTo>
                    <a:pt x="51" y="88"/>
                  </a:lnTo>
                  <a:lnTo>
                    <a:pt x="56" y="88"/>
                  </a:lnTo>
                  <a:lnTo>
                    <a:pt x="59" y="88"/>
                  </a:lnTo>
                  <a:lnTo>
                    <a:pt x="61" y="88"/>
                  </a:lnTo>
                  <a:lnTo>
                    <a:pt x="66" y="88"/>
                  </a:lnTo>
                  <a:lnTo>
                    <a:pt x="69" y="88"/>
                  </a:lnTo>
                  <a:lnTo>
                    <a:pt x="71" y="88"/>
                  </a:lnTo>
                  <a:lnTo>
                    <a:pt x="71" y="84"/>
                  </a:lnTo>
                  <a:lnTo>
                    <a:pt x="76" y="88"/>
                  </a:lnTo>
                  <a:lnTo>
                    <a:pt x="79" y="88"/>
                  </a:lnTo>
                  <a:lnTo>
                    <a:pt x="82" y="88"/>
                  </a:lnTo>
                  <a:lnTo>
                    <a:pt x="87" y="88"/>
                  </a:lnTo>
                  <a:lnTo>
                    <a:pt x="87" y="84"/>
                  </a:lnTo>
                  <a:lnTo>
                    <a:pt x="89" y="88"/>
                  </a:lnTo>
                  <a:lnTo>
                    <a:pt x="92" y="88"/>
                  </a:lnTo>
                  <a:lnTo>
                    <a:pt x="92" y="84"/>
                  </a:lnTo>
                  <a:lnTo>
                    <a:pt x="97" y="88"/>
                  </a:lnTo>
                  <a:lnTo>
                    <a:pt x="97" y="84"/>
                  </a:lnTo>
                  <a:lnTo>
                    <a:pt x="99" y="88"/>
                  </a:lnTo>
                  <a:lnTo>
                    <a:pt x="99" y="84"/>
                  </a:lnTo>
                  <a:lnTo>
                    <a:pt x="102" y="88"/>
                  </a:lnTo>
                  <a:lnTo>
                    <a:pt x="102" y="84"/>
                  </a:lnTo>
                  <a:lnTo>
                    <a:pt x="107" y="84"/>
                  </a:lnTo>
                  <a:lnTo>
                    <a:pt x="110" y="88"/>
                  </a:lnTo>
                  <a:lnTo>
                    <a:pt x="112" y="88"/>
                  </a:lnTo>
                  <a:lnTo>
                    <a:pt x="112" y="84"/>
                  </a:lnTo>
                  <a:lnTo>
                    <a:pt x="117" y="84"/>
                  </a:lnTo>
                  <a:lnTo>
                    <a:pt x="120" y="88"/>
                  </a:lnTo>
                  <a:lnTo>
                    <a:pt x="120" y="84"/>
                  </a:lnTo>
                  <a:lnTo>
                    <a:pt x="122" y="88"/>
                  </a:lnTo>
                  <a:lnTo>
                    <a:pt x="127" y="88"/>
                  </a:lnTo>
                  <a:lnTo>
                    <a:pt x="127" y="84"/>
                  </a:lnTo>
                  <a:lnTo>
                    <a:pt x="130" y="88"/>
                  </a:lnTo>
                  <a:lnTo>
                    <a:pt x="133" y="88"/>
                  </a:lnTo>
                  <a:lnTo>
                    <a:pt x="133" y="84"/>
                  </a:lnTo>
                  <a:lnTo>
                    <a:pt x="138" y="88"/>
                  </a:lnTo>
                  <a:lnTo>
                    <a:pt x="138" y="84"/>
                  </a:lnTo>
                  <a:lnTo>
                    <a:pt x="140" y="88"/>
                  </a:lnTo>
                  <a:lnTo>
                    <a:pt x="140" y="84"/>
                  </a:lnTo>
                  <a:lnTo>
                    <a:pt x="143" y="88"/>
                  </a:lnTo>
                  <a:lnTo>
                    <a:pt x="143" y="84"/>
                  </a:lnTo>
                  <a:lnTo>
                    <a:pt x="148" y="84"/>
                  </a:lnTo>
                  <a:lnTo>
                    <a:pt x="150" y="84"/>
                  </a:lnTo>
                  <a:lnTo>
                    <a:pt x="153" y="84"/>
                  </a:lnTo>
                  <a:lnTo>
                    <a:pt x="158" y="88"/>
                  </a:lnTo>
                  <a:lnTo>
                    <a:pt x="158" y="84"/>
                  </a:lnTo>
                  <a:lnTo>
                    <a:pt x="161" y="84"/>
                  </a:lnTo>
                  <a:lnTo>
                    <a:pt x="163" y="88"/>
                  </a:lnTo>
                  <a:lnTo>
                    <a:pt x="163" y="84"/>
                  </a:lnTo>
                  <a:lnTo>
                    <a:pt x="168" y="84"/>
                  </a:lnTo>
                  <a:lnTo>
                    <a:pt x="171" y="88"/>
                  </a:lnTo>
                  <a:lnTo>
                    <a:pt x="173" y="88"/>
                  </a:lnTo>
                  <a:lnTo>
                    <a:pt x="173" y="84"/>
                  </a:lnTo>
                  <a:lnTo>
                    <a:pt x="179" y="139"/>
                  </a:lnTo>
                  <a:lnTo>
                    <a:pt x="179" y="90"/>
                  </a:lnTo>
                  <a:lnTo>
                    <a:pt x="181" y="146"/>
                  </a:lnTo>
                  <a:lnTo>
                    <a:pt x="181" y="139"/>
                  </a:lnTo>
                  <a:lnTo>
                    <a:pt x="184" y="146"/>
                  </a:lnTo>
                  <a:lnTo>
                    <a:pt x="184" y="133"/>
                  </a:lnTo>
                  <a:lnTo>
                    <a:pt x="189" y="146"/>
                  </a:lnTo>
                  <a:lnTo>
                    <a:pt x="189" y="121"/>
                  </a:lnTo>
                  <a:lnTo>
                    <a:pt x="191" y="107"/>
                  </a:lnTo>
                  <a:lnTo>
                    <a:pt x="191" y="96"/>
                  </a:lnTo>
                  <a:lnTo>
                    <a:pt x="194" y="74"/>
                  </a:lnTo>
                  <a:lnTo>
                    <a:pt x="194" y="25"/>
                  </a:lnTo>
                  <a:lnTo>
                    <a:pt x="199" y="25"/>
                  </a:lnTo>
                  <a:lnTo>
                    <a:pt x="199" y="22"/>
                  </a:lnTo>
                  <a:lnTo>
                    <a:pt x="201" y="31"/>
                  </a:lnTo>
                  <a:lnTo>
                    <a:pt x="201" y="22"/>
                  </a:lnTo>
                  <a:lnTo>
                    <a:pt x="204" y="39"/>
                  </a:lnTo>
                  <a:lnTo>
                    <a:pt x="204" y="33"/>
                  </a:lnTo>
                  <a:lnTo>
                    <a:pt x="209" y="25"/>
                  </a:lnTo>
                  <a:lnTo>
                    <a:pt x="209" y="6"/>
                  </a:lnTo>
                  <a:lnTo>
                    <a:pt x="212" y="2"/>
                  </a:lnTo>
                  <a:lnTo>
                    <a:pt x="212" y="0"/>
                  </a:lnTo>
                  <a:lnTo>
                    <a:pt x="214" y="18"/>
                  </a:lnTo>
                  <a:lnTo>
                    <a:pt x="214" y="2"/>
                  </a:lnTo>
                  <a:lnTo>
                    <a:pt x="219" y="39"/>
                  </a:lnTo>
                  <a:lnTo>
                    <a:pt x="219" y="31"/>
                  </a:lnTo>
                  <a:lnTo>
                    <a:pt x="222" y="47"/>
                  </a:lnTo>
                  <a:lnTo>
                    <a:pt x="222" y="43"/>
                  </a:lnTo>
                  <a:lnTo>
                    <a:pt x="224" y="35"/>
                  </a:lnTo>
                  <a:lnTo>
                    <a:pt x="224" y="18"/>
                  </a:lnTo>
                  <a:lnTo>
                    <a:pt x="230" y="14"/>
                  </a:lnTo>
                  <a:lnTo>
                    <a:pt x="230" y="10"/>
                  </a:lnTo>
                  <a:lnTo>
                    <a:pt x="232" y="8"/>
                  </a:lnTo>
                  <a:lnTo>
                    <a:pt x="232" y="6"/>
                  </a:lnTo>
                  <a:lnTo>
                    <a:pt x="235" y="10"/>
                  </a:lnTo>
                  <a:lnTo>
                    <a:pt x="235" y="6"/>
                  </a:lnTo>
                  <a:lnTo>
                    <a:pt x="240" y="51"/>
                  </a:lnTo>
                  <a:lnTo>
                    <a:pt x="240" y="14"/>
                  </a:lnTo>
                  <a:lnTo>
                    <a:pt x="242" y="76"/>
                  </a:lnTo>
                  <a:lnTo>
                    <a:pt x="242" y="72"/>
                  </a:lnTo>
                  <a:lnTo>
                    <a:pt x="245" y="74"/>
                  </a:lnTo>
                  <a:lnTo>
                    <a:pt x="245" y="66"/>
                  </a:lnTo>
                  <a:lnTo>
                    <a:pt x="250" y="68"/>
                  </a:lnTo>
                  <a:lnTo>
                    <a:pt x="250" y="66"/>
                  </a:lnTo>
                  <a:lnTo>
                    <a:pt x="252" y="72"/>
                  </a:lnTo>
                  <a:lnTo>
                    <a:pt x="252" y="66"/>
                  </a:lnTo>
                  <a:lnTo>
                    <a:pt x="255" y="107"/>
                  </a:lnTo>
                  <a:lnTo>
                    <a:pt x="255" y="72"/>
                  </a:lnTo>
                  <a:lnTo>
                    <a:pt x="260" y="203"/>
                  </a:lnTo>
                </a:path>
              </a:pathLst>
            </a:cu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182" name="Line 158"/>
            <p:cNvSpPr>
              <a:spLocks noChangeShapeType="1"/>
            </p:cNvSpPr>
            <p:nvPr/>
          </p:nvSpPr>
          <p:spPr bwMode="auto">
            <a:xfrm flipV="1">
              <a:off x="1707678" y="2913485"/>
              <a:ext cx="1517" cy="809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183" name="Line 159"/>
            <p:cNvSpPr>
              <a:spLocks noChangeShapeType="1"/>
            </p:cNvSpPr>
            <p:nvPr/>
          </p:nvSpPr>
          <p:spPr bwMode="auto">
            <a:xfrm>
              <a:off x="1707678" y="2913485"/>
              <a:ext cx="1517" cy="8096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184" name="Line 160"/>
            <p:cNvSpPr>
              <a:spLocks noChangeShapeType="1"/>
            </p:cNvSpPr>
            <p:nvPr/>
          </p:nvSpPr>
          <p:spPr bwMode="auto">
            <a:xfrm flipV="1">
              <a:off x="1712228" y="2907135"/>
              <a:ext cx="1517" cy="87313"/>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endParaRPr>
            </a:p>
          </p:txBody>
        </p:sp>
        <p:sp>
          <p:nvSpPr>
            <p:cNvPr id="1185" name="Freeform 161"/>
            <p:cNvSpPr>
              <a:spLocks/>
            </p:cNvSpPr>
            <p:nvPr/>
          </p:nvSpPr>
          <p:spPr bwMode="auto">
            <a:xfrm>
              <a:off x="1712228" y="2759497"/>
              <a:ext cx="1891669" cy="147638"/>
            </a:xfrm>
            <a:custGeom>
              <a:avLst/>
              <a:gdLst/>
              <a:ahLst/>
              <a:cxnLst>
                <a:cxn ang="0">
                  <a:pos x="12" y="35"/>
                </a:cxn>
                <a:cxn ang="0">
                  <a:pos x="38" y="33"/>
                </a:cxn>
                <a:cxn ang="0">
                  <a:pos x="53" y="33"/>
                </a:cxn>
                <a:cxn ang="0">
                  <a:pos x="69" y="29"/>
                </a:cxn>
                <a:cxn ang="0">
                  <a:pos x="89" y="29"/>
                </a:cxn>
                <a:cxn ang="0">
                  <a:pos x="104" y="33"/>
                </a:cxn>
                <a:cxn ang="0">
                  <a:pos x="122" y="33"/>
                </a:cxn>
                <a:cxn ang="0">
                  <a:pos x="135" y="29"/>
                </a:cxn>
                <a:cxn ang="0">
                  <a:pos x="158" y="29"/>
                </a:cxn>
                <a:cxn ang="0">
                  <a:pos x="183" y="29"/>
                </a:cxn>
                <a:cxn ang="0">
                  <a:pos x="199" y="29"/>
                </a:cxn>
                <a:cxn ang="0">
                  <a:pos x="219" y="29"/>
                </a:cxn>
                <a:cxn ang="0">
                  <a:pos x="245" y="29"/>
                </a:cxn>
                <a:cxn ang="0">
                  <a:pos x="265" y="33"/>
                </a:cxn>
                <a:cxn ang="0">
                  <a:pos x="280" y="33"/>
                </a:cxn>
                <a:cxn ang="0">
                  <a:pos x="298" y="33"/>
                </a:cxn>
                <a:cxn ang="0">
                  <a:pos x="321" y="33"/>
                </a:cxn>
                <a:cxn ang="0">
                  <a:pos x="341" y="29"/>
                </a:cxn>
                <a:cxn ang="0">
                  <a:pos x="362" y="33"/>
                </a:cxn>
                <a:cxn ang="0">
                  <a:pos x="382" y="29"/>
                </a:cxn>
                <a:cxn ang="0">
                  <a:pos x="410" y="29"/>
                </a:cxn>
                <a:cxn ang="0">
                  <a:pos x="423" y="29"/>
                </a:cxn>
                <a:cxn ang="0">
                  <a:pos x="449" y="35"/>
                </a:cxn>
                <a:cxn ang="0">
                  <a:pos x="464" y="35"/>
                </a:cxn>
                <a:cxn ang="0">
                  <a:pos x="492" y="35"/>
                </a:cxn>
                <a:cxn ang="0">
                  <a:pos x="520" y="35"/>
                </a:cxn>
                <a:cxn ang="0">
                  <a:pos x="543" y="33"/>
                </a:cxn>
                <a:cxn ang="0">
                  <a:pos x="561" y="29"/>
                </a:cxn>
                <a:cxn ang="0">
                  <a:pos x="576" y="29"/>
                </a:cxn>
                <a:cxn ang="0">
                  <a:pos x="602" y="29"/>
                </a:cxn>
                <a:cxn ang="0">
                  <a:pos x="617" y="27"/>
                </a:cxn>
                <a:cxn ang="0">
                  <a:pos x="642" y="27"/>
                </a:cxn>
                <a:cxn ang="0">
                  <a:pos x="663" y="25"/>
                </a:cxn>
                <a:cxn ang="0">
                  <a:pos x="686" y="25"/>
                </a:cxn>
                <a:cxn ang="0">
                  <a:pos x="706" y="21"/>
                </a:cxn>
                <a:cxn ang="0">
                  <a:pos x="727" y="19"/>
                </a:cxn>
                <a:cxn ang="0">
                  <a:pos x="747" y="19"/>
                </a:cxn>
                <a:cxn ang="0">
                  <a:pos x="760" y="17"/>
                </a:cxn>
                <a:cxn ang="0">
                  <a:pos x="778" y="19"/>
                </a:cxn>
                <a:cxn ang="0">
                  <a:pos x="795" y="17"/>
                </a:cxn>
                <a:cxn ang="0">
                  <a:pos x="816" y="17"/>
                </a:cxn>
                <a:cxn ang="0">
                  <a:pos x="836" y="11"/>
                </a:cxn>
                <a:cxn ang="0">
                  <a:pos x="852" y="11"/>
                </a:cxn>
                <a:cxn ang="0">
                  <a:pos x="869" y="13"/>
                </a:cxn>
                <a:cxn ang="0">
                  <a:pos x="890" y="13"/>
                </a:cxn>
                <a:cxn ang="0">
                  <a:pos x="910" y="11"/>
                </a:cxn>
                <a:cxn ang="0">
                  <a:pos x="931" y="8"/>
                </a:cxn>
                <a:cxn ang="0">
                  <a:pos x="951" y="8"/>
                </a:cxn>
                <a:cxn ang="0">
                  <a:pos x="974" y="8"/>
                </a:cxn>
                <a:cxn ang="0">
                  <a:pos x="994" y="8"/>
                </a:cxn>
                <a:cxn ang="0">
                  <a:pos x="1012" y="4"/>
                </a:cxn>
                <a:cxn ang="0">
                  <a:pos x="1030" y="4"/>
                </a:cxn>
                <a:cxn ang="0">
                  <a:pos x="1053" y="4"/>
                </a:cxn>
                <a:cxn ang="0">
                  <a:pos x="1073" y="2"/>
                </a:cxn>
                <a:cxn ang="0">
                  <a:pos x="1096" y="4"/>
                </a:cxn>
                <a:cxn ang="0">
                  <a:pos x="1114" y="4"/>
                </a:cxn>
                <a:cxn ang="0">
                  <a:pos x="1132" y="4"/>
                </a:cxn>
                <a:cxn ang="0">
                  <a:pos x="1145" y="4"/>
                </a:cxn>
                <a:cxn ang="0">
                  <a:pos x="1163" y="2"/>
                </a:cxn>
                <a:cxn ang="0">
                  <a:pos x="1186" y="2"/>
                </a:cxn>
                <a:cxn ang="0">
                  <a:pos x="1209" y="2"/>
                </a:cxn>
                <a:cxn ang="0">
                  <a:pos x="1232" y="2"/>
                </a:cxn>
              </a:cxnLst>
              <a:rect l="0" t="0" r="r" b="b"/>
              <a:pathLst>
                <a:path w="1247" h="93">
                  <a:moveTo>
                    <a:pt x="0" y="93"/>
                  </a:moveTo>
                  <a:lnTo>
                    <a:pt x="2" y="74"/>
                  </a:lnTo>
                  <a:lnTo>
                    <a:pt x="7" y="62"/>
                  </a:lnTo>
                  <a:lnTo>
                    <a:pt x="7" y="43"/>
                  </a:lnTo>
                  <a:lnTo>
                    <a:pt x="10" y="41"/>
                  </a:lnTo>
                  <a:lnTo>
                    <a:pt x="10" y="35"/>
                  </a:lnTo>
                  <a:lnTo>
                    <a:pt x="12" y="37"/>
                  </a:lnTo>
                  <a:lnTo>
                    <a:pt x="12" y="35"/>
                  </a:lnTo>
                  <a:lnTo>
                    <a:pt x="18" y="35"/>
                  </a:lnTo>
                  <a:lnTo>
                    <a:pt x="20" y="33"/>
                  </a:lnTo>
                  <a:lnTo>
                    <a:pt x="23" y="33"/>
                  </a:lnTo>
                  <a:lnTo>
                    <a:pt x="28" y="33"/>
                  </a:lnTo>
                  <a:lnTo>
                    <a:pt x="30" y="33"/>
                  </a:lnTo>
                  <a:lnTo>
                    <a:pt x="33" y="33"/>
                  </a:lnTo>
                  <a:lnTo>
                    <a:pt x="33" y="29"/>
                  </a:lnTo>
                  <a:lnTo>
                    <a:pt x="38" y="33"/>
                  </a:lnTo>
                  <a:lnTo>
                    <a:pt x="38" y="29"/>
                  </a:lnTo>
                  <a:lnTo>
                    <a:pt x="40" y="33"/>
                  </a:lnTo>
                  <a:lnTo>
                    <a:pt x="40" y="29"/>
                  </a:lnTo>
                  <a:lnTo>
                    <a:pt x="43" y="33"/>
                  </a:lnTo>
                  <a:lnTo>
                    <a:pt x="43" y="29"/>
                  </a:lnTo>
                  <a:lnTo>
                    <a:pt x="48" y="29"/>
                  </a:lnTo>
                  <a:lnTo>
                    <a:pt x="51" y="29"/>
                  </a:lnTo>
                  <a:lnTo>
                    <a:pt x="53" y="33"/>
                  </a:lnTo>
                  <a:lnTo>
                    <a:pt x="53" y="29"/>
                  </a:lnTo>
                  <a:lnTo>
                    <a:pt x="58" y="33"/>
                  </a:lnTo>
                  <a:lnTo>
                    <a:pt x="58" y="29"/>
                  </a:lnTo>
                  <a:lnTo>
                    <a:pt x="61" y="29"/>
                  </a:lnTo>
                  <a:lnTo>
                    <a:pt x="63" y="33"/>
                  </a:lnTo>
                  <a:lnTo>
                    <a:pt x="63" y="29"/>
                  </a:lnTo>
                  <a:lnTo>
                    <a:pt x="69" y="33"/>
                  </a:lnTo>
                  <a:lnTo>
                    <a:pt x="69" y="29"/>
                  </a:lnTo>
                  <a:lnTo>
                    <a:pt x="71" y="29"/>
                  </a:lnTo>
                  <a:lnTo>
                    <a:pt x="74" y="33"/>
                  </a:lnTo>
                  <a:lnTo>
                    <a:pt x="74" y="29"/>
                  </a:lnTo>
                  <a:lnTo>
                    <a:pt x="79" y="33"/>
                  </a:lnTo>
                  <a:lnTo>
                    <a:pt x="79" y="29"/>
                  </a:lnTo>
                  <a:lnTo>
                    <a:pt x="81" y="29"/>
                  </a:lnTo>
                  <a:lnTo>
                    <a:pt x="84" y="29"/>
                  </a:lnTo>
                  <a:lnTo>
                    <a:pt x="89" y="29"/>
                  </a:lnTo>
                  <a:lnTo>
                    <a:pt x="91" y="33"/>
                  </a:lnTo>
                  <a:lnTo>
                    <a:pt x="91" y="29"/>
                  </a:lnTo>
                  <a:lnTo>
                    <a:pt x="94" y="29"/>
                  </a:lnTo>
                  <a:lnTo>
                    <a:pt x="99" y="33"/>
                  </a:lnTo>
                  <a:lnTo>
                    <a:pt x="99" y="29"/>
                  </a:lnTo>
                  <a:lnTo>
                    <a:pt x="102" y="33"/>
                  </a:lnTo>
                  <a:lnTo>
                    <a:pt x="102" y="29"/>
                  </a:lnTo>
                  <a:lnTo>
                    <a:pt x="104" y="33"/>
                  </a:lnTo>
                  <a:lnTo>
                    <a:pt x="104" y="29"/>
                  </a:lnTo>
                  <a:lnTo>
                    <a:pt x="109" y="33"/>
                  </a:lnTo>
                  <a:lnTo>
                    <a:pt x="109" y="29"/>
                  </a:lnTo>
                  <a:lnTo>
                    <a:pt x="112" y="33"/>
                  </a:lnTo>
                  <a:lnTo>
                    <a:pt x="112" y="29"/>
                  </a:lnTo>
                  <a:lnTo>
                    <a:pt x="114" y="29"/>
                  </a:lnTo>
                  <a:lnTo>
                    <a:pt x="120" y="33"/>
                  </a:lnTo>
                  <a:lnTo>
                    <a:pt x="122" y="33"/>
                  </a:lnTo>
                  <a:lnTo>
                    <a:pt x="122" y="29"/>
                  </a:lnTo>
                  <a:lnTo>
                    <a:pt x="125" y="33"/>
                  </a:lnTo>
                  <a:lnTo>
                    <a:pt x="130" y="33"/>
                  </a:lnTo>
                  <a:lnTo>
                    <a:pt x="130" y="29"/>
                  </a:lnTo>
                  <a:lnTo>
                    <a:pt x="132" y="33"/>
                  </a:lnTo>
                  <a:lnTo>
                    <a:pt x="132" y="29"/>
                  </a:lnTo>
                  <a:lnTo>
                    <a:pt x="135" y="33"/>
                  </a:lnTo>
                  <a:lnTo>
                    <a:pt x="135" y="29"/>
                  </a:lnTo>
                  <a:lnTo>
                    <a:pt x="140" y="29"/>
                  </a:lnTo>
                  <a:lnTo>
                    <a:pt x="142" y="29"/>
                  </a:lnTo>
                  <a:lnTo>
                    <a:pt x="145" y="29"/>
                  </a:lnTo>
                  <a:lnTo>
                    <a:pt x="150" y="29"/>
                  </a:lnTo>
                  <a:lnTo>
                    <a:pt x="153" y="29"/>
                  </a:lnTo>
                  <a:lnTo>
                    <a:pt x="153" y="27"/>
                  </a:lnTo>
                  <a:lnTo>
                    <a:pt x="155" y="29"/>
                  </a:lnTo>
                  <a:lnTo>
                    <a:pt x="158" y="29"/>
                  </a:lnTo>
                  <a:lnTo>
                    <a:pt x="163" y="29"/>
                  </a:lnTo>
                  <a:lnTo>
                    <a:pt x="165" y="29"/>
                  </a:lnTo>
                  <a:lnTo>
                    <a:pt x="168" y="29"/>
                  </a:lnTo>
                  <a:lnTo>
                    <a:pt x="173" y="33"/>
                  </a:lnTo>
                  <a:lnTo>
                    <a:pt x="173" y="29"/>
                  </a:lnTo>
                  <a:lnTo>
                    <a:pt x="176" y="29"/>
                  </a:lnTo>
                  <a:lnTo>
                    <a:pt x="181" y="33"/>
                  </a:lnTo>
                  <a:lnTo>
                    <a:pt x="183" y="29"/>
                  </a:lnTo>
                  <a:lnTo>
                    <a:pt x="186" y="33"/>
                  </a:lnTo>
                  <a:lnTo>
                    <a:pt x="191" y="33"/>
                  </a:lnTo>
                  <a:lnTo>
                    <a:pt x="191" y="29"/>
                  </a:lnTo>
                  <a:lnTo>
                    <a:pt x="194" y="33"/>
                  </a:lnTo>
                  <a:lnTo>
                    <a:pt x="194" y="29"/>
                  </a:lnTo>
                  <a:lnTo>
                    <a:pt x="196" y="33"/>
                  </a:lnTo>
                  <a:lnTo>
                    <a:pt x="199" y="33"/>
                  </a:lnTo>
                  <a:lnTo>
                    <a:pt x="199" y="29"/>
                  </a:lnTo>
                  <a:lnTo>
                    <a:pt x="204" y="33"/>
                  </a:lnTo>
                  <a:lnTo>
                    <a:pt x="204" y="29"/>
                  </a:lnTo>
                  <a:lnTo>
                    <a:pt x="206" y="29"/>
                  </a:lnTo>
                  <a:lnTo>
                    <a:pt x="209" y="33"/>
                  </a:lnTo>
                  <a:lnTo>
                    <a:pt x="214" y="29"/>
                  </a:lnTo>
                  <a:lnTo>
                    <a:pt x="216" y="33"/>
                  </a:lnTo>
                  <a:lnTo>
                    <a:pt x="219" y="33"/>
                  </a:lnTo>
                  <a:lnTo>
                    <a:pt x="219" y="29"/>
                  </a:lnTo>
                  <a:lnTo>
                    <a:pt x="224" y="29"/>
                  </a:lnTo>
                  <a:lnTo>
                    <a:pt x="227" y="29"/>
                  </a:lnTo>
                  <a:lnTo>
                    <a:pt x="229" y="29"/>
                  </a:lnTo>
                  <a:lnTo>
                    <a:pt x="234" y="33"/>
                  </a:lnTo>
                  <a:lnTo>
                    <a:pt x="234" y="29"/>
                  </a:lnTo>
                  <a:lnTo>
                    <a:pt x="237" y="29"/>
                  </a:lnTo>
                  <a:lnTo>
                    <a:pt x="239" y="29"/>
                  </a:lnTo>
                  <a:lnTo>
                    <a:pt x="245" y="29"/>
                  </a:lnTo>
                  <a:lnTo>
                    <a:pt x="247" y="29"/>
                  </a:lnTo>
                  <a:lnTo>
                    <a:pt x="250" y="29"/>
                  </a:lnTo>
                  <a:lnTo>
                    <a:pt x="250" y="27"/>
                  </a:lnTo>
                  <a:lnTo>
                    <a:pt x="255" y="29"/>
                  </a:lnTo>
                  <a:lnTo>
                    <a:pt x="257" y="33"/>
                  </a:lnTo>
                  <a:lnTo>
                    <a:pt x="257" y="29"/>
                  </a:lnTo>
                  <a:lnTo>
                    <a:pt x="260" y="29"/>
                  </a:lnTo>
                  <a:lnTo>
                    <a:pt x="265" y="33"/>
                  </a:lnTo>
                  <a:lnTo>
                    <a:pt x="265" y="29"/>
                  </a:lnTo>
                  <a:lnTo>
                    <a:pt x="267" y="33"/>
                  </a:lnTo>
                  <a:lnTo>
                    <a:pt x="270" y="33"/>
                  </a:lnTo>
                  <a:lnTo>
                    <a:pt x="275" y="33"/>
                  </a:lnTo>
                  <a:lnTo>
                    <a:pt x="275" y="29"/>
                  </a:lnTo>
                  <a:lnTo>
                    <a:pt x="278" y="33"/>
                  </a:lnTo>
                  <a:lnTo>
                    <a:pt x="278" y="29"/>
                  </a:lnTo>
                  <a:lnTo>
                    <a:pt x="280" y="33"/>
                  </a:lnTo>
                  <a:lnTo>
                    <a:pt x="280" y="29"/>
                  </a:lnTo>
                  <a:lnTo>
                    <a:pt x="285" y="33"/>
                  </a:lnTo>
                  <a:lnTo>
                    <a:pt x="285" y="29"/>
                  </a:lnTo>
                  <a:lnTo>
                    <a:pt x="288" y="29"/>
                  </a:lnTo>
                  <a:lnTo>
                    <a:pt x="290" y="29"/>
                  </a:lnTo>
                  <a:lnTo>
                    <a:pt x="296" y="33"/>
                  </a:lnTo>
                  <a:lnTo>
                    <a:pt x="296" y="29"/>
                  </a:lnTo>
                  <a:lnTo>
                    <a:pt x="298" y="33"/>
                  </a:lnTo>
                  <a:lnTo>
                    <a:pt x="298" y="29"/>
                  </a:lnTo>
                  <a:lnTo>
                    <a:pt x="301" y="29"/>
                  </a:lnTo>
                  <a:lnTo>
                    <a:pt x="306" y="29"/>
                  </a:lnTo>
                  <a:lnTo>
                    <a:pt x="308" y="29"/>
                  </a:lnTo>
                  <a:lnTo>
                    <a:pt x="311" y="29"/>
                  </a:lnTo>
                  <a:lnTo>
                    <a:pt x="316" y="29"/>
                  </a:lnTo>
                  <a:lnTo>
                    <a:pt x="318" y="33"/>
                  </a:lnTo>
                  <a:lnTo>
                    <a:pt x="321" y="33"/>
                  </a:lnTo>
                  <a:lnTo>
                    <a:pt x="321" y="29"/>
                  </a:lnTo>
                  <a:lnTo>
                    <a:pt x="326" y="29"/>
                  </a:lnTo>
                  <a:lnTo>
                    <a:pt x="329" y="29"/>
                  </a:lnTo>
                  <a:lnTo>
                    <a:pt x="331" y="29"/>
                  </a:lnTo>
                  <a:lnTo>
                    <a:pt x="336" y="33"/>
                  </a:lnTo>
                  <a:lnTo>
                    <a:pt x="336" y="29"/>
                  </a:lnTo>
                  <a:lnTo>
                    <a:pt x="339" y="29"/>
                  </a:lnTo>
                  <a:lnTo>
                    <a:pt x="341" y="29"/>
                  </a:lnTo>
                  <a:lnTo>
                    <a:pt x="347" y="29"/>
                  </a:lnTo>
                  <a:lnTo>
                    <a:pt x="349" y="29"/>
                  </a:lnTo>
                  <a:lnTo>
                    <a:pt x="352" y="29"/>
                  </a:lnTo>
                  <a:lnTo>
                    <a:pt x="357" y="29"/>
                  </a:lnTo>
                  <a:lnTo>
                    <a:pt x="357" y="27"/>
                  </a:lnTo>
                  <a:lnTo>
                    <a:pt x="359" y="29"/>
                  </a:lnTo>
                  <a:lnTo>
                    <a:pt x="359" y="27"/>
                  </a:lnTo>
                  <a:lnTo>
                    <a:pt x="362" y="33"/>
                  </a:lnTo>
                  <a:lnTo>
                    <a:pt x="362" y="27"/>
                  </a:lnTo>
                  <a:lnTo>
                    <a:pt x="367" y="29"/>
                  </a:lnTo>
                  <a:lnTo>
                    <a:pt x="369" y="29"/>
                  </a:lnTo>
                  <a:lnTo>
                    <a:pt x="372" y="29"/>
                  </a:lnTo>
                  <a:lnTo>
                    <a:pt x="377" y="33"/>
                  </a:lnTo>
                  <a:lnTo>
                    <a:pt x="377" y="29"/>
                  </a:lnTo>
                  <a:lnTo>
                    <a:pt x="380" y="29"/>
                  </a:lnTo>
                  <a:lnTo>
                    <a:pt x="382" y="29"/>
                  </a:lnTo>
                  <a:lnTo>
                    <a:pt x="387" y="29"/>
                  </a:lnTo>
                  <a:lnTo>
                    <a:pt x="390" y="29"/>
                  </a:lnTo>
                  <a:lnTo>
                    <a:pt x="392" y="29"/>
                  </a:lnTo>
                  <a:lnTo>
                    <a:pt x="398" y="29"/>
                  </a:lnTo>
                  <a:lnTo>
                    <a:pt x="400" y="29"/>
                  </a:lnTo>
                  <a:lnTo>
                    <a:pt x="403" y="29"/>
                  </a:lnTo>
                  <a:lnTo>
                    <a:pt x="408" y="29"/>
                  </a:lnTo>
                  <a:lnTo>
                    <a:pt x="410" y="29"/>
                  </a:lnTo>
                  <a:lnTo>
                    <a:pt x="410" y="27"/>
                  </a:lnTo>
                  <a:lnTo>
                    <a:pt x="413" y="29"/>
                  </a:lnTo>
                  <a:lnTo>
                    <a:pt x="418" y="33"/>
                  </a:lnTo>
                  <a:lnTo>
                    <a:pt x="418" y="29"/>
                  </a:lnTo>
                  <a:lnTo>
                    <a:pt x="420" y="33"/>
                  </a:lnTo>
                  <a:lnTo>
                    <a:pt x="420" y="29"/>
                  </a:lnTo>
                  <a:lnTo>
                    <a:pt x="423" y="33"/>
                  </a:lnTo>
                  <a:lnTo>
                    <a:pt x="423" y="29"/>
                  </a:lnTo>
                  <a:lnTo>
                    <a:pt x="428" y="29"/>
                  </a:lnTo>
                  <a:lnTo>
                    <a:pt x="431" y="29"/>
                  </a:lnTo>
                  <a:lnTo>
                    <a:pt x="433" y="33"/>
                  </a:lnTo>
                  <a:lnTo>
                    <a:pt x="433" y="29"/>
                  </a:lnTo>
                  <a:lnTo>
                    <a:pt x="438" y="33"/>
                  </a:lnTo>
                  <a:lnTo>
                    <a:pt x="441" y="33"/>
                  </a:lnTo>
                  <a:lnTo>
                    <a:pt x="443" y="33"/>
                  </a:lnTo>
                  <a:lnTo>
                    <a:pt x="449" y="35"/>
                  </a:lnTo>
                  <a:lnTo>
                    <a:pt x="451" y="35"/>
                  </a:lnTo>
                  <a:lnTo>
                    <a:pt x="454" y="35"/>
                  </a:lnTo>
                  <a:lnTo>
                    <a:pt x="459" y="37"/>
                  </a:lnTo>
                  <a:lnTo>
                    <a:pt x="459" y="35"/>
                  </a:lnTo>
                  <a:lnTo>
                    <a:pt x="461" y="37"/>
                  </a:lnTo>
                  <a:lnTo>
                    <a:pt x="461" y="35"/>
                  </a:lnTo>
                  <a:lnTo>
                    <a:pt x="464" y="37"/>
                  </a:lnTo>
                  <a:lnTo>
                    <a:pt x="464" y="35"/>
                  </a:lnTo>
                  <a:lnTo>
                    <a:pt x="469" y="37"/>
                  </a:lnTo>
                  <a:lnTo>
                    <a:pt x="472" y="37"/>
                  </a:lnTo>
                  <a:lnTo>
                    <a:pt x="474" y="37"/>
                  </a:lnTo>
                  <a:lnTo>
                    <a:pt x="479" y="37"/>
                  </a:lnTo>
                  <a:lnTo>
                    <a:pt x="482" y="37"/>
                  </a:lnTo>
                  <a:lnTo>
                    <a:pt x="484" y="37"/>
                  </a:lnTo>
                  <a:lnTo>
                    <a:pt x="489" y="37"/>
                  </a:lnTo>
                  <a:lnTo>
                    <a:pt x="492" y="35"/>
                  </a:lnTo>
                  <a:lnTo>
                    <a:pt x="494" y="35"/>
                  </a:lnTo>
                  <a:lnTo>
                    <a:pt x="500" y="35"/>
                  </a:lnTo>
                  <a:lnTo>
                    <a:pt x="502" y="35"/>
                  </a:lnTo>
                  <a:lnTo>
                    <a:pt x="505" y="35"/>
                  </a:lnTo>
                  <a:lnTo>
                    <a:pt x="510" y="35"/>
                  </a:lnTo>
                  <a:lnTo>
                    <a:pt x="512" y="35"/>
                  </a:lnTo>
                  <a:lnTo>
                    <a:pt x="515" y="35"/>
                  </a:lnTo>
                  <a:lnTo>
                    <a:pt x="520" y="35"/>
                  </a:lnTo>
                  <a:lnTo>
                    <a:pt x="523" y="35"/>
                  </a:lnTo>
                  <a:lnTo>
                    <a:pt x="523" y="33"/>
                  </a:lnTo>
                  <a:lnTo>
                    <a:pt x="525" y="33"/>
                  </a:lnTo>
                  <a:lnTo>
                    <a:pt x="530" y="35"/>
                  </a:lnTo>
                  <a:lnTo>
                    <a:pt x="533" y="33"/>
                  </a:lnTo>
                  <a:lnTo>
                    <a:pt x="535" y="33"/>
                  </a:lnTo>
                  <a:lnTo>
                    <a:pt x="540" y="33"/>
                  </a:lnTo>
                  <a:lnTo>
                    <a:pt x="543" y="33"/>
                  </a:lnTo>
                  <a:lnTo>
                    <a:pt x="545" y="33"/>
                  </a:lnTo>
                  <a:lnTo>
                    <a:pt x="551" y="33"/>
                  </a:lnTo>
                  <a:lnTo>
                    <a:pt x="553" y="33"/>
                  </a:lnTo>
                  <a:lnTo>
                    <a:pt x="553" y="29"/>
                  </a:lnTo>
                  <a:lnTo>
                    <a:pt x="556" y="33"/>
                  </a:lnTo>
                  <a:lnTo>
                    <a:pt x="556" y="29"/>
                  </a:lnTo>
                  <a:lnTo>
                    <a:pt x="561" y="33"/>
                  </a:lnTo>
                  <a:lnTo>
                    <a:pt x="561" y="29"/>
                  </a:lnTo>
                  <a:lnTo>
                    <a:pt x="563" y="29"/>
                  </a:lnTo>
                  <a:lnTo>
                    <a:pt x="566" y="33"/>
                  </a:lnTo>
                  <a:lnTo>
                    <a:pt x="566" y="29"/>
                  </a:lnTo>
                  <a:lnTo>
                    <a:pt x="571" y="33"/>
                  </a:lnTo>
                  <a:lnTo>
                    <a:pt x="571" y="29"/>
                  </a:lnTo>
                  <a:lnTo>
                    <a:pt x="574" y="33"/>
                  </a:lnTo>
                  <a:lnTo>
                    <a:pt x="576" y="33"/>
                  </a:lnTo>
                  <a:lnTo>
                    <a:pt x="576" y="29"/>
                  </a:lnTo>
                  <a:lnTo>
                    <a:pt x="581" y="29"/>
                  </a:lnTo>
                  <a:lnTo>
                    <a:pt x="584" y="29"/>
                  </a:lnTo>
                  <a:lnTo>
                    <a:pt x="586" y="29"/>
                  </a:lnTo>
                  <a:lnTo>
                    <a:pt x="591" y="29"/>
                  </a:lnTo>
                  <a:lnTo>
                    <a:pt x="594" y="29"/>
                  </a:lnTo>
                  <a:lnTo>
                    <a:pt x="594" y="27"/>
                  </a:lnTo>
                  <a:lnTo>
                    <a:pt x="596" y="27"/>
                  </a:lnTo>
                  <a:lnTo>
                    <a:pt x="602" y="29"/>
                  </a:lnTo>
                  <a:lnTo>
                    <a:pt x="604" y="29"/>
                  </a:lnTo>
                  <a:lnTo>
                    <a:pt x="604" y="27"/>
                  </a:lnTo>
                  <a:lnTo>
                    <a:pt x="607" y="29"/>
                  </a:lnTo>
                  <a:lnTo>
                    <a:pt x="607" y="27"/>
                  </a:lnTo>
                  <a:lnTo>
                    <a:pt x="612" y="27"/>
                  </a:lnTo>
                  <a:lnTo>
                    <a:pt x="614" y="29"/>
                  </a:lnTo>
                  <a:lnTo>
                    <a:pt x="614" y="27"/>
                  </a:lnTo>
                  <a:lnTo>
                    <a:pt x="617" y="27"/>
                  </a:lnTo>
                  <a:lnTo>
                    <a:pt x="622" y="27"/>
                  </a:lnTo>
                  <a:lnTo>
                    <a:pt x="625" y="27"/>
                  </a:lnTo>
                  <a:lnTo>
                    <a:pt x="625" y="25"/>
                  </a:lnTo>
                  <a:lnTo>
                    <a:pt x="627" y="27"/>
                  </a:lnTo>
                  <a:lnTo>
                    <a:pt x="632" y="27"/>
                  </a:lnTo>
                  <a:lnTo>
                    <a:pt x="635" y="27"/>
                  </a:lnTo>
                  <a:lnTo>
                    <a:pt x="637" y="27"/>
                  </a:lnTo>
                  <a:lnTo>
                    <a:pt x="642" y="27"/>
                  </a:lnTo>
                  <a:lnTo>
                    <a:pt x="645" y="27"/>
                  </a:lnTo>
                  <a:lnTo>
                    <a:pt x="647" y="27"/>
                  </a:lnTo>
                  <a:lnTo>
                    <a:pt x="647" y="25"/>
                  </a:lnTo>
                  <a:lnTo>
                    <a:pt x="653" y="25"/>
                  </a:lnTo>
                  <a:lnTo>
                    <a:pt x="655" y="25"/>
                  </a:lnTo>
                  <a:lnTo>
                    <a:pt x="658" y="27"/>
                  </a:lnTo>
                  <a:lnTo>
                    <a:pt x="658" y="25"/>
                  </a:lnTo>
                  <a:lnTo>
                    <a:pt x="663" y="25"/>
                  </a:lnTo>
                  <a:lnTo>
                    <a:pt x="665" y="25"/>
                  </a:lnTo>
                  <a:lnTo>
                    <a:pt x="668" y="25"/>
                  </a:lnTo>
                  <a:lnTo>
                    <a:pt x="673" y="25"/>
                  </a:lnTo>
                  <a:lnTo>
                    <a:pt x="676" y="25"/>
                  </a:lnTo>
                  <a:lnTo>
                    <a:pt x="678" y="25"/>
                  </a:lnTo>
                  <a:lnTo>
                    <a:pt x="678" y="21"/>
                  </a:lnTo>
                  <a:lnTo>
                    <a:pt x="683" y="21"/>
                  </a:lnTo>
                  <a:lnTo>
                    <a:pt x="686" y="25"/>
                  </a:lnTo>
                  <a:lnTo>
                    <a:pt x="686" y="21"/>
                  </a:lnTo>
                  <a:lnTo>
                    <a:pt x="688" y="21"/>
                  </a:lnTo>
                  <a:lnTo>
                    <a:pt x="693" y="25"/>
                  </a:lnTo>
                  <a:lnTo>
                    <a:pt x="693" y="21"/>
                  </a:lnTo>
                  <a:lnTo>
                    <a:pt x="696" y="21"/>
                  </a:lnTo>
                  <a:lnTo>
                    <a:pt x="699" y="21"/>
                  </a:lnTo>
                  <a:lnTo>
                    <a:pt x="704" y="21"/>
                  </a:lnTo>
                  <a:lnTo>
                    <a:pt x="706" y="21"/>
                  </a:lnTo>
                  <a:lnTo>
                    <a:pt x="709" y="19"/>
                  </a:lnTo>
                  <a:lnTo>
                    <a:pt x="714" y="21"/>
                  </a:lnTo>
                  <a:lnTo>
                    <a:pt x="714" y="19"/>
                  </a:lnTo>
                  <a:lnTo>
                    <a:pt x="716" y="21"/>
                  </a:lnTo>
                  <a:lnTo>
                    <a:pt x="716" y="19"/>
                  </a:lnTo>
                  <a:lnTo>
                    <a:pt x="719" y="19"/>
                  </a:lnTo>
                  <a:lnTo>
                    <a:pt x="724" y="19"/>
                  </a:lnTo>
                  <a:lnTo>
                    <a:pt x="727" y="19"/>
                  </a:lnTo>
                  <a:lnTo>
                    <a:pt x="729" y="21"/>
                  </a:lnTo>
                  <a:lnTo>
                    <a:pt x="729" y="19"/>
                  </a:lnTo>
                  <a:lnTo>
                    <a:pt x="734" y="19"/>
                  </a:lnTo>
                  <a:lnTo>
                    <a:pt x="737" y="19"/>
                  </a:lnTo>
                  <a:lnTo>
                    <a:pt x="739" y="19"/>
                  </a:lnTo>
                  <a:lnTo>
                    <a:pt x="739" y="17"/>
                  </a:lnTo>
                  <a:lnTo>
                    <a:pt x="744" y="19"/>
                  </a:lnTo>
                  <a:lnTo>
                    <a:pt x="747" y="19"/>
                  </a:lnTo>
                  <a:lnTo>
                    <a:pt x="747" y="17"/>
                  </a:lnTo>
                  <a:lnTo>
                    <a:pt x="750" y="19"/>
                  </a:lnTo>
                  <a:lnTo>
                    <a:pt x="750" y="17"/>
                  </a:lnTo>
                  <a:lnTo>
                    <a:pt x="755" y="19"/>
                  </a:lnTo>
                  <a:lnTo>
                    <a:pt x="755" y="17"/>
                  </a:lnTo>
                  <a:lnTo>
                    <a:pt x="757" y="19"/>
                  </a:lnTo>
                  <a:lnTo>
                    <a:pt x="760" y="19"/>
                  </a:lnTo>
                  <a:lnTo>
                    <a:pt x="760" y="17"/>
                  </a:lnTo>
                  <a:lnTo>
                    <a:pt x="765" y="17"/>
                  </a:lnTo>
                  <a:lnTo>
                    <a:pt x="767" y="19"/>
                  </a:lnTo>
                  <a:lnTo>
                    <a:pt x="767" y="17"/>
                  </a:lnTo>
                  <a:lnTo>
                    <a:pt x="770" y="19"/>
                  </a:lnTo>
                  <a:lnTo>
                    <a:pt x="770" y="17"/>
                  </a:lnTo>
                  <a:lnTo>
                    <a:pt x="775" y="19"/>
                  </a:lnTo>
                  <a:lnTo>
                    <a:pt x="775" y="17"/>
                  </a:lnTo>
                  <a:lnTo>
                    <a:pt x="778" y="19"/>
                  </a:lnTo>
                  <a:lnTo>
                    <a:pt x="778" y="17"/>
                  </a:lnTo>
                  <a:lnTo>
                    <a:pt x="780" y="19"/>
                  </a:lnTo>
                  <a:lnTo>
                    <a:pt x="780" y="17"/>
                  </a:lnTo>
                  <a:lnTo>
                    <a:pt x="785" y="17"/>
                  </a:lnTo>
                  <a:lnTo>
                    <a:pt x="788" y="17"/>
                  </a:lnTo>
                  <a:lnTo>
                    <a:pt x="790" y="19"/>
                  </a:lnTo>
                  <a:lnTo>
                    <a:pt x="790" y="17"/>
                  </a:lnTo>
                  <a:lnTo>
                    <a:pt x="795" y="17"/>
                  </a:lnTo>
                  <a:lnTo>
                    <a:pt x="798" y="17"/>
                  </a:lnTo>
                  <a:lnTo>
                    <a:pt x="798" y="13"/>
                  </a:lnTo>
                  <a:lnTo>
                    <a:pt x="801" y="17"/>
                  </a:lnTo>
                  <a:lnTo>
                    <a:pt x="806" y="13"/>
                  </a:lnTo>
                  <a:lnTo>
                    <a:pt x="808" y="13"/>
                  </a:lnTo>
                  <a:lnTo>
                    <a:pt x="811" y="17"/>
                  </a:lnTo>
                  <a:lnTo>
                    <a:pt x="811" y="13"/>
                  </a:lnTo>
                  <a:lnTo>
                    <a:pt x="816" y="17"/>
                  </a:lnTo>
                  <a:lnTo>
                    <a:pt x="816" y="13"/>
                  </a:lnTo>
                  <a:lnTo>
                    <a:pt x="818" y="13"/>
                  </a:lnTo>
                  <a:lnTo>
                    <a:pt x="821" y="13"/>
                  </a:lnTo>
                  <a:lnTo>
                    <a:pt x="826" y="13"/>
                  </a:lnTo>
                  <a:lnTo>
                    <a:pt x="829" y="13"/>
                  </a:lnTo>
                  <a:lnTo>
                    <a:pt x="831" y="11"/>
                  </a:lnTo>
                  <a:lnTo>
                    <a:pt x="836" y="13"/>
                  </a:lnTo>
                  <a:lnTo>
                    <a:pt x="836" y="11"/>
                  </a:lnTo>
                  <a:lnTo>
                    <a:pt x="839" y="13"/>
                  </a:lnTo>
                  <a:lnTo>
                    <a:pt x="839" y="11"/>
                  </a:lnTo>
                  <a:lnTo>
                    <a:pt x="841" y="13"/>
                  </a:lnTo>
                  <a:lnTo>
                    <a:pt x="841" y="11"/>
                  </a:lnTo>
                  <a:lnTo>
                    <a:pt x="846" y="13"/>
                  </a:lnTo>
                  <a:lnTo>
                    <a:pt x="849" y="13"/>
                  </a:lnTo>
                  <a:lnTo>
                    <a:pt x="852" y="13"/>
                  </a:lnTo>
                  <a:lnTo>
                    <a:pt x="852" y="11"/>
                  </a:lnTo>
                  <a:lnTo>
                    <a:pt x="857" y="13"/>
                  </a:lnTo>
                  <a:lnTo>
                    <a:pt x="857" y="11"/>
                  </a:lnTo>
                  <a:lnTo>
                    <a:pt x="859" y="13"/>
                  </a:lnTo>
                  <a:lnTo>
                    <a:pt x="859" y="11"/>
                  </a:lnTo>
                  <a:lnTo>
                    <a:pt x="862" y="13"/>
                  </a:lnTo>
                  <a:lnTo>
                    <a:pt x="867" y="13"/>
                  </a:lnTo>
                  <a:lnTo>
                    <a:pt x="867" y="11"/>
                  </a:lnTo>
                  <a:lnTo>
                    <a:pt x="869" y="13"/>
                  </a:lnTo>
                  <a:lnTo>
                    <a:pt x="869" y="11"/>
                  </a:lnTo>
                  <a:lnTo>
                    <a:pt x="872" y="11"/>
                  </a:lnTo>
                  <a:lnTo>
                    <a:pt x="877" y="13"/>
                  </a:lnTo>
                  <a:lnTo>
                    <a:pt x="877" y="11"/>
                  </a:lnTo>
                  <a:lnTo>
                    <a:pt x="880" y="11"/>
                  </a:lnTo>
                  <a:lnTo>
                    <a:pt x="882" y="11"/>
                  </a:lnTo>
                  <a:lnTo>
                    <a:pt x="887" y="11"/>
                  </a:lnTo>
                  <a:lnTo>
                    <a:pt x="890" y="13"/>
                  </a:lnTo>
                  <a:lnTo>
                    <a:pt x="890" y="11"/>
                  </a:lnTo>
                  <a:lnTo>
                    <a:pt x="892" y="11"/>
                  </a:lnTo>
                  <a:lnTo>
                    <a:pt x="897" y="11"/>
                  </a:lnTo>
                  <a:lnTo>
                    <a:pt x="900" y="11"/>
                  </a:lnTo>
                  <a:lnTo>
                    <a:pt x="903" y="11"/>
                  </a:lnTo>
                  <a:lnTo>
                    <a:pt x="903" y="8"/>
                  </a:lnTo>
                  <a:lnTo>
                    <a:pt x="908" y="11"/>
                  </a:lnTo>
                  <a:lnTo>
                    <a:pt x="910" y="11"/>
                  </a:lnTo>
                  <a:lnTo>
                    <a:pt x="913" y="11"/>
                  </a:lnTo>
                  <a:lnTo>
                    <a:pt x="918" y="11"/>
                  </a:lnTo>
                  <a:lnTo>
                    <a:pt x="920" y="11"/>
                  </a:lnTo>
                  <a:lnTo>
                    <a:pt x="923" y="11"/>
                  </a:lnTo>
                  <a:lnTo>
                    <a:pt x="928" y="11"/>
                  </a:lnTo>
                  <a:lnTo>
                    <a:pt x="928" y="8"/>
                  </a:lnTo>
                  <a:lnTo>
                    <a:pt x="931" y="11"/>
                  </a:lnTo>
                  <a:lnTo>
                    <a:pt x="931" y="8"/>
                  </a:lnTo>
                  <a:lnTo>
                    <a:pt x="933" y="8"/>
                  </a:lnTo>
                  <a:lnTo>
                    <a:pt x="938" y="11"/>
                  </a:lnTo>
                  <a:lnTo>
                    <a:pt x="941" y="11"/>
                  </a:lnTo>
                  <a:lnTo>
                    <a:pt x="943" y="11"/>
                  </a:lnTo>
                  <a:lnTo>
                    <a:pt x="943" y="8"/>
                  </a:lnTo>
                  <a:lnTo>
                    <a:pt x="948" y="8"/>
                  </a:lnTo>
                  <a:lnTo>
                    <a:pt x="951" y="11"/>
                  </a:lnTo>
                  <a:lnTo>
                    <a:pt x="951" y="8"/>
                  </a:lnTo>
                  <a:lnTo>
                    <a:pt x="954" y="8"/>
                  </a:lnTo>
                  <a:lnTo>
                    <a:pt x="959" y="8"/>
                  </a:lnTo>
                  <a:lnTo>
                    <a:pt x="961" y="8"/>
                  </a:lnTo>
                  <a:lnTo>
                    <a:pt x="964" y="8"/>
                  </a:lnTo>
                  <a:lnTo>
                    <a:pt x="969" y="8"/>
                  </a:lnTo>
                  <a:lnTo>
                    <a:pt x="971" y="8"/>
                  </a:lnTo>
                  <a:lnTo>
                    <a:pt x="974" y="11"/>
                  </a:lnTo>
                  <a:lnTo>
                    <a:pt x="974" y="8"/>
                  </a:lnTo>
                  <a:lnTo>
                    <a:pt x="979" y="8"/>
                  </a:lnTo>
                  <a:lnTo>
                    <a:pt x="982" y="8"/>
                  </a:lnTo>
                  <a:lnTo>
                    <a:pt x="982" y="4"/>
                  </a:lnTo>
                  <a:lnTo>
                    <a:pt x="984" y="8"/>
                  </a:lnTo>
                  <a:lnTo>
                    <a:pt x="989" y="8"/>
                  </a:lnTo>
                  <a:lnTo>
                    <a:pt x="989" y="4"/>
                  </a:lnTo>
                  <a:lnTo>
                    <a:pt x="992" y="8"/>
                  </a:lnTo>
                  <a:lnTo>
                    <a:pt x="994" y="8"/>
                  </a:lnTo>
                  <a:lnTo>
                    <a:pt x="994" y="4"/>
                  </a:lnTo>
                  <a:lnTo>
                    <a:pt x="999" y="8"/>
                  </a:lnTo>
                  <a:lnTo>
                    <a:pt x="999" y="4"/>
                  </a:lnTo>
                  <a:lnTo>
                    <a:pt x="1002" y="4"/>
                  </a:lnTo>
                  <a:lnTo>
                    <a:pt x="1005" y="4"/>
                  </a:lnTo>
                  <a:lnTo>
                    <a:pt x="1010" y="8"/>
                  </a:lnTo>
                  <a:lnTo>
                    <a:pt x="1012" y="8"/>
                  </a:lnTo>
                  <a:lnTo>
                    <a:pt x="1012" y="4"/>
                  </a:lnTo>
                  <a:lnTo>
                    <a:pt x="1015" y="8"/>
                  </a:lnTo>
                  <a:lnTo>
                    <a:pt x="1015" y="4"/>
                  </a:lnTo>
                  <a:lnTo>
                    <a:pt x="1020" y="8"/>
                  </a:lnTo>
                  <a:lnTo>
                    <a:pt x="1020" y="4"/>
                  </a:lnTo>
                  <a:lnTo>
                    <a:pt x="1022" y="4"/>
                  </a:lnTo>
                  <a:lnTo>
                    <a:pt x="1025" y="8"/>
                  </a:lnTo>
                  <a:lnTo>
                    <a:pt x="1025" y="4"/>
                  </a:lnTo>
                  <a:lnTo>
                    <a:pt x="1030" y="4"/>
                  </a:lnTo>
                  <a:lnTo>
                    <a:pt x="1033" y="4"/>
                  </a:lnTo>
                  <a:lnTo>
                    <a:pt x="1035" y="4"/>
                  </a:lnTo>
                  <a:lnTo>
                    <a:pt x="1040" y="8"/>
                  </a:lnTo>
                  <a:lnTo>
                    <a:pt x="1040" y="4"/>
                  </a:lnTo>
                  <a:lnTo>
                    <a:pt x="1043" y="4"/>
                  </a:lnTo>
                  <a:lnTo>
                    <a:pt x="1045" y="4"/>
                  </a:lnTo>
                  <a:lnTo>
                    <a:pt x="1050" y="4"/>
                  </a:lnTo>
                  <a:lnTo>
                    <a:pt x="1053" y="4"/>
                  </a:lnTo>
                  <a:lnTo>
                    <a:pt x="1056" y="4"/>
                  </a:lnTo>
                  <a:lnTo>
                    <a:pt x="1061" y="4"/>
                  </a:lnTo>
                  <a:lnTo>
                    <a:pt x="1063" y="8"/>
                  </a:lnTo>
                  <a:lnTo>
                    <a:pt x="1063" y="4"/>
                  </a:lnTo>
                  <a:lnTo>
                    <a:pt x="1066" y="4"/>
                  </a:lnTo>
                  <a:lnTo>
                    <a:pt x="1071" y="4"/>
                  </a:lnTo>
                  <a:lnTo>
                    <a:pt x="1073" y="4"/>
                  </a:lnTo>
                  <a:lnTo>
                    <a:pt x="1073" y="2"/>
                  </a:lnTo>
                  <a:lnTo>
                    <a:pt x="1076" y="4"/>
                  </a:lnTo>
                  <a:lnTo>
                    <a:pt x="1076" y="2"/>
                  </a:lnTo>
                  <a:lnTo>
                    <a:pt x="1081" y="4"/>
                  </a:lnTo>
                  <a:lnTo>
                    <a:pt x="1084" y="4"/>
                  </a:lnTo>
                  <a:lnTo>
                    <a:pt x="1086" y="4"/>
                  </a:lnTo>
                  <a:lnTo>
                    <a:pt x="1091" y="4"/>
                  </a:lnTo>
                  <a:lnTo>
                    <a:pt x="1094" y="4"/>
                  </a:lnTo>
                  <a:lnTo>
                    <a:pt x="1096" y="4"/>
                  </a:lnTo>
                  <a:lnTo>
                    <a:pt x="1101" y="4"/>
                  </a:lnTo>
                  <a:lnTo>
                    <a:pt x="1104" y="4"/>
                  </a:lnTo>
                  <a:lnTo>
                    <a:pt x="1104" y="2"/>
                  </a:lnTo>
                  <a:lnTo>
                    <a:pt x="1107" y="4"/>
                  </a:lnTo>
                  <a:lnTo>
                    <a:pt x="1107" y="2"/>
                  </a:lnTo>
                  <a:lnTo>
                    <a:pt x="1112" y="4"/>
                  </a:lnTo>
                  <a:lnTo>
                    <a:pt x="1112" y="2"/>
                  </a:lnTo>
                  <a:lnTo>
                    <a:pt x="1114" y="4"/>
                  </a:lnTo>
                  <a:lnTo>
                    <a:pt x="1117" y="4"/>
                  </a:lnTo>
                  <a:lnTo>
                    <a:pt x="1117" y="2"/>
                  </a:lnTo>
                  <a:lnTo>
                    <a:pt x="1122" y="4"/>
                  </a:lnTo>
                  <a:lnTo>
                    <a:pt x="1122" y="2"/>
                  </a:lnTo>
                  <a:lnTo>
                    <a:pt x="1124" y="2"/>
                  </a:lnTo>
                  <a:lnTo>
                    <a:pt x="1127" y="4"/>
                  </a:lnTo>
                  <a:lnTo>
                    <a:pt x="1127" y="2"/>
                  </a:lnTo>
                  <a:lnTo>
                    <a:pt x="1132" y="4"/>
                  </a:lnTo>
                  <a:lnTo>
                    <a:pt x="1132" y="2"/>
                  </a:lnTo>
                  <a:lnTo>
                    <a:pt x="1135" y="4"/>
                  </a:lnTo>
                  <a:lnTo>
                    <a:pt x="1135" y="2"/>
                  </a:lnTo>
                  <a:lnTo>
                    <a:pt x="1137" y="4"/>
                  </a:lnTo>
                  <a:lnTo>
                    <a:pt x="1137" y="2"/>
                  </a:lnTo>
                  <a:lnTo>
                    <a:pt x="1142" y="4"/>
                  </a:lnTo>
                  <a:lnTo>
                    <a:pt x="1142" y="2"/>
                  </a:lnTo>
                  <a:lnTo>
                    <a:pt x="1145" y="4"/>
                  </a:lnTo>
                  <a:lnTo>
                    <a:pt x="1147" y="2"/>
                  </a:lnTo>
                  <a:lnTo>
                    <a:pt x="1152" y="4"/>
                  </a:lnTo>
                  <a:lnTo>
                    <a:pt x="1152" y="2"/>
                  </a:lnTo>
                  <a:lnTo>
                    <a:pt x="1155" y="4"/>
                  </a:lnTo>
                  <a:lnTo>
                    <a:pt x="1158" y="4"/>
                  </a:lnTo>
                  <a:lnTo>
                    <a:pt x="1158" y="2"/>
                  </a:lnTo>
                  <a:lnTo>
                    <a:pt x="1163" y="4"/>
                  </a:lnTo>
                  <a:lnTo>
                    <a:pt x="1163" y="2"/>
                  </a:lnTo>
                  <a:lnTo>
                    <a:pt x="1165" y="4"/>
                  </a:lnTo>
                  <a:lnTo>
                    <a:pt x="1165" y="2"/>
                  </a:lnTo>
                  <a:lnTo>
                    <a:pt x="1168" y="2"/>
                  </a:lnTo>
                  <a:lnTo>
                    <a:pt x="1173" y="2"/>
                  </a:lnTo>
                  <a:lnTo>
                    <a:pt x="1175" y="2"/>
                  </a:lnTo>
                  <a:lnTo>
                    <a:pt x="1178" y="4"/>
                  </a:lnTo>
                  <a:lnTo>
                    <a:pt x="1183" y="2"/>
                  </a:lnTo>
                  <a:lnTo>
                    <a:pt x="1186" y="2"/>
                  </a:lnTo>
                  <a:lnTo>
                    <a:pt x="1188" y="2"/>
                  </a:lnTo>
                  <a:lnTo>
                    <a:pt x="1193" y="2"/>
                  </a:lnTo>
                  <a:lnTo>
                    <a:pt x="1196" y="2"/>
                  </a:lnTo>
                  <a:lnTo>
                    <a:pt x="1198" y="2"/>
                  </a:lnTo>
                  <a:lnTo>
                    <a:pt x="1203" y="2"/>
                  </a:lnTo>
                  <a:lnTo>
                    <a:pt x="1203" y="0"/>
                  </a:lnTo>
                  <a:lnTo>
                    <a:pt x="1206" y="2"/>
                  </a:lnTo>
                  <a:lnTo>
                    <a:pt x="1209" y="2"/>
                  </a:lnTo>
                  <a:lnTo>
                    <a:pt x="1214" y="2"/>
                  </a:lnTo>
                  <a:lnTo>
                    <a:pt x="1216" y="2"/>
                  </a:lnTo>
                  <a:lnTo>
                    <a:pt x="1219" y="2"/>
                  </a:lnTo>
                  <a:lnTo>
                    <a:pt x="1224" y="2"/>
                  </a:lnTo>
                  <a:lnTo>
                    <a:pt x="1224" y="0"/>
                  </a:lnTo>
                  <a:lnTo>
                    <a:pt x="1226" y="2"/>
                  </a:lnTo>
                  <a:lnTo>
                    <a:pt x="1229" y="2"/>
                  </a:lnTo>
                  <a:lnTo>
                    <a:pt x="1232" y="2"/>
                  </a:lnTo>
                  <a:lnTo>
                    <a:pt x="1237" y="2"/>
                  </a:lnTo>
                  <a:lnTo>
                    <a:pt x="1239" y="2"/>
                  </a:lnTo>
                  <a:lnTo>
                    <a:pt x="1242" y="2"/>
                  </a:lnTo>
                  <a:lnTo>
                    <a:pt x="1247" y="2"/>
                  </a:lnTo>
                </a:path>
              </a:pathLst>
            </a:cu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186" name="Freeform 162"/>
            <p:cNvSpPr>
              <a:spLocks/>
            </p:cNvSpPr>
            <p:nvPr/>
          </p:nvSpPr>
          <p:spPr bwMode="auto">
            <a:xfrm>
              <a:off x="3603897" y="2000672"/>
              <a:ext cx="1260607" cy="879475"/>
            </a:xfrm>
            <a:custGeom>
              <a:avLst/>
              <a:gdLst/>
              <a:ahLst/>
              <a:cxnLst>
                <a:cxn ang="0">
                  <a:pos x="10" y="478"/>
                </a:cxn>
                <a:cxn ang="0">
                  <a:pos x="23" y="478"/>
                </a:cxn>
                <a:cxn ang="0">
                  <a:pos x="36" y="480"/>
                </a:cxn>
                <a:cxn ang="0">
                  <a:pos x="53" y="478"/>
                </a:cxn>
                <a:cxn ang="0">
                  <a:pos x="71" y="478"/>
                </a:cxn>
                <a:cxn ang="0">
                  <a:pos x="87" y="480"/>
                </a:cxn>
                <a:cxn ang="0">
                  <a:pos x="102" y="480"/>
                </a:cxn>
                <a:cxn ang="0">
                  <a:pos x="115" y="478"/>
                </a:cxn>
                <a:cxn ang="0">
                  <a:pos x="132" y="478"/>
                </a:cxn>
                <a:cxn ang="0">
                  <a:pos x="153" y="480"/>
                </a:cxn>
                <a:cxn ang="0">
                  <a:pos x="168" y="478"/>
                </a:cxn>
                <a:cxn ang="0">
                  <a:pos x="189" y="478"/>
                </a:cxn>
                <a:cxn ang="0">
                  <a:pos x="209" y="478"/>
                </a:cxn>
                <a:cxn ang="0">
                  <a:pos x="229" y="478"/>
                </a:cxn>
                <a:cxn ang="0">
                  <a:pos x="250" y="478"/>
                </a:cxn>
                <a:cxn ang="0">
                  <a:pos x="268" y="478"/>
                </a:cxn>
                <a:cxn ang="0">
                  <a:pos x="286" y="474"/>
                </a:cxn>
                <a:cxn ang="0">
                  <a:pos x="301" y="474"/>
                </a:cxn>
                <a:cxn ang="0">
                  <a:pos x="316" y="474"/>
                </a:cxn>
                <a:cxn ang="0">
                  <a:pos x="337" y="478"/>
                </a:cxn>
                <a:cxn ang="0">
                  <a:pos x="357" y="478"/>
                </a:cxn>
                <a:cxn ang="0">
                  <a:pos x="370" y="480"/>
                </a:cxn>
                <a:cxn ang="0">
                  <a:pos x="388" y="478"/>
                </a:cxn>
                <a:cxn ang="0">
                  <a:pos x="400" y="474"/>
                </a:cxn>
                <a:cxn ang="0">
                  <a:pos x="418" y="478"/>
                </a:cxn>
                <a:cxn ang="0">
                  <a:pos x="439" y="486"/>
                </a:cxn>
                <a:cxn ang="0">
                  <a:pos x="449" y="491"/>
                </a:cxn>
                <a:cxn ang="0">
                  <a:pos x="459" y="491"/>
                </a:cxn>
                <a:cxn ang="0">
                  <a:pos x="469" y="480"/>
                </a:cxn>
                <a:cxn ang="0">
                  <a:pos x="479" y="503"/>
                </a:cxn>
                <a:cxn ang="0">
                  <a:pos x="490" y="519"/>
                </a:cxn>
                <a:cxn ang="0">
                  <a:pos x="500" y="523"/>
                </a:cxn>
                <a:cxn ang="0">
                  <a:pos x="510" y="515"/>
                </a:cxn>
                <a:cxn ang="0">
                  <a:pos x="520" y="538"/>
                </a:cxn>
                <a:cxn ang="0">
                  <a:pos x="533" y="536"/>
                </a:cxn>
                <a:cxn ang="0">
                  <a:pos x="543" y="532"/>
                </a:cxn>
                <a:cxn ang="0">
                  <a:pos x="556" y="523"/>
                </a:cxn>
                <a:cxn ang="0">
                  <a:pos x="566" y="519"/>
                </a:cxn>
                <a:cxn ang="0">
                  <a:pos x="581" y="532"/>
                </a:cxn>
                <a:cxn ang="0">
                  <a:pos x="594" y="536"/>
                </a:cxn>
                <a:cxn ang="0">
                  <a:pos x="607" y="532"/>
                </a:cxn>
                <a:cxn ang="0">
                  <a:pos x="622" y="530"/>
                </a:cxn>
                <a:cxn ang="0">
                  <a:pos x="637" y="532"/>
                </a:cxn>
                <a:cxn ang="0">
                  <a:pos x="655" y="532"/>
                </a:cxn>
                <a:cxn ang="0">
                  <a:pos x="668" y="532"/>
                </a:cxn>
                <a:cxn ang="0">
                  <a:pos x="683" y="523"/>
                </a:cxn>
                <a:cxn ang="0">
                  <a:pos x="694" y="445"/>
                </a:cxn>
                <a:cxn ang="0">
                  <a:pos x="704" y="179"/>
                </a:cxn>
                <a:cxn ang="0">
                  <a:pos x="714" y="0"/>
                </a:cxn>
                <a:cxn ang="0">
                  <a:pos x="724" y="277"/>
                </a:cxn>
                <a:cxn ang="0">
                  <a:pos x="734" y="462"/>
                </a:cxn>
                <a:cxn ang="0">
                  <a:pos x="745" y="491"/>
                </a:cxn>
                <a:cxn ang="0">
                  <a:pos x="757" y="507"/>
                </a:cxn>
                <a:cxn ang="0">
                  <a:pos x="768" y="511"/>
                </a:cxn>
                <a:cxn ang="0">
                  <a:pos x="780" y="513"/>
                </a:cxn>
                <a:cxn ang="0">
                  <a:pos x="798" y="523"/>
                </a:cxn>
                <a:cxn ang="0">
                  <a:pos x="808" y="523"/>
                </a:cxn>
                <a:cxn ang="0">
                  <a:pos x="819" y="527"/>
                </a:cxn>
                <a:cxn ang="0">
                  <a:pos x="831" y="536"/>
                </a:cxn>
              </a:cxnLst>
              <a:rect l="0" t="0" r="r" b="b"/>
              <a:pathLst>
                <a:path w="831" h="554">
                  <a:moveTo>
                    <a:pt x="0" y="480"/>
                  </a:moveTo>
                  <a:lnTo>
                    <a:pt x="2" y="480"/>
                  </a:lnTo>
                  <a:lnTo>
                    <a:pt x="2" y="478"/>
                  </a:lnTo>
                  <a:lnTo>
                    <a:pt x="8" y="480"/>
                  </a:lnTo>
                  <a:lnTo>
                    <a:pt x="10" y="480"/>
                  </a:lnTo>
                  <a:lnTo>
                    <a:pt x="10" y="478"/>
                  </a:lnTo>
                  <a:lnTo>
                    <a:pt x="13" y="478"/>
                  </a:lnTo>
                  <a:lnTo>
                    <a:pt x="18" y="480"/>
                  </a:lnTo>
                  <a:lnTo>
                    <a:pt x="18" y="478"/>
                  </a:lnTo>
                  <a:lnTo>
                    <a:pt x="20" y="480"/>
                  </a:lnTo>
                  <a:lnTo>
                    <a:pt x="23" y="480"/>
                  </a:lnTo>
                  <a:lnTo>
                    <a:pt x="23" y="478"/>
                  </a:lnTo>
                  <a:lnTo>
                    <a:pt x="25" y="480"/>
                  </a:lnTo>
                  <a:lnTo>
                    <a:pt x="30" y="480"/>
                  </a:lnTo>
                  <a:lnTo>
                    <a:pt x="30" y="478"/>
                  </a:lnTo>
                  <a:lnTo>
                    <a:pt x="33" y="480"/>
                  </a:lnTo>
                  <a:lnTo>
                    <a:pt x="33" y="478"/>
                  </a:lnTo>
                  <a:lnTo>
                    <a:pt x="36" y="480"/>
                  </a:lnTo>
                  <a:lnTo>
                    <a:pt x="41" y="480"/>
                  </a:lnTo>
                  <a:lnTo>
                    <a:pt x="43" y="480"/>
                  </a:lnTo>
                  <a:lnTo>
                    <a:pt x="43" y="478"/>
                  </a:lnTo>
                  <a:lnTo>
                    <a:pt x="46" y="480"/>
                  </a:lnTo>
                  <a:lnTo>
                    <a:pt x="51" y="480"/>
                  </a:lnTo>
                  <a:lnTo>
                    <a:pt x="53" y="478"/>
                  </a:lnTo>
                  <a:lnTo>
                    <a:pt x="56" y="480"/>
                  </a:lnTo>
                  <a:lnTo>
                    <a:pt x="61" y="480"/>
                  </a:lnTo>
                  <a:lnTo>
                    <a:pt x="64" y="480"/>
                  </a:lnTo>
                  <a:lnTo>
                    <a:pt x="66" y="478"/>
                  </a:lnTo>
                  <a:lnTo>
                    <a:pt x="71" y="480"/>
                  </a:lnTo>
                  <a:lnTo>
                    <a:pt x="71" y="478"/>
                  </a:lnTo>
                  <a:lnTo>
                    <a:pt x="74" y="478"/>
                  </a:lnTo>
                  <a:lnTo>
                    <a:pt x="76" y="480"/>
                  </a:lnTo>
                  <a:lnTo>
                    <a:pt x="76" y="478"/>
                  </a:lnTo>
                  <a:lnTo>
                    <a:pt x="81" y="478"/>
                  </a:lnTo>
                  <a:lnTo>
                    <a:pt x="84" y="478"/>
                  </a:lnTo>
                  <a:lnTo>
                    <a:pt x="87" y="480"/>
                  </a:lnTo>
                  <a:lnTo>
                    <a:pt x="92" y="480"/>
                  </a:lnTo>
                  <a:lnTo>
                    <a:pt x="92" y="478"/>
                  </a:lnTo>
                  <a:lnTo>
                    <a:pt x="94" y="480"/>
                  </a:lnTo>
                  <a:lnTo>
                    <a:pt x="94" y="478"/>
                  </a:lnTo>
                  <a:lnTo>
                    <a:pt x="97" y="478"/>
                  </a:lnTo>
                  <a:lnTo>
                    <a:pt x="102" y="480"/>
                  </a:lnTo>
                  <a:lnTo>
                    <a:pt x="102" y="478"/>
                  </a:lnTo>
                  <a:lnTo>
                    <a:pt x="104" y="478"/>
                  </a:lnTo>
                  <a:lnTo>
                    <a:pt x="107" y="478"/>
                  </a:lnTo>
                  <a:lnTo>
                    <a:pt x="112" y="478"/>
                  </a:lnTo>
                  <a:lnTo>
                    <a:pt x="115" y="480"/>
                  </a:lnTo>
                  <a:lnTo>
                    <a:pt x="115" y="478"/>
                  </a:lnTo>
                  <a:lnTo>
                    <a:pt x="117" y="480"/>
                  </a:lnTo>
                  <a:lnTo>
                    <a:pt x="122" y="480"/>
                  </a:lnTo>
                  <a:lnTo>
                    <a:pt x="122" y="478"/>
                  </a:lnTo>
                  <a:lnTo>
                    <a:pt x="125" y="478"/>
                  </a:lnTo>
                  <a:lnTo>
                    <a:pt x="127" y="478"/>
                  </a:lnTo>
                  <a:lnTo>
                    <a:pt x="132" y="478"/>
                  </a:lnTo>
                  <a:lnTo>
                    <a:pt x="135" y="478"/>
                  </a:lnTo>
                  <a:lnTo>
                    <a:pt x="138" y="478"/>
                  </a:lnTo>
                  <a:lnTo>
                    <a:pt x="143" y="478"/>
                  </a:lnTo>
                  <a:lnTo>
                    <a:pt x="145" y="478"/>
                  </a:lnTo>
                  <a:lnTo>
                    <a:pt x="148" y="478"/>
                  </a:lnTo>
                  <a:lnTo>
                    <a:pt x="153" y="480"/>
                  </a:lnTo>
                  <a:lnTo>
                    <a:pt x="153" y="478"/>
                  </a:lnTo>
                  <a:lnTo>
                    <a:pt x="155" y="478"/>
                  </a:lnTo>
                  <a:lnTo>
                    <a:pt x="158" y="478"/>
                  </a:lnTo>
                  <a:lnTo>
                    <a:pt x="163" y="478"/>
                  </a:lnTo>
                  <a:lnTo>
                    <a:pt x="166" y="478"/>
                  </a:lnTo>
                  <a:lnTo>
                    <a:pt x="168" y="478"/>
                  </a:lnTo>
                  <a:lnTo>
                    <a:pt x="173" y="478"/>
                  </a:lnTo>
                  <a:lnTo>
                    <a:pt x="176" y="478"/>
                  </a:lnTo>
                  <a:lnTo>
                    <a:pt x="178" y="478"/>
                  </a:lnTo>
                  <a:lnTo>
                    <a:pt x="183" y="478"/>
                  </a:lnTo>
                  <a:lnTo>
                    <a:pt x="186" y="478"/>
                  </a:lnTo>
                  <a:lnTo>
                    <a:pt x="189" y="478"/>
                  </a:lnTo>
                  <a:lnTo>
                    <a:pt x="194" y="478"/>
                  </a:lnTo>
                  <a:lnTo>
                    <a:pt x="196" y="478"/>
                  </a:lnTo>
                  <a:lnTo>
                    <a:pt x="199" y="478"/>
                  </a:lnTo>
                  <a:lnTo>
                    <a:pt x="204" y="478"/>
                  </a:lnTo>
                  <a:lnTo>
                    <a:pt x="206" y="478"/>
                  </a:lnTo>
                  <a:lnTo>
                    <a:pt x="209" y="478"/>
                  </a:lnTo>
                  <a:lnTo>
                    <a:pt x="214" y="478"/>
                  </a:lnTo>
                  <a:lnTo>
                    <a:pt x="217" y="478"/>
                  </a:lnTo>
                  <a:lnTo>
                    <a:pt x="219" y="478"/>
                  </a:lnTo>
                  <a:lnTo>
                    <a:pt x="224" y="478"/>
                  </a:lnTo>
                  <a:lnTo>
                    <a:pt x="227" y="478"/>
                  </a:lnTo>
                  <a:lnTo>
                    <a:pt x="229" y="478"/>
                  </a:lnTo>
                  <a:lnTo>
                    <a:pt x="234" y="478"/>
                  </a:lnTo>
                  <a:lnTo>
                    <a:pt x="237" y="478"/>
                  </a:lnTo>
                  <a:lnTo>
                    <a:pt x="240" y="478"/>
                  </a:lnTo>
                  <a:lnTo>
                    <a:pt x="245" y="478"/>
                  </a:lnTo>
                  <a:lnTo>
                    <a:pt x="247" y="478"/>
                  </a:lnTo>
                  <a:lnTo>
                    <a:pt x="250" y="478"/>
                  </a:lnTo>
                  <a:lnTo>
                    <a:pt x="255" y="478"/>
                  </a:lnTo>
                  <a:lnTo>
                    <a:pt x="257" y="480"/>
                  </a:lnTo>
                  <a:lnTo>
                    <a:pt x="257" y="478"/>
                  </a:lnTo>
                  <a:lnTo>
                    <a:pt x="260" y="478"/>
                  </a:lnTo>
                  <a:lnTo>
                    <a:pt x="265" y="478"/>
                  </a:lnTo>
                  <a:lnTo>
                    <a:pt x="268" y="478"/>
                  </a:lnTo>
                  <a:lnTo>
                    <a:pt x="270" y="478"/>
                  </a:lnTo>
                  <a:lnTo>
                    <a:pt x="275" y="478"/>
                  </a:lnTo>
                  <a:lnTo>
                    <a:pt x="278" y="478"/>
                  </a:lnTo>
                  <a:lnTo>
                    <a:pt x="280" y="478"/>
                  </a:lnTo>
                  <a:lnTo>
                    <a:pt x="286" y="478"/>
                  </a:lnTo>
                  <a:lnTo>
                    <a:pt x="286" y="474"/>
                  </a:lnTo>
                  <a:lnTo>
                    <a:pt x="288" y="478"/>
                  </a:lnTo>
                  <a:lnTo>
                    <a:pt x="291" y="478"/>
                  </a:lnTo>
                  <a:lnTo>
                    <a:pt x="296" y="478"/>
                  </a:lnTo>
                  <a:lnTo>
                    <a:pt x="298" y="478"/>
                  </a:lnTo>
                  <a:lnTo>
                    <a:pt x="301" y="478"/>
                  </a:lnTo>
                  <a:lnTo>
                    <a:pt x="301" y="474"/>
                  </a:lnTo>
                  <a:lnTo>
                    <a:pt x="306" y="478"/>
                  </a:lnTo>
                  <a:lnTo>
                    <a:pt x="308" y="478"/>
                  </a:lnTo>
                  <a:lnTo>
                    <a:pt x="311" y="478"/>
                  </a:lnTo>
                  <a:lnTo>
                    <a:pt x="311" y="474"/>
                  </a:lnTo>
                  <a:lnTo>
                    <a:pt x="316" y="478"/>
                  </a:lnTo>
                  <a:lnTo>
                    <a:pt x="316" y="474"/>
                  </a:lnTo>
                  <a:lnTo>
                    <a:pt x="319" y="478"/>
                  </a:lnTo>
                  <a:lnTo>
                    <a:pt x="321" y="478"/>
                  </a:lnTo>
                  <a:lnTo>
                    <a:pt x="326" y="478"/>
                  </a:lnTo>
                  <a:lnTo>
                    <a:pt x="329" y="478"/>
                  </a:lnTo>
                  <a:lnTo>
                    <a:pt x="331" y="478"/>
                  </a:lnTo>
                  <a:lnTo>
                    <a:pt x="337" y="478"/>
                  </a:lnTo>
                  <a:lnTo>
                    <a:pt x="339" y="478"/>
                  </a:lnTo>
                  <a:lnTo>
                    <a:pt x="342" y="478"/>
                  </a:lnTo>
                  <a:lnTo>
                    <a:pt x="347" y="478"/>
                  </a:lnTo>
                  <a:lnTo>
                    <a:pt x="349" y="478"/>
                  </a:lnTo>
                  <a:lnTo>
                    <a:pt x="352" y="478"/>
                  </a:lnTo>
                  <a:lnTo>
                    <a:pt x="357" y="478"/>
                  </a:lnTo>
                  <a:lnTo>
                    <a:pt x="359" y="480"/>
                  </a:lnTo>
                  <a:lnTo>
                    <a:pt x="359" y="478"/>
                  </a:lnTo>
                  <a:lnTo>
                    <a:pt x="362" y="480"/>
                  </a:lnTo>
                  <a:lnTo>
                    <a:pt x="362" y="478"/>
                  </a:lnTo>
                  <a:lnTo>
                    <a:pt x="367" y="480"/>
                  </a:lnTo>
                  <a:lnTo>
                    <a:pt x="370" y="480"/>
                  </a:lnTo>
                  <a:lnTo>
                    <a:pt x="370" y="478"/>
                  </a:lnTo>
                  <a:lnTo>
                    <a:pt x="372" y="478"/>
                  </a:lnTo>
                  <a:lnTo>
                    <a:pt x="377" y="478"/>
                  </a:lnTo>
                  <a:lnTo>
                    <a:pt x="380" y="478"/>
                  </a:lnTo>
                  <a:lnTo>
                    <a:pt x="382" y="478"/>
                  </a:lnTo>
                  <a:lnTo>
                    <a:pt x="388" y="478"/>
                  </a:lnTo>
                  <a:lnTo>
                    <a:pt x="390" y="478"/>
                  </a:lnTo>
                  <a:lnTo>
                    <a:pt x="390" y="474"/>
                  </a:lnTo>
                  <a:lnTo>
                    <a:pt x="393" y="474"/>
                  </a:lnTo>
                  <a:lnTo>
                    <a:pt x="398" y="474"/>
                  </a:lnTo>
                  <a:lnTo>
                    <a:pt x="400" y="478"/>
                  </a:lnTo>
                  <a:lnTo>
                    <a:pt x="400" y="474"/>
                  </a:lnTo>
                  <a:lnTo>
                    <a:pt x="403" y="474"/>
                  </a:lnTo>
                  <a:lnTo>
                    <a:pt x="408" y="474"/>
                  </a:lnTo>
                  <a:lnTo>
                    <a:pt x="410" y="478"/>
                  </a:lnTo>
                  <a:lnTo>
                    <a:pt x="410" y="474"/>
                  </a:lnTo>
                  <a:lnTo>
                    <a:pt x="413" y="478"/>
                  </a:lnTo>
                  <a:lnTo>
                    <a:pt x="418" y="478"/>
                  </a:lnTo>
                  <a:lnTo>
                    <a:pt x="421" y="478"/>
                  </a:lnTo>
                  <a:lnTo>
                    <a:pt x="423" y="480"/>
                  </a:lnTo>
                  <a:lnTo>
                    <a:pt x="428" y="480"/>
                  </a:lnTo>
                  <a:lnTo>
                    <a:pt x="431" y="482"/>
                  </a:lnTo>
                  <a:lnTo>
                    <a:pt x="433" y="486"/>
                  </a:lnTo>
                  <a:lnTo>
                    <a:pt x="439" y="486"/>
                  </a:lnTo>
                  <a:lnTo>
                    <a:pt x="441" y="491"/>
                  </a:lnTo>
                  <a:lnTo>
                    <a:pt x="441" y="486"/>
                  </a:lnTo>
                  <a:lnTo>
                    <a:pt x="444" y="491"/>
                  </a:lnTo>
                  <a:lnTo>
                    <a:pt x="444" y="489"/>
                  </a:lnTo>
                  <a:lnTo>
                    <a:pt x="449" y="495"/>
                  </a:lnTo>
                  <a:lnTo>
                    <a:pt x="449" y="491"/>
                  </a:lnTo>
                  <a:lnTo>
                    <a:pt x="451" y="497"/>
                  </a:lnTo>
                  <a:lnTo>
                    <a:pt x="451" y="491"/>
                  </a:lnTo>
                  <a:lnTo>
                    <a:pt x="454" y="497"/>
                  </a:lnTo>
                  <a:lnTo>
                    <a:pt x="454" y="495"/>
                  </a:lnTo>
                  <a:lnTo>
                    <a:pt x="459" y="495"/>
                  </a:lnTo>
                  <a:lnTo>
                    <a:pt x="459" y="491"/>
                  </a:lnTo>
                  <a:lnTo>
                    <a:pt x="461" y="489"/>
                  </a:lnTo>
                  <a:lnTo>
                    <a:pt x="461" y="482"/>
                  </a:lnTo>
                  <a:lnTo>
                    <a:pt x="464" y="491"/>
                  </a:lnTo>
                  <a:lnTo>
                    <a:pt x="464" y="482"/>
                  </a:lnTo>
                  <a:lnTo>
                    <a:pt x="469" y="489"/>
                  </a:lnTo>
                  <a:lnTo>
                    <a:pt x="469" y="480"/>
                  </a:lnTo>
                  <a:lnTo>
                    <a:pt x="472" y="499"/>
                  </a:lnTo>
                  <a:lnTo>
                    <a:pt x="472" y="486"/>
                  </a:lnTo>
                  <a:lnTo>
                    <a:pt x="474" y="505"/>
                  </a:lnTo>
                  <a:lnTo>
                    <a:pt x="474" y="495"/>
                  </a:lnTo>
                  <a:lnTo>
                    <a:pt x="479" y="511"/>
                  </a:lnTo>
                  <a:lnTo>
                    <a:pt x="479" y="503"/>
                  </a:lnTo>
                  <a:lnTo>
                    <a:pt x="482" y="513"/>
                  </a:lnTo>
                  <a:lnTo>
                    <a:pt x="482" y="507"/>
                  </a:lnTo>
                  <a:lnTo>
                    <a:pt x="484" y="548"/>
                  </a:lnTo>
                  <a:lnTo>
                    <a:pt x="484" y="515"/>
                  </a:lnTo>
                  <a:lnTo>
                    <a:pt x="490" y="554"/>
                  </a:lnTo>
                  <a:lnTo>
                    <a:pt x="490" y="519"/>
                  </a:lnTo>
                  <a:lnTo>
                    <a:pt x="492" y="530"/>
                  </a:lnTo>
                  <a:lnTo>
                    <a:pt x="492" y="519"/>
                  </a:lnTo>
                  <a:lnTo>
                    <a:pt x="495" y="546"/>
                  </a:lnTo>
                  <a:lnTo>
                    <a:pt x="495" y="523"/>
                  </a:lnTo>
                  <a:lnTo>
                    <a:pt x="500" y="546"/>
                  </a:lnTo>
                  <a:lnTo>
                    <a:pt x="500" y="523"/>
                  </a:lnTo>
                  <a:lnTo>
                    <a:pt x="502" y="530"/>
                  </a:lnTo>
                  <a:lnTo>
                    <a:pt x="502" y="523"/>
                  </a:lnTo>
                  <a:lnTo>
                    <a:pt x="505" y="546"/>
                  </a:lnTo>
                  <a:lnTo>
                    <a:pt x="505" y="538"/>
                  </a:lnTo>
                  <a:lnTo>
                    <a:pt x="510" y="530"/>
                  </a:lnTo>
                  <a:lnTo>
                    <a:pt x="510" y="515"/>
                  </a:lnTo>
                  <a:lnTo>
                    <a:pt x="512" y="546"/>
                  </a:lnTo>
                  <a:lnTo>
                    <a:pt x="512" y="540"/>
                  </a:lnTo>
                  <a:lnTo>
                    <a:pt x="515" y="532"/>
                  </a:lnTo>
                  <a:lnTo>
                    <a:pt x="515" y="515"/>
                  </a:lnTo>
                  <a:lnTo>
                    <a:pt x="520" y="544"/>
                  </a:lnTo>
                  <a:lnTo>
                    <a:pt x="520" y="538"/>
                  </a:lnTo>
                  <a:lnTo>
                    <a:pt x="523" y="530"/>
                  </a:lnTo>
                  <a:lnTo>
                    <a:pt x="523" y="527"/>
                  </a:lnTo>
                  <a:lnTo>
                    <a:pt x="525" y="540"/>
                  </a:lnTo>
                  <a:lnTo>
                    <a:pt x="525" y="530"/>
                  </a:lnTo>
                  <a:lnTo>
                    <a:pt x="530" y="527"/>
                  </a:lnTo>
                  <a:lnTo>
                    <a:pt x="533" y="536"/>
                  </a:lnTo>
                  <a:lnTo>
                    <a:pt x="533" y="527"/>
                  </a:lnTo>
                  <a:lnTo>
                    <a:pt x="535" y="532"/>
                  </a:lnTo>
                  <a:lnTo>
                    <a:pt x="535" y="523"/>
                  </a:lnTo>
                  <a:lnTo>
                    <a:pt x="541" y="530"/>
                  </a:lnTo>
                  <a:lnTo>
                    <a:pt x="541" y="527"/>
                  </a:lnTo>
                  <a:lnTo>
                    <a:pt x="543" y="532"/>
                  </a:lnTo>
                  <a:lnTo>
                    <a:pt x="543" y="527"/>
                  </a:lnTo>
                  <a:lnTo>
                    <a:pt x="546" y="532"/>
                  </a:lnTo>
                  <a:lnTo>
                    <a:pt x="546" y="530"/>
                  </a:lnTo>
                  <a:lnTo>
                    <a:pt x="551" y="530"/>
                  </a:lnTo>
                  <a:lnTo>
                    <a:pt x="553" y="527"/>
                  </a:lnTo>
                  <a:lnTo>
                    <a:pt x="556" y="523"/>
                  </a:lnTo>
                  <a:lnTo>
                    <a:pt x="556" y="521"/>
                  </a:lnTo>
                  <a:lnTo>
                    <a:pt x="561" y="521"/>
                  </a:lnTo>
                  <a:lnTo>
                    <a:pt x="561" y="519"/>
                  </a:lnTo>
                  <a:lnTo>
                    <a:pt x="564" y="519"/>
                  </a:lnTo>
                  <a:lnTo>
                    <a:pt x="566" y="523"/>
                  </a:lnTo>
                  <a:lnTo>
                    <a:pt x="566" y="519"/>
                  </a:lnTo>
                  <a:lnTo>
                    <a:pt x="571" y="527"/>
                  </a:lnTo>
                  <a:lnTo>
                    <a:pt x="574" y="532"/>
                  </a:lnTo>
                  <a:lnTo>
                    <a:pt x="574" y="530"/>
                  </a:lnTo>
                  <a:lnTo>
                    <a:pt x="576" y="532"/>
                  </a:lnTo>
                  <a:lnTo>
                    <a:pt x="581" y="536"/>
                  </a:lnTo>
                  <a:lnTo>
                    <a:pt x="581" y="532"/>
                  </a:lnTo>
                  <a:lnTo>
                    <a:pt x="584" y="536"/>
                  </a:lnTo>
                  <a:lnTo>
                    <a:pt x="584" y="532"/>
                  </a:lnTo>
                  <a:lnTo>
                    <a:pt x="586" y="532"/>
                  </a:lnTo>
                  <a:lnTo>
                    <a:pt x="592" y="536"/>
                  </a:lnTo>
                  <a:lnTo>
                    <a:pt x="592" y="532"/>
                  </a:lnTo>
                  <a:lnTo>
                    <a:pt x="594" y="536"/>
                  </a:lnTo>
                  <a:lnTo>
                    <a:pt x="594" y="532"/>
                  </a:lnTo>
                  <a:lnTo>
                    <a:pt x="597" y="536"/>
                  </a:lnTo>
                  <a:lnTo>
                    <a:pt x="602" y="536"/>
                  </a:lnTo>
                  <a:lnTo>
                    <a:pt x="604" y="536"/>
                  </a:lnTo>
                  <a:lnTo>
                    <a:pt x="607" y="536"/>
                  </a:lnTo>
                  <a:lnTo>
                    <a:pt x="607" y="532"/>
                  </a:lnTo>
                  <a:lnTo>
                    <a:pt x="612" y="536"/>
                  </a:lnTo>
                  <a:lnTo>
                    <a:pt x="612" y="532"/>
                  </a:lnTo>
                  <a:lnTo>
                    <a:pt x="615" y="532"/>
                  </a:lnTo>
                  <a:lnTo>
                    <a:pt x="615" y="530"/>
                  </a:lnTo>
                  <a:lnTo>
                    <a:pt x="617" y="530"/>
                  </a:lnTo>
                  <a:lnTo>
                    <a:pt x="622" y="530"/>
                  </a:lnTo>
                  <a:lnTo>
                    <a:pt x="625" y="532"/>
                  </a:lnTo>
                  <a:lnTo>
                    <a:pt x="627" y="532"/>
                  </a:lnTo>
                  <a:lnTo>
                    <a:pt x="632" y="532"/>
                  </a:lnTo>
                  <a:lnTo>
                    <a:pt x="635" y="532"/>
                  </a:lnTo>
                  <a:lnTo>
                    <a:pt x="635" y="530"/>
                  </a:lnTo>
                  <a:lnTo>
                    <a:pt x="637" y="532"/>
                  </a:lnTo>
                  <a:lnTo>
                    <a:pt x="643" y="536"/>
                  </a:lnTo>
                  <a:lnTo>
                    <a:pt x="645" y="536"/>
                  </a:lnTo>
                  <a:lnTo>
                    <a:pt x="645" y="532"/>
                  </a:lnTo>
                  <a:lnTo>
                    <a:pt x="648" y="536"/>
                  </a:lnTo>
                  <a:lnTo>
                    <a:pt x="653" y="532"/>
                  </a:lnTo>
                  <a:lnTo>
                    <a:pt x="655" y="532"/>
                  </a:lnTo>
                  <a:lnTo>
                    <a:pt x="655" y="530"/>
                  </a:lnTo>
                  <a:lnTo>
                    <a:pt x="658" y="532"/>
                  </a:lnTo>
                  <a:lnTo>
                    <a:pt x="663" y="532"/>
                  </a:lnTo>
                  <a:lnTo>
                    <a:pt x="666" y="532"/>
                  </a:lnTo>
                  <a:lnTo>
                    <a:pt x="666" y="530"/>
                  </a:lnTo>
                  <a:lnTo>
                    <a:pt x="668" y="532"/>
                  </a:lnTo>
                  <a:lnTo>
                    <a:pt x="673" y="532"/>
                  </a:lnTo>
                  <a:lnTo>
                    <a:pt x="676" y="532"/>
                  </a:lnTo>
                  <a:lnTo>
                    <a:pt x="678" y="530"/>
                  </a:lnTo>
                  <a:lnTo>
                    <a:pt x="678" y="527"/>
                  </a:lnTo>
                  <a:lnTo>
                    <a:pt x="683" y="527"/>
                  </a:lnTo>
                  <a:lnTo>
                    <a:pt x="683" y="523"/>
                  </a:lnTo>
                  <a:lnTo>
                    <a:pt x="686" y="521"/>
                  </a:lnTo>
                  <a:lnTo>
                    <a:pt x="686" y="507"/>
                  </a:lnTo>
                  <a:lnTo>
                    <a:pt x="688" y="497"/>
                  </a:lnTo>
                  <a:lnTo>
                    <a:pt x="688" y="482"/>
                  </a:lnTo>
                  <a:lnTo>
                    <a:pt x="694" y="466"/>
                  </a:lnTo>
                  <a:lnTo>
                    <a:pt x="694" y="445"/>
                  </a:lnTo>
                  <a:lnTo>
                    <a:pt x="696" y="421"/>
                  </a:lnTo>
                  <a:lnTo>
                    <a:pt x="696" y="357"/>
                  </a:lnTo>
                  <a:lnTo>
                    <a:pt x="699" y="316"/>
                  </a:lnTo>
                  <a:lnTo>
                    <a:pt x="699" y="281"/>
                  </a:lnTo>
                  <a:lnTo>
                    <a:pt x="704" y="242"/>
                  </a:lnTo>
                  <a:lnTo>
                    <a:pt x="704" y="179"/>
                  </a:lnTo>
                  <a:lnTo>
                    <a:pt x="706" y="154"/>
                  </a:lnTo>
                  <a:lnTo>
                    <a:pt x="706" y="132"/>
                  </a:lnTo>
                  <a:lnTo>
                    <a:pt x="709" y="107"/>
                  </a:lnTo>
                  <a:lnTo>
                    <a:pt x="709" y="48"/>
                  </a:lnTo>
                  <a:lnTo>
                    <a:pt x="714" y="17"/>
                  </a:lnTo>
                  <a:lnTo>
                    <a:pt x="714" y="0"/>
                  </a:lnTo>
                  <a:lnTo>
                    <a:pt x="717" y="82"/>
                  </a:lnTo>
                  <a:lnTo>
                    <a:pt x="717" y="5"/>
                  </a:lnTo>
                  <a:lnTo>
                    <a:pt x="719" y="218"/>
                  </a:lnTo>
                  <a:lnTo>
                    <a:pt x="719" y="148"/>
                  </a:lnTo>
                  <a:lnTo>
                    <a:pt x="724" y="333"/>
                  </a:lnTo>
                  <a:lnTo>
                    <a:pt x="724" y="277"/>
                  </a:lnTo>
                  <a:lnTo>
                    <a:pt x="727" y="425"/>
                  </a:lnTo>
                  <a:lnTo>
                    <a:pt x="727" y="372"/>
                  </a:lnTo>
                  <a:lnTo>
                    <a:pt x="729" y="454"/>
                  </a:lnTo>
                  <a:lnTo>
                    <a:pt x="729" y="439"/>
                  </a:lnTo>
                  <a:lnTo>
                    <a:pt x="734" y="474"/>
                  </a:lnTo>
                  <a:lnTo>
                    <a:pt x="734" y="462"/>
                  </a:lnTo>
                  <a:lnTo>
                    <a:pt x="737" y="482"/>
                  </a:lnTo>
                  <a:lnTo>
                    <a:pt x="737" y="480"/>
                  </a:lnTo>
                  <a:lnTo>
                    <a:pt x="739" y="491"/>
                  </a:lnTo>
                  <a:lnTo>
                    <a:pt x="739" y="486"/>
                  </a:lnTo>
                  <a:lnTo>
                    <a:pt x="745" y="495"/>
                  </a:lnTo>
                  <a:lnTo>
                    <a:pt x="745" y="491"/>
                  </a:lnTo>
                  <a:lnTo>
                    <a:pt x="747" y="499"/>
                  </a:lnTo>
                  <a:lnTo>
                    <a:pt x="747" y="497"/>
                  </a:lnTo>
                  <a:lnTo>
                    <a:pt x="750" y="499"/>
                  </a:lnTo>
                  <a:lnTo>
                    <a:pt x="755" y="505"/>
                  </a:lnTo>
                  <a:lnTo>
                    <a:pt x="755" y="503"/>
                  </a:lnTo>
                  <a:lnTo>
                    <a:pt x="757" y="507"/>
                  </a:lnTo>
                  <a:lnTo>
                    <a:pt x="757" y="503"/>
                  </a:lnTo>
                  <a:lnTo>
                    <a:pt x="760" y="511"/>
                  </a:lnTo>
                  <a:lnTo>
                    <a:pt x="760" y="507"/>
                  </a:lnTo>
                  <a:lnTo>
                    <a:pt x="765" y="511"/>
                  </a:lnTo>
                  <a:lnTo>
                    <a:pt x="768" y="513"/>
                  </a:lnTo>
                  <a:lnTo>
                    <a:pt x="768" y="511"/>
                  </a:lnTo>
                  <a:lnTo>
                    <a:pt x="770" y="513"/>
                  </a:lnTo>
                  <a:lnTo>
                    <a:pt x="770" y="511"/>
                  </a:lnTo>
                  <a:lnTo>
                    <a:pt x="775" y="513"/>
                  </a:lnTo>
                  <a:lnTo>
                    <a:pt x="778" y="513"/>
                  </a:lnTo>
                  <a:lnTo>
                    <a:pt x="780" y="515"/>
                  </a:lnTo>
                  <a:lnTo>
                    <a:pt x="780" y="513"/>
                  </a:lnTo>
                  <a:lnTo>
                    <a:pt x="785" y="519"/>
                  </a:lnTo>
                  <a:lnTo>
                    <a:pt x="785" y="515"/>
                  </a:lnTo>
                  <a:lnTo>
                    <a:pt x="788" y="519"/>
                  </a:lnTo>
                  <a:lnTo>
                    <a:pt x="790" y="521"/>
                  </a:lnTo>
                  <a:lnTo>
                    <a:pt x="796" y="521"/>
                  </a:lnTo>
                  <a:lnTo>
                    <a:pt x="798" y="523"/>
                  </a:lnTo>
                  <a:lnTo>
                    <a:pt x="798" y="521"/>
                  </a:lnTo>
                  <a:lnTo>
                    <a:pt x="801" y="527"/>
                  </a:lnTo>
                  <a:lnTo>
                    <a:pt x="801" y="523"/>
                  </a:lnTo>
                  <a:lnTo>
                    <a:pt x="806" y="527"/>
                  </a:lnTo>
                  <a:lnTo>
                    <a:pt x="806" y="523"/>
                  </a:lnTo>
                  <a:lnTo>
                    <a:pt x="808" y="523"/>
                  </a:lnTo>
                  <a:lnTo>
                    <a:pt x="811" y="527"/>
                  </a:lnTo>
                  <a:lnTo>
                    <a:pt x="811" y="523"/>
                  </a:lnTo>
                  <a:lnTo>
                    <a:pt x="816" y="527"/>
                  </a:lnTo>
                  <a:lnTo>
                    <a:pt x="816" y="523"/>
                  </a:lnTo>
                  <a:lnTo>
                    <a:pt x="819" y="530"/>
                  </a:lnTo>
                  <a:lnTo>
                    <a:pt x="819" y="527"/>
                  </a:lnTo>
                  <a:lnTo>
                    <a:pt x="821" y="530"/>
                  </a:lnTo>
                  <a:lnTo>
                    <a:pt x="826" y="532"/>
                  </a:lnTo>
                  <a:lnTo>
                    <a:pt x="826" y="530"/>
                  </a:lnTo>
                  <a:lnTo>
                    <a:pt x="829" y="536"/>
                  </a:lnTo>
                  <a:lnTo>
                    <a:pt x="829" y="532"/>
                  </a:lnTo>
                  <a:lnTo>
                    <a:pt x="831" y="536"/>
                  </a:lnTo>
                </a:path>
              </a:pathLst>
            </a:cu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a:p>
          </p:txBody>
        </p:sp>
        <p:sp>
          <p:nvSpPr>
            <p:cNvPr id="172" name="171 CuadroTexto"/>
            <p:cNvSpPr txBox="1"/>
            <p:nvPr/>
          </p:nvSpPr>
          <p:spPr>
            <a:xfrm>
              <a:off x="1412776" y="2231639"/>
              <a:ext cx="710451" cy="230832"/>
            </a:xfrm>
            <a:prstGeom prst="rect">
              <a:avLst/>
            </a:prstGeom>
            <a:noFill/>
          </p:spPr>
          <p:txBody>
            <a:bodyPr wrap="none" rtlCol="0">
              <a:spAutoFit/>
            </a:bodyPr>
            <a:lstStyle/>
            <a:p>
              <a:r>
                <a:rPr lang="es-ES" sz="900" dirty="0" smtClean="0">
                  <a:latin typeface="Arial" pitchFamily="34" charset="0"/>
                  <a:cs typeface="Arial" pitchFamily="34" charset="0"/>
                </a:rPr>
                <a:t>C</a:t>
              </a:r>
              <a:r>
                <a:rPr lang="es-ES" sz="900" dirty="0" smtClean="0">
                  <a:latin typeface="Arial" pitchFamily="34" charset="0"/>
                  <a:cs typeface="Arial" pitchFamily="34" charset="0"/>
                </a:rPr>
                <a:t>sCCD2-t</a:t>
              </a:r>
              <a:endParaRPr lang="es-ES" sz="900" dirty="0">
                <a:latin typeface="Arial" pitchFamily="34" charset="0"/>
                <a:cs typeface="Arial" pitchFamily="34" charset="0"/>
              </a:endParaRPr>
            </a:p>
          </p:txBody>
        </p:sp>
        <p:grpSp>
          <p:nvGrpSpPr>
            <p:cNvPr id="219" name="218 Grupo"/>
            <p:cNvGrpSpPr/>
            <p:nvPr/>
          </p:nvGrpSpPr>
          <p:grpSpPr>
            <a:xfrm>
              <a:off x="3573016" y="1640632"/>
              <a:ext cx="888770" cy="973804"/>
              <a:chOff x="3212976" y="1514026"/>
              <a:chExt cx="1320818" cy="1100410"/>
            </a:xfrm>
          </p:grpSpPr>
          <p:sp>
            <p:nvSpPr>
              <p:cNvPr id="1196" name="Line 172"/>
              <p:cNvSpPr>
                <a:spLocks noChangeShapeType="1"/>
              </p:cNvSpPr>
              <p:nvPr/>
            </p:nvSpPr>
            <p:spPr bwMode="auto">
              <a:xfrm flipH="1">
                <a:off x="3212976" y="2442097"/>
                <a:ext cx="1206793" cy="94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cs typeface="Arial" pitchFamily="34" charset="0"/>
                </a:endParaRPr>
              </a:p>
            </p:txBody>
          </p:sp>
          <p:sp>
            <p:nvSpPr>
              <p:cNvPr id="1200" name="Rectangle 176"/>
              <p:cNvSpPr>
                <a:spLocks noChangeArrowheads="1"/>
              </p:cNvSpPr>
              <p:nvPr/>
            </p:nvSpPr>
            <p:spPr bwMode="auto">
              <a:xfrm>
                <a:off x="4384714" y="2522103"/>
                <a:ext cx="149080"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cs typeface="Arial" pitchFamily="34" charset="0"/>
                  </a:rPr>
                  <a:t>[nm]</a:t>
                </a:r>
                <a:endParaRPr kumimoji="0" lang="es-ES" sz="600" b="0" i="0" u="none" strike="noStrike" cap="none" normalizeH="0" smtClean="0">
                  <a:ln>
                    <a:noFill/>
                  </a:ln>
                  <a:solidFill>
                    <a:schemeClr val="tx1"/>
                  </a:solidFill>
                  <a:effectLst/>
                  <a:latin typeface="Arial" pitchFamily="34" charset="0"/>
                  <a:cs typeface="Arial" pitchFamily="34" charset="0"/>
                </a:endParaRPr>
              </a:p>
            </p:txBody>
          </p:sp>
          <p:sp>
            <p:nvSpPr>
              <p:cNvPr id="1201" name="Line 177"/>
              <p:cNvSpPr>
                <a:spLocks noChangeShapeType="1"/>
              </p:cNvSpPr>
              <p:nvPr/>
            </p:nvSpPr>
            <p:spPr bwMode="auto">
              <a:xfrm>
                <a:off x="3376862" y="2442097"/>
                <a:ext cx="877" cy="2541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cs typeface="Arial" pitchFamily="34" charset="0"/>
                </a:endParaRPr>
              </a:p>
            </p:txBody>
          </p:sp>
          <p:sp>
            <p:nvSpPr>
              <p:cNvPr id="1202" name="Rectangle 178"/>
              <p:cNvSpPr>
                <a:spLocks noChangeArrowheads="1"/>
              </p:cNvSpPr>
              <p:nvPr/>
            </p:nvSpPr>
            <p:spPr bwMode="auto">
              <a:xfrm>
                <a:off x="3363716" y="2467511"/>
                <a:ext cx="129844"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cs typeface="Arial" pitchFamily="34" charset="0"/>
                  </a:rPr>
                  <a:t>350</a:t>
                </a:r>
                <a:endParaRPr kumimoji="0" lang="es-ES" sz="600" b="0" i="0" u="none" strike="noStrike" cap="none" normalizeH="0" smtClean="0">
                  <a:ln>
                    <a:noFill/>
                  </a:ln>
                  <a:solidFill>
                    <a:schemeClr val="tx1"/>
                  </a:solidFill>
                  <a:effectLst/>
                  <a:latin typeface="Arial" pitchFamily="34" charset="0"/>
                  <a:cs typeface="Arial" pitchFamily="34" charset="0"/>
                </a:endParaRPr>
              </a:p>
            </p:txBody>
          </p:sp>
          <p:sp>
            <p:nvSpPr>
              <p:cNvPr id="1203" name="Line 179"/>
              <p:cNvSpPr>
                <a:spLocks noChangeShapeType="1"/>
              </p:cNvSpPr>
              <p:nvPr/>
            </p:nvSpPr>
            <p:spPr bwMode="auto">
              <a:xfrm>
                <a:off x="3609106" y="2442097"/>
                <a:ext cx="877" cy="2541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cs typeface="Arial" pitchFamily="34" charset="0"/>
                </a:endParaRPr>
              </a:p>
            </p:txBody>
          </p:sp>
          <p:sp>
            <p:nvSpPr>
              <p:cNvPr id="1204" name="Rectangle 180"/>
              <p:cNvSpPr>
                <a:spLocks noChangeArrowheads="1"/>
              </p:cNvSpPr>
              <p:nvPr/>
            </p:nvSpPr>
            <p:spPr bwMode="auto">
              <a:xfrm>
                <a:off x="3595960" y="2467511"/>
                <a:ext cx="129844"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cs typeface="Arial" pitchFamily="34" charset="0"/>
                  </a:rPr>
                  <a:t>400</a:t>
                </a:r>
                <a:endParaRPr kumimoji="0" lang="es-ES" sz="600" b="0" i="0" u="none" strike="noStrike" cap="none" normalizeH="0" smtClean="0">
                  <a:ln>
                    <a:noFill/>
                  </a:ln>
                  <a:solidFill>
                    <a:schemeClr val="tx1"/>
                  </a:solidFill>
                  <a:effectLst/>
                  <a:latin typeface="Arial" pitchFamily="34" charset="0"/>
                  <a:cs typeface="Arial" pitchFamily="34" charset="0"/>
                </a:endParaRPr>
              </a:p>
            </p:txBody>
          </p:sp>
          <p:sp>
            <p:nvSpPr>
              <p:cNvPr id="1205" name="Line 181"/>
              <p:cNvSpPr>
                <a:spLocks noChangeShapeType="1"/>
              </p:cNvSpPr>
              <p:nvPr/>
            </p:nvSpPr>
            <p:spPr bwMode="auto">
              <a:xfrm>
                <a:off x="3839597" y="2442097"/>
                <a:ext cx="877" cy="2541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cs typeface="Arial" pitchFamily="34" charset="0"/>
                </a:endParaRPr>
              </a:p>
            </p:txBody>
          </p:sp>
          <p:sp>
            <p:nvSpPr>
              <p:cNvPr id="1206" name="Rectangle 182"/>
              <p:cNvSpPr>
                <a:spLocks noChangeArrowheads="1"/>
              </p:cNvSpPr>
              <p:nvPr/>
            </p:nvSpPr>
            <p:spPr bwMode="auto">
              <a:xfrm>
                <a:off x="3826451" y="2467511"/>
                <a:ext cx="129844"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cs typeface="Arial" pitchFamily="34" charset="0"/>
                  </a:rPr>
                  <a:t>450</a:t>
                </a:r>
                <a:endParaRPr kumimoji="0" lang="es-ES" sz="600" b="0" i="0" u="none" strike="noStrike" cap="none" normalizeH="0" smtClean="0">
                  <a:ln>
                    <a:noFill/>
                  </a:ln>
                  <a:solidFill>
                    <a:schemeClr val="tx1"/>
                  </a:solidFill>
                  <a:effectLst/>
                  <a:latin typeface="Arial" pitchFamily="34" charset="0"/>
                  <a:cs typeface="Arial" pitchFamily="34" charset="0"/>
                </a:endParaRPr>
              </a:p>
            </p:txBody>
          </p:sp>
          <p:sp>
            <p:nvSpPr>
              <p:cNvPr id="1207" name="Line 183"/>
              <p:cNvSpPr>
                <a:spLocks noChangeShapeType="1"/>
              </p:cNvSpPr>
              <p:nvPr/>
            </p:nvSpPr>
            <p:spPr bwMode="auto">
              <a:xfrm>
                <a:off x="4070088" y="2442097"/>
                <a:ext cx="877" cy="2541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cs typeface="Arial" pitchFamily="34" charset="0"/>
                </a:endParaRPr>
              </a:p>
            </p:txBody>
          </p:sp>
          <p:sp>
            <p:nvSpPr>
              <p:cNvPr id="1208" name="Rectangle 184"/>
              <p:cNvSpPr>
                <a:spLocks noChangeArrowheads="1"/>
              </p:cNvSpPr>
              <p:nvPr/>
            </p:nvSpPr>
            <p:spPr bwMode="auto">
              <a:xfrm>
                <a:off x="4056066" y="2467511"/>
                <a:ext cx="129844"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cs typeface="Arial" pitchFamily="34" charset="0"/>
                  </a:rPr>
                  <a:t>500</a:t>
                </a:r>
                <a:endParaRPr kumimoji="0" lang="es-ES" sz="600" b="0" i="0" u="none" strike="noStrike" cap="none" normalizeH="0" smtClean="0">
                  <a:ln>
                    <a:noFill/>
                  </a:ln>
                  <a:solidFill>
                    <a:schemeClr val="tx1"/>
                  </a:solidFill>
                  <a:effectLst/>
                  <a:latin typeface="Arial" pitchFamily="34" charset="0"/>
                  <a:cs typeface="Arial" pitchFamily="34" charset="0"/>
                </a:endParaRPr>
              </a:p>
            </p:txBody>
          </p:sp>
          <p:sp>
            <p:nvSpPr>
              <p:cNvPr id="1209" name="Line 185"/>
              <p:cNvSpPr>
                <a:spLocks noChangeShapeType="1"/>
              </p:cNvSpPr>
              <p:nvPr/>
            </p:nvSpPr>
            <p:spPr bwMode="auto">
              <a:xfrm>
                <a:off x="4302332" y="2442097"/>
                <a:ext cx="877" cy="2541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latin typeface="Arial" pitchFamily="34" charset="0"/>
                  <a:cs typeface="Arial" pitchFamily="34" charset="0"/>
                </a:endParaRPr>
              </a:p>
            </p:txBody>
          </p:sp>
          <p:sp>
            <p:nvSpPr>
              <p:cNvPr id="1210" name="Rectangle 186"/>
              <p:cNvSpPr>
                <a:spLocks noChangeArrowheads="1"/>
              </p:cNvSpPr>
              <p:nvPr/>
            </p:nvSpPr>
            <p:spPr bwMode="auto">
              <a:xfrm>
                <a:off x="4288310" y="2467511"/>
                <a:ext cx="129844"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smtClean="0">
                    <a:ln>
                      <a:noFill/>
                    </a:ln>
                    <a:solidFill>
                      <a:srgbClr val="000000"/>
                    </a:solidFill>
                    <a:effectLst/>
                    <a:latin typeface="Arial" pitchFamily="34" charset="0"/>
                    <a:cs typeface="Arial" pitchFamily="34" charset="0"/>
                  </a:rPr>
                  <a:t>550</a:t>
                </a:r>
                <a:endParaRPr kumimoji="0" lang="es-ES" sz="600" b="0" i="0" u="none" strike="noStrike" cap="none" normalizeH="0" smtClean="0">
                  <a:ln>
                    <a:noFill/>
                  </a:ln>
                  <a:solidFill>
                    <a:schemeClr val="tx1"/>
                  </a:solidFill>
                  <a:effectLst/>
                  <a:latin typeface="Arial" pitchFamily="34" charset="0"/>
                  <a:cs typeface="Arial" pitchFamily="34" charset="0"/>
                </a:endParaRPr>
              </a:p>
            </p:txBody>
          </p:sp>
          <p:sp>
            <p:nvSpPr>
              <p:cNvPr id="1229" name="Freeform 205"/>
              <p:cNvSpPr>
                <a:spLocks/>
              </p:cNvSpPr>
              <p:nvPr/>
            </p:nvSpPr>
            <p:spPr bwMode="auto">
              <a:xfrm>
                <a:off x="3215605" y="1514026"/>
                <a:ext cx="1151580" cy="838652"/>
              </a:xfrm>
              <a:custGeom>
                <a:avLst/>
                <a:gdLst/>
                <a:ahLst/>
                <a:cxnLst>
                  <a:cxn ang="0">
                    <a:pos x="18" y="864"/>
                  </a:cxn>
                  <a:cxn ang="0">
                    <a:pos x="40" y="857"/>
                  </a:cxn>
                  <a:cxn ang="0">
                    <a:pos x="60" y="857"/>
                  </a:cxn>
                  <a:cxn ang="0">
                    <a:pos x="82" y="854"/>
                  </a:cxn>
                  <a:cxn ang="0">
                    <a:pos x="102" y="850"/>
                  </a:cxn>
                  <a:cxn ang="0">
                    <a:pos x="123" y="850"/>
                  </a:cxn>
                  <a:cxn ang="0">
                    <a:pos x="146" y="850"/>
                  </a:cxn>
                  <a:cxn ang="0">
                    <a:pos x="166" y="850"/>
                  </a:cxn>
                  <a:cxn ang="0">
                    <a:pos x="187" y="850"/>
                  </a:cxn>
                  <a:cxn ang="0">
                    <a:pos x="208" y="850"/>
                  </a:cxn>
                  <a:cxn ang="0">
                    <a:pos x="229" y="844"/>
                  </a:cxn>
                  <a:cxn ang="0">
                    <a:pos x="251" y="837"/>
                  </a:cxn>
                  <a:cxn ang="0">
                    <a:pos x="271" y="827"/>
                  </a:cxn>
                  <a:cxn ang="0">
                    <a:pos x="292" y="810"/>
                  </a:cxn>
                  <a:cxn ang="0">
                    <a:pos x="313" y="789"/>
                  </a:cxn>
                  <a:cxn ang="0">
                    <a:pos x="334" y="762"/>
                  </a:cxn>
                  <a:cxn ang="0">
                    <a:pos x="354" y="742"/>
                  </a:cxn>
                  <a:cxn ang="0">
                    <a:pos x="377" y="715"/>
                  </a:cxn>
                  <a:cxn ang="0">
                    <a:pos x="398" y="678"/>
                  </a:cxn>
                  <a:cxn ang="0">
                    <a:pos x="418" y="637"/>
                  </a:cxn>
                  <a:cxn ang="0">
                    <a:pos x="440" y="596"/>
                  </a:cxn>
                  <a:cxn ang="0">
                    <a:pos x="460" y="566"/>
                  </a:cxn>
                  <a:cxn ang="0">
                    <a:pos x="482" y="525"/>
                  </a:cxn>
                  <a:cxn ang="0">
                    <a:pos x="503" y="471"/>
                  </a:cxn>
                  <a:cxn ang="0">
                    <a:pos x="523" y="410"/>
                  </a:cxn>
                  <a:cxn ang="0">
                    <a:pos x="546" y="356"/>
                  </a:cxn>
                  <a:cxn ang="0">
                    <a:pos x="567" y="298"/>
                  </a:cxn>
                  <a:cxn ang="0">
                    <a:pos x="587" y="261"/>
                  </a:cxn>
                  <a:cxn ang="0">
                    <a:pos x="609" y="230"/>
                  </a:cxn>
                  <a:cxn ang="0">
                    <a:pos x="629" y="189"/>
                  </a:cxn>
                  <a:cxn ang="0">
                    <a:pos x="651" y="149"/>
                  </a:cxn>
                  <a:cxn ang="0">
                    <a:pos x="672" y="74"/>
                  </a:cxn>
                  <a:cxn ang="0">
                    <a:pos x="692" y="20"/>
                  </a:cxn>
                  <a:cxn ang="0">
                    <a:pos x="715" y="0"/>
                  </a:cxn>
                  <a:cxn ang="0">
                    <a:pos x="736" y="6"/>
                  </a:cxn>
                  <a:cxn ang="0">
                    <a:pos x="756" y="44"/>
                  </a:cxn>
                  <a:cxn ang="0">
                    <a:pos x="778" y="94"/>
                  </a:cxn>
                  <a:cxn ang="0">
                    <a:pos x="798" y="122"/>
                  </a:cxn>
                  <a:cxn ang="0">
                    <a:pos x="820" y="122"/>
                  </a:cxn>
                  <a:cxn ang="0">
                    <a:pos x="840" y="108"/>
                  </a:cxn>
                  <a:cxn ang="0">
                    <a:pos x="861" y="101"/>
                  </a:cxn>
                  <a:cxn ang="0">
                    <a:pos x="883" y="152"/>
                  </a:cxn>
                  <a:cxn ang="0">
                    <a:pos x="903" y="217"/>
                  </a:cxn>
                  <a:cxn ang="0">
                    <a:pos x="924" y="311"/>
                  </a:cxn>
                  <a:cxn ang="0">
                    <a:pos x="947" y="450"/>
                  </a:cxn>
                  <a:cxn ang="0">
                    <a:pos x="967" y="586"/>
                  </a:cxn>
                  <a:cxn ang="0">
                    <a:pos x="989" y="691"/>
                  </a:cxn>
                  <a:cxn ang="0">
                    <a:pos x="1009" y="745"/>
                  </a:cxn>
                  <a:cxn ang="0">
                    <a:pos x="1030" y="796"/>
                  </a:cxn>
                  <a:cxn ang="0">
                    <a:pos x="1051" y="837"/>
                  </a:cxn>
                  <a:cxn ang="0">
                    <a:pos x="1072" y="857"/>
                  </a:cxn>
                  <a:cxn ang="0">
                    <a:pos x="1092" y="867"/>
                  </a:cxn>
                  <a:cxn ang="0">
                    <a:pos x="1115" y="874"/>
                  </a:cxn>
                  <a:cxn ang="0">
                    <a:pos x="1136" y="874"/>
                  </a:cxn>
                  <a:cxn ang="0">
                    <a:pos x="1158" y="888"/>
                  </a:cxn>
                  <a:cxn ang="0">
                    <a:pos x="1178" y="888"/>
                  </a:cxn>
                  <a:cxn ang="0">
                    <a:pos x="1199" y="881"/>
                  </a:cxn>
                  <a:cxn ang="0">
                    <a:pos x="1220" y="888"/>
                  </a:cxn>
                  <a:cxn ang="0">
                    <a:pos x="1241" y="891"/>
                  </a:cxn>
                  <a:cxn ang="0">
                    <a:pos x="1261" y="891"/>
                  </a:cxn>
                  <a:cxn ang="0">
                    <a:pos x="1283" y="891"/>
                  </a:cxn>
                  <a:cxn ang="0">
                    <a:pos x="1304" y="888"/>
                  </a:cxn>
                </a:cxnLst>
                <a:rect l="0" t="0" r="r" b="b"/>
                <a:pathLst>
                  <a:path w="1314" h="891">
                    <a:moveTo>
                      <a:pt x="0" y="864"/>
                    </a:moveTo>
                    <a:lnTo>
                      <a:pt x="2" y="864"/>
                    </a:lnTo>
                    <a:lnTo>
                      <a:pt x="4" y="864"/>
                    </a:lnTo>
                    <a:lnTo>
                      <a:pt x="8" y="864"/>
                    </a:lnTo>
                    <a:lnTo>
                      <a:pt x="9" y="864"/>
                    </a:lnTo>
                    <a:lnTo>
                      <a:pt x="13" y="864"/>
                    </a:lnTo>
                    <a:lnTo>
                      <a:pt x="14" y="864"/>
                    </a:lnTo>
                    <a:lnTo>
                      <a:pt x="18" y="864"/>
                    </a:lnTo>
                    <a:lnTo>
                      <a:pt x="19" y="864"/>
                    </a:lnTo>
                    <a:lnTo>
                      <a:pt x="23" y="864"/>
                    </a:lnTo>
                    <a:lnTo>
                      <a:pt x="24" y="864"/>
                    </a:lnTo>
                    <a:lnTo>
                      <a:pt x="29" y="864"/>
                    </a:lnTo>
                    <a:lnTo>
                      <a:pt x="31" y="864"/>
                    </a:lnTo>
                    <a:lnTo>
                      <a:pt x="34" y="857"/>
                    </a:lnTo>
                    <a:lnTo>
                      <a:pt x="36" y="857"/>
                    </a:lnTo>
                    <a:lnTo>
                      <a:pt x="40" y="857"/>
                    </a:lnTo>
                    <a:lnTo>
                      <a:pt x="41" y="857"/>
                    </a:lnTo>
                    <a:lnTo>
                      <a:pt x="45" y="857"/>
                    </a:lnTo>
                    <a:lnTo>
                      <a:pt x="46" y="857"/>
                    </a:lnTo>
                    <a:lnTo>
                      <a:pt x="50" y="857"/>
                    </a:lnTo>
                    <a:lnTo>
                      <a:pt x="51" y="857"/>
                    </a:lnTo>
                    <a:lnTo>
                      <a:pt x="55" y="857"/>
                    </a:lnTo>
                    <a:lnTo>
                      <a:pt x="56" y="857"/>
                    </a:lnTo>
                    <a:lnTo>
                      <a:pt x="60" y="857"/>
                    </a:lnTo>
                    <a:lnTo>
                      <a:pt x="61" y="857"/>
                    </a:lnTo>
                    <a:lnTo>
                      <a:pt x="65" y="857"/>
                    </a:lnTo>
                    <a:lnTo>
                      <a:pt x="66" y="857"/>
                    </a:lnTo>
                    <a:lnTo>
                      <a:pt x="70" y="857"/>
                    </a:lnTo>
                    <a:lnTo>
                      <a:pt x="72" y="857"/>
                    </a:lnTo>
                    <a:lnTo>
                      <a:pt x="75" y="857"/>
                    </a:lnTo>
                    <a:lnTo>
                      <a:pt x="77" y="857"/>
                    </a:lnTo>
                    <a:lnTo>
                      <a:pt x="82" y="854"/>
                    </a:lnTo>
                    <a:lnTo>
                      <a:pt x="84" y="854"/>
                    </a:lnTo>
                    <a:lnTo>
                      <a:pt x="87" y="854"/>
                    </a:lnTo>
                    <a:lnTo>
                      <a:pt x="89" y="854"/>
                    </a:lnTo>
                    <a:lnTo>
                      <a:pt x="92" y="854"/>
                    </a:lnTo>
                    <a:lnTo>
                      <a:pt x="95" y="854"/>
                    </a:lnTo>
                    <a:lnTo>
                      <a:pt x="97" y="850"/>
                    </a:lnTo>
                    <a:lnTo>
                      <a:pt x="100" y="850"/>
                    </a:lnTo>
                    <a:lnTo>
                      <a:pt x="102" y="850"/>
                    </a:lnTo>
                    <a:lnTo>
                      <a:pt x="105" y="850"/>
                    </a:lnTo>
                    <a:lnTo>
                      <a:pt x="107" y="854"/>
                    </a:lnTo>
                    <a:lnTo>
                      <a:pt x="110" y="854"/>
                    </a:lnTo>
                    <a:lnTo>
                      <a:pt x="112" y="854"/>
                    </a:lnTo>
                    <a:lnTo>
                      <a:pt x="115" y="854"/>
                    </a:lnTo>
                    <a:lnTo>
                      <a:pt x="118" y="854"/>
                    </a:lnTo>
                    <a:lnTo>
                      <a:pt x="120" y="854"/>
                    </a:lnTo>
                    <a:lnTo>
                      <a:pt x="123" y="850"/>
                    </a:lnTo>
                    <a:lnTo>
                      <a:pt x="125" y="850"/>
                    </a:lnTo>
                    <a:lnTo>
                      <a:pt x="128" y="850"/>
                    </a:lnTo>
                    <a:lnTo>
                      <a:pt x="130" y="850"/>
                    </a:lnTo>
                    <a:lnTo>
                      <a:pt x="133" y="850"/>
                    </a:lnTo>
                    <a:lnTo>
                      <a:pt x="136" y="850"/>
                    </a:lnTo>
                    <a:lnTo>
                      <a:pt x="141" y="850"/>
                    </a:lnTo>
                    <a:lnTo>
                      <a:pt x="142" y="850"/>
                    </a:lnTo>
                    <a:lnTo>
                      <a:pt x="146" y="850"/>
                    </a:lnTo>
                    <a:lnTo>
                      <a:pt x="147" y="850"/>
                    </a:lnTo>
                    <a:lnTo>
                      <a:pt x="151" y="850"/>
                    </a:lnTo>
                    <a:lnTo>
                      <a:pt x="152" y="850"/>
                    </a:lnTo>
                    <a:lnTo>
                      <a:pt x="156" y="850"/>
                    </a:lnTo>
                    <a:lnTo>
                      <a:pt x="157" y="850"/>
                    </a:lnTo>
                    <a:lnTo>
                      <a:pt x="161" y="850"/>
                    </a:lnTo>
                    <a:lnTo>
                      <a:pt x="162" y="850"/>
                    </a:lnTo>
                    <a:lnTo>
                      <a:pt x="166" y="850"/>
                    </a:lnTo>
                    <a:lnTo>
                      <a:pt x="168" y="850"/>
                    </a:lnTo>
                    <a:lnTo>
                      <a:pt x="171" y="850"/>
                    </a:lnTo>
                    <a:lnTo>
                      <a:pt x="173" y="850"/>
                    </a:lnTo>
                    <a:lnTo>
                      <a:pt x="176" y="850"/>
                    </a:lnTo>
                    <a:lnTo>
                      <a:pt x="178" y="850"/>
                    </a:lnTo>
                    <a:lnTo>
                      <a:pt x="182" y="850"/>
                    </a:lnTo>
                    <a:lnTo>
                      <a:pt x="183" y="850"/>
                    </a:lnTo>
                    <a:lnTo>
                      <a:pt x="187" y="850"/>
                    </a:lnTo>
                    <a:lnTo>
                      <a:pt x="188" y="850"/>
                    </a:lnTo>
                    <a:lnTo>
                      <a:pt x="192" y="850"/>
                    </a:lnTo>
                    <a:lnTo>
                      <a:pt x="193" y="850"/>
                    </a:lnTo>
                    <a:lnTo>
                      <a:pt x="198" y="850"/>
                    </a:lnTo>
                    <a:lnTo>
                      <a:pt x="199" y="850"/>
                    </a:lnTo>
                    <a:lnTo>
                      <a:pt x="203" y="850"/>
                    </a:lnTo>
                    <a:lnTo>
                      <a:pt x="205" y="850"/>
                    </a:lnTo>
                    <a:lnTo>
                      <a:pt x="208" y="850"/>
                    </a:lnTo>
                    <a:lnTo>
                      <a:pt x="210" y="850"/>
                    </a:lnTo>
                    <a:lnTo>
                      <a:pt x="214" y="850"/>
                    </a:lnTo>
                    <a:lnTo>
                      <a:pt x="215" y="850"/>
                    </a:lnTo>
                    <a:lnTo>
                      <a:pt x="219" y="844"/>
                    </a:lnTo>
                    <a:lnTo>
                      <a:pt x="220" y="844"/>
                    </a:lnTo>
                    <a:lnTo>
                      <a:pt x="224" y="844"/>
                    </a:lnTo>
                    <a:lnTo>
                      <a:pt x="225" y="844"/>
                    </a:lnTo>
                    <a:lnTo>
                      <a:pt x="229" y="844"/>
                    </a:lnTo>
                    <a:lnTo>
                      <a:pt x="230" y="844"/>
                    </a:lnTo>
                    <a:lnTo>
                      <a:pt x="234" y="844"/>
                    </a:lnTo>
                    <a:lnTo>
                      <a:pt x="235" y="844"/>
                    </a:lnTo>
                    <a:lnTo>
                      <a:pt x="239" y="840"/>
                    </a:lnTo>
                    <a:lnTo>
                      <a:pt x="240" y="840"/>
                    </a:lnTo>
                    <a:lnTo>
                      <a:pt x="244" y="837"/>
                    </a:lnTo>
                    <a:lnTo>
                      <a:pt x="246" y="837"/>
                    </a:lnTo>
                    <a:lnTo>
                      <a:pt x="251" y="837"/>
                    </a:lnTo>
                    <a:lnTo>
                      <a:pt x="252" y="837"/>
                    </a:lnTo>
                    <a:lnTo>
                      <a:pt x="256" y="830"/>
                    </a:lnTo>
                    <a:lnTo>
                      <a:pt x="257" y="830"/>
                    </a:lnTo>
                    <a:lnTo>
                      <a:pt x="261" y="830"/>
                    </a:lnTo>
                    <a:lnTo>
                      <a:pt x="262" y="830"/>
                    </a:lnTo>
                    <a:lnTo>
                      <a:pt x="266" y="827"/>
                    </a:lnTo>
                    <a:lnTo>
                      <a:pt x="267" y="827"/>
                    </a:lnTo>
                    <a:lnTo>
                      <a:pt x="271" y="827"/>
                    </a:lnTo>
                    <a:lnTo>
                      <a:pt x="272" y="827"/>
                    </a:lnTo>
                    <a:lnTo>
                      <a:pt x="276" y="823"/>
                    </a:lnTo>
                    <a:lnTo>
                      <a:pt x="278" y="823"/>
                    </a:lnTo>
                    <a:lnTo>
                      <a:pt x="281" y="817"/>
                    </a:lnTo>
                    <a:lnTo>
                      <a:pt x="283" y="817"/>
                    </a:lnTo>
                    <a:lnTo>
                      <a:pt x="286" y="813"/>
                    </a:lnTo>
                    <a:lnTo>
                      <a:pt x="288" y="813"/>
                    </a:lnTo>
                    <a:lnTo>
                      <a:pt x="292" y="810"/>
                    </a:lnTo>
                    <a:lnTo>
                      <a:pt x="293" y="810"/>
                    </a:lnTo>
                    <a:lnTo>
                      <a:pt x="297" y="803"/>
                    </a:lnTo>
                    <a:lnTo>
                      <a:pt x="298" y="803"/>
                    </a:lnTo>
                    <a:lnTo>
                      <a:pt x="302" y="800"/>
                    </a:lnTo>
                    <a:lnTo>
                      <a:pt x="303" y="800"/>
                    </a:lnTo>
                    <a:lnTo>
                      <a:pt x="308" y="796"/>
                    </a:lnTo>
                    <a:lnTo>
                      <a:pt x="311" y="796"/>
                    </a:lnTo>
                    <a:lnTo>
                      <a:pt x="313" y="789"/>
                    </a:lnTo>
                    <a:lnTo>
                      <a:pt x="316" y="789"/>
                    </a:lnTo>
                    <a:lnTo>
                      <a:pt x="318" y="783"/>
                    </a:lnTo>
                    <a:lnTo>
                      <a:pt x="321" y="783"/>
                    </a:lnTo>
                    <a:lnTo>
                      <a:pt x="324" y="783"/>
                    </a:lnTo>
                    <a:lnTo>
                      <a:pt x="326" y="783"/>
                    </a:lnTo>
                    <a:lnTo>
                      <a:pt x="329" y="773"/>
                    </a:lnTo>
                    <a:lnTo>
                      <a:pt x="331" y="773"/>
                    </a:lnTo>
                    <a:lnTo>
                      <a:pt x="334" y="762"/>
                    </a:lnTo>
                    <a:lnTo>
                      <a:pt x="336" y="762"/>
                    </a:lnTo>
                    <a:lnTo>
                      <a:pt x="339" y="762"/>
                    </a:lnTo>
                    <a:lnTo>
                      <a:pt x="341" y="762"/>
                    </a:lnTo>
                    <a:lnTo>
                      <a:pt x="344" y="759"/>
                    </a:lnTo>
                    <a:lnTo>
                      <a:pt x="347" y="759"/>
                    </a:lnTo>
                    <a:lnTo>
                      <a:pt x="349" y="756"/>
                    </a:lnTo>
                    <a:lnTo>
                      <a:pt x="352" y="756"/>
                    </a:lnTo>
                    <a:lnTo>
                      <a:pt x="354" y="742"/>
                    </a:lnTo>
                    <a:lnTo>
                      <a:pt x="357" y="742"/>
                    </a:lnTo>
                    <a:lnTo>
                      <a:pt x="359" y="735"/>
                    </a:lnTo>
                    <a:lnTo>
                      <a:pt x="362" y="735"/>
                    </a:lnTo>
                    <a:lnTo>
                      <a:pt x="367" y="728"/>
                    </a:lnTo>
                    <a:lnTo>
                      <a:pt x="368" y="728"/>
                    </a:lnTo>
                    <a:lnTo>
                      <a:pt x="372" y="722"/>
                    </a:lnTo>
                    <a:lnTo>
                      <a:pt x="373" y="722"/>
                    </a:lnTo>
                    <a:lnTo>
                      <a:pt x="377" y="715"/>
                    </a:lnTo>
                    <a:lnTo>
                      <a:pt x="379" y="715"/>
                    </a:lnTo>
                    <a:lnTo>
                      <a:pt x="382" y="701"/>
                    </a:lnTo>
                    <a:lnTo>
                      <a:pt x="384" y="701"/>
                    </a:lnTo>
                    <a:lnTo>
                      <a:pt x="388" y="691"/>
                    </a:lnTo>
                    <a:lnTo>
                      <a:pt x="389" y="691"/>
                    </a:lnTo>
                    <a:lnTo>
                      <a:pt x="393" y="681"/>
                    </a:lnTo>
                    <a:lnTo>
                      <a:pt x="394" y="681"/>
                    </a:lnTo>
                    <a:lnTo>
                      <a:pt x="398" y="678"/>
                    </a:lnTo>
                    <a:lnTo>
                      <a:pt x="399" y="678"/>
                    </a:lnTo>
                    <a:lnTo>
                      <a:pt x="403" y="667"/>
                    </a:lnTo>
                    <a:lnTo>
                      <a:pt x="404" y="667"/>
                    </a:lnTo>
                    <a:lnTo>
                      <a:pt x="408" y="661"/>
                    </a:lnTo>
                    <a:lnTo>
                      <a:pt x="409" y="661"/>
                    </a:lnTo>
                    <a:lnTo>
                      <a:pt x="413" y="647"/>
                    </a:lnTo>
                    <a:lnTo>
                      <a:pt x="414" y="647"/>
                    </a:lnTo>
                    <a:lnTo>
                      <a:pt x="418" y="637"/>
                    </a:lnTo>
                    <a:lnTo>
                      <a:pt x="420" y="637"/>
                    </a:lnTo>
                    <a:lnTo>
                      <a:pt x="425" y="627"/>
                    </a:lnTo>
                    <a:lnTo>
                      <a:pt x="426" y="627"/>
                    </a:lnTo>
                    <a:lnTo>
                      <a:pt x="430" y="623"/>
                    </a:lnTo>
                    <a:lnTo>
                      <a:pt x="431" y="623"/>
                    </a:lnTo>
                    <a:lnTo>
                      <a:pt x="435" y="613"/>
                    </a:lnTo>
                    <a:lnTo>
                      <a:pt x="436" y="613"/>
                    </a:lnTo>
                    <a:lnTo>
                      <a:pt x="440" y="596"/>
                    </a:lnTo>
                    <a:lnTo>
                      <a:pt x="441" y="596"/>
                    </a:lnTo>
                    <a:lnTo>
                      <a:pt x="445" y="586"/>
                    </a:lnTo>
                    <a:lnTo>
                      <a:pt x="446" y="586"/>
                    </a:lnTo>
                    <a:lnTo>
                      <a:pt x="450" y="583"/>
                    </a:lnTo>
                    <a:lnTo>
                      <a:pt x="452" y="583"/>
                    </a:lnTo>
                    <a:lnTo>
                      <a:pt x="455" y="572"/>
                    </a:lnTo>
                    <a:lnTo>
                      <a:pt x="457" y="572"/>
                    </a:lnTo>
                    <a:lnTo>
                      <a:pt x="460" y="566"/>
                    </a:lnTo>
                    <a:lnTo>
                      <a:pt x="462" y="566"/>
                    </a:lnTo>
                    <a:lnTo>
                      <a:pt x="466" y="545"/>
                    </a:lnTo>
                    <a:lnTo>
                      <a:pt x="467" y="545"/>
                    </a:lnTo>
                    <a:lnTo>
                      <a:pt x="471" y="542"/>
                    </a:lnTo>
                    <a:lnTo>
                      <a:pt x="472" y="542"/>
                    </a:lnTo>
                    <a:lnTo>
                      <a:pt x="477" y="532"/>
                    </a:lnTo>
                    <a:lnTo>
                      <a:pt x="480" y="532"/>
                    </a:lnTo>
                    <a:lnTo>
                      <a:pt x="482" y="525"/>
                    </a:lnTo>
                    <a:lnTo>
                      <a:pt x="485" y="525"/>
                    </a:lnTo>
                    <a:lnTo>
                      <a:pt x="487" y="515"/>
                    </a:lnTo>
                    <a:lnTo>
                      <a:pt x="490" y="515"/>
                    </a:lnTo>
                    <a:lnTo>
                      <a:pt x="492" y="488"/>
                    </a:lnTo>
                    <a:lnTo>
                      <a:pt x="495" y="488"/>
                    </a:lnTo>
                    <a:lnTo>
                      <a:pt x="498" y="478"/>
                    </a:lnTo>
                    <a:lnTo>
                      <a:pt x="500" y="478"/>
                    </a:lnTo>
                    <a:lnTo>
                      <a:pt x="503" y="471"/>
                    </a:lnTo>
                    <a:lnTo>
                      <a:pt x="505" y="471"/>
                    </a:lnTo>
                    <a:lnTo>
                      <a:pt x="508" y="457"/>
                    </a:lnTo>
                    <a:lnTo>
                      <a:pt x="510" y="457"/>
                    </a:lnTo>
                    <a:lnTo>
                      <a:pt x="513" y="444"/>
                    </a:lnTo>
                    <a:lnTo>
                      <a:pt x="515" y="444"/>
                    </a:lnTo>
                    <a:lnTo>
                      <a:pt x="518" y="433"/>
                    </a:lnTo>
                    <a:lnTo>
                      <a:pt x="521" y="433"/>
                    </a:lnTo>
                    <a:lnTo>
                      <a:pt x="523" y="410"/>
                    </a:lnTo>
                    <a:lnTo>
                      <a:pt x="526" y="410"/>
                    </a:lnTo>
                    <a:lnTo>
                      <a:pt x="528" y="396"/>
                    </a:lnTo>
                    <a:lnTo>
                      <a:pt x="531" y="396"/>
                    </a:lnTo>
                    <a:lnTo>
                      <a:pt x="536" y="383"/>
                    </a:lnTo>
                    <a:lnTo>
                      <a:pt x="537" y="383"/>
                    </a:lnTo>
                    <a:lnTo>
                      <a:pt x="541" y="369"/>
                    </a:lnTo>
                    <a:lnTo>
                      <a:pt x="542" y="369"/>
                    </a:lnTo>
                    <a:lnTo>
                      <a:pt x="546" y="356"/>
                    </a:lnTo>
                    <a:lnTo>
                      <a:pt x="547" y="356"/>
                    </a:lnTo>
                    <a:lnTo>
                      <a:pt x="551" y="328"/>
                    </a:lnTo>
                    <a:lnTo>
                      <a:pt x="553" y="328"/>
                    </a:lnTo>
                    <a:lnTo>
                      <a:pt x="556" y="322"/>
                    </a:lnTo>
                    <a:lnTo>
                      <a:pt x="558" y="322"/>
                    </a:lnTo>
                    <a:lnTo>
                      <a:pt x="562" y="311"/>
                    </a:lnTo>
                    <a:lnTo>
                      <a:pt x="563" y="311"/>
                    </a:lnTo>
                    <a:lnTo>
                      <a:pt x="567" y="298"/>
                    </a:lnTo>
                    <a:lnTo>
                      <a:pt x="568" y="298"/>
                    </a:lnTo>
                    <a:lnTo>
                      <a:pt x="572" y="288"/>
                    </a:lnTo>
                    <a:lnTo>
                      <a:pt x="573" y="288"/>
                    </a:lnTo>
                    <a:lnTo>
                      <a:pt x="577" y="271"/>
                    </a:lnTo>
                    <a:lnTo>
                      <a:pt x="578" y="271"/>
                    </a:lnTo>
                    <a:lnTo>
                      <a:pt x="582" y="261"/>
                    </a:lnTo>
                    <a:lnTo>
                      <a:pt x="583" y="261"/>
                    </a:lnTo>
                    <a:lnTo>
                      <a:pt x="587" y="261"/>
                    </a:lnTo>
                    <a:lnTo>
                      <a:pt x="588" y="261"/>
                    </a:lnTo>
                    <a:lnTo>
                      <a:pt x="594" y="254"/>
                    </a:lnTo>
                    <a:lnTo>
                      <a:pt x="595" y="254"/>
                    </a:lnTo>
                    <a:lnTo>
                      <a:pt x="599" y="247"/>
                    </a:lnTo>
                    <a:lnTo>
                      <a:pt x="600" y="247"/>
                    </a:lnTo>
                    <a:lnTo>
                      <a:pt x="604" y="233"/>
                    </a:lnTo>
                    <a:lnTo>
                      <a:pt x="605" y="233"/>
                    </a:lnTo>
                    <a:lnTo>
                      <a:pt x="609" y="230"/>
                    </a:lnTo>
                    <a:lnTo>
                      <a:pt x="610" y="230"/>
                    </a:lnTo>
                    <a:lnTo>
                      <a:pt x="614" y="220"/>
                    </a:lnTo>
                    <a:lnTo>
                      <a:pt x="615" y="220"/>
                    </a:lnTo>
                    <a:lnTo>
                      <a:pt x="619" y="213"/>
                    </a:lnTo>
                    <a:lnTo>
                      <a:pt x="620" y="213"/>
                    </a:lnTo>
                    <a:lnTo>
                      <a:pt x="624" y="206"/>
                    </a:lnTo>
                    <a:lnTo>
                      <a:pt x="625" y="206"/>
                    </a:lnTo>
                    <a:lnTo>
                      <a:pt x="629" y="189"/>
                    </a:lnTo>
                    <a:lnTo>
                      <a:pt x="631" y="189"/>
                    </a:lnTo>
                    <a:lnTo>
                      <a:pt x="634" y="179"/>
                    </a:lnTo>
                    <a:lnTo>
                      <a:pt x="636" y="179"/>
                    </a:lnTo>
                    <a:lnTo>
                      <a:pt x="640" y="169"/>
                    </a:lnTo>
                    <a:lnTo>
                      <a:pt x="641" y="169"/>
                    </a:lnTo>
                    <a:lnTo>
                      <a:pt x="646" y="156"/>
                    </a:lnTo>
                    <a:lnTo>
                      <a:pt x="649" y="156"/>
                    </a:lnTo>
                    <a:lnTo>
                      <a:pt x="651" y="149"/>
                    </a:lnTo>
                    <a:lnTo>
                      <a:pt x="654" y="149"/>
                    </a:lnTo>
                    <a:lnTo>
                      <a:pt x="656" y="135"/>
                    </a:lnTo>
                    <a:lnTo>
                      <a:pt x="659" y="135"/>
                    </a:lnTo>
                    <a:lnTo>
                      <a:pt x="661" y="101"/>
                    </a:lnTo>
                    <a:lnTo>
                      <a:pt x="664" y="101"/>
                    </a:lnTo>
                    <a:lnTo>
                      <a:pt x="666" y="94"/>
                    </a:lnTo>
                    <a:lnTo>
                      <a:pt x="669" y="94"/>
                    </a:lnTo>
                    <a:lnTo>
                      <a:pt x="672" y="74"/>
                    </a:lnTo>
                    <a:lnTo>
                      <a:pt x="674" y="74"/>
                    </a:lnTo>
                    <a:lnTo>
                      <a:pt x="677" y="67"/>
                    </a:lnTo>
                    <a:lnTo>
                      <a:pt x="679" y="67"/>
                    </a:lnTo>
                    <a:lnTo>
                      <a:pt x="682" y="54"/>
                    </a:lnTo>
                    <a:lnTo>
                      <a:pt x="684" y="54"/>
                    </a:lnTo>
                    <a:lnTo>
                      <a:pt x="687" y="27"/>
                    </a:lnTo>
                    <a:lnTo>
                      <a:pt x="689" y="27"/>
                    </a:lnTo>
                    <a:lnTo>
                      <a:pt x="692" y="20"/>
                    </a:lnTo>
                    <a:lnTo>
                      <a:pt x="695" y="20"/>
                    </a:lnTo>
                    <a:lnTo>
                      <a:pt x="697" y="13"/>
                    </a:lnTo>
                    <a:lnTo>
                      <a:pt x="700" y="13"/>
                    </a:lnTo>
                    <a:lnTo>
                      <a:pt x="705" y="6"/>
                    </a:lnTo>
                    <a:lnTo>
                      <a:pt x="706" y="6"/>
                    </a:lnTo>
                    <a:lnTo>
                      <a:pt x="710" y="3"/>
                    </a:lnTo>
                    <a:lnTo>
                      <a:pt x="711" y="3"/>
                    </a:lnTo>
                    <a:lnTo>
                      <a:pt x="715" y="0"/>
                    </a:lnTo>
                    <a:lnTo>
                      <a:pt x="716" y="0"/>
                    </a:lnTo>
                    <a:lnTo>
                      <a:pt x="720" y="0"/>
                    </a:lnTo>
                    <a:lnTo>
                      <a:pt x="721" y="0"/>
                    </a:lnTo>
                    <a:lnTo>
                      <a:pt x="725" y="3"/>
                    </a:lnTo>
                    <a:lnTo>
                      <a:pt x="727" y="3"/>
                    </a:lnTo>
                    <a:lnTo>
                      <a:pt x="730" y="3"/>
                    </a:lnTo>
                    <a:lnTo>
                      <a:pt x="732" y="3"/>
                    </a:lnTo>
                    <a:lnTo>
                      <a:pt x="736" y="6"/>
                    </a:lnTo>
                    <a:lnTo>
                      <a:pt x="737" y="6"/>
                    </a:lnTo>
                    <a:lnTo>
                      <a:pt x="739" y="20"/>
                    </a:lnTo>
                    <a:lnTo>
                      <a:pt x="742" y="20"/>
                    </a:lnTo>
                    <a:lnTo>
                      <a:pt x="744" y="30"/>
                    </a:lnTo>
                    <a:lnTo>
                      <a:pt x="747" y="30"/>
                    </a:lnTo>
                    <a:lnTo>
                      <a:pt x="751" y="40"/>
                    </a:lnTo>
                    <a:lnTo>
                      <a:pt x="752" y="40"/>
                    </a:lnTo>
                    <a:lnTo>
                      <a:pt x="756" y="44"/>
                    </a:lnTo>
                    <a:lnTo>
                      <a:pt x="757" y="44"/>
                    </a:lnTo>
                    <a:lnTo>
                      <a:pt x="762" y="54"/>
                    </a:lnTo>
                    <a:lnTo>
                      <a:pt x="764" y="54"/>
                    </a:lnTo>
                    <a:lnTo>
                      <a:pt x="767" y="74"/>
                    </a:lnTo>
                    <a:lnTo>
                      <a:pt x="769" y="74"/>
                    </a:lnTo>
                    <a:lnTo>
                      <a:pt x="773" y="84"/>
                    </a:lnTo>
                    <a:lnTo>
                      <a:pt x="774" y="84"/>
                    </a:lnTo>
                    <a:lnTo>
                      <a:pt x="778" y="94"/>
                    </a:lnTo>
                    <a:lnTo>
                      <a:pt x="779" y="94"/>
                    </a:lnTo>
                    <a:lnTo>
                      <a:pt x="783" y="98"/>
                    </a:lnTo>
                    <a:lnTo>
                      <a:pt x="784" y="98"/>
                    </a:lnTo>
                    <a:lnTo>
                      <a:pt x="788" y="108"/>
                    </a:lnTo>
                    <a:lnTo>
                      <a:pt x="789" y="108"/>
                    </a:lnTo>
                    <a:lnTo>
                      <a:pt x="793" y="111"/>
                    </a:lnTo>
                    <a:lnTo>
                      <a:pt x="794" y="111"/>
                    </a:lnTo>
                    <a:lnTo>
                      <a:pt x="798" y="122"/>
                    </a:lnTo>
                    <a:lnTo>
                      <a:pt x="799" y="122"/>
                    </a:lnTo>
                    <a:lnTo>
                      <a:pt x="803" y="122"/>
                    </a:lnTo>
                    <a:lnTo>
                      <a:pt x="805" y="122"/>
                    </a:lnTo>
                    <a:lnTo>
                      <a:pt x="808" y="122"/>
                    </a:lnTo>
                    <a:lnTo>
                      <a:pt x="810" y="122"/>
                    </a:lnTo>
                    <a:lnTo>
                      <a:pt x="815" y="122"/>
                    </a:lnTo>
                    <a:lnTo>
                      <a:pt x="816" y="122"/>
                    </a:lnTo>
                    <a:lnTo>
                      <a:pt x="820" y="122"/>
                    </a:lnTo>
                    <a:lnTo>
                      <a:pt x="821" y="122"/>
                    </a:lnTo>
                    <a:lnTo>
                      <a:pt x="825" y="115"/>
                    </a:lnTo>
                    <a:lnTo>
                      <a:pt x="826" y="115"/>
                    </a:lnTo>
                    <a:lnTo>
                      <a:pt x="830" y="111"/>
                    </a:lnTo>
                    <a:lnTo>
                      <a:pt x="831" y="111"/>
                    </a:lnTo>
                    <a:lnTo>
                      <a:pt x="835" y="108"/>
                    </a:lnTo>
                    <a:lnTo>
                      <a:pt x="837" y="108"/>
                    </a:lnTo>
                    <a:lnTo>
                      <a:pt x="840" y="108"/>
                    </a:lnTo>
                    <a:lnTo>
                      <a:pt x="842" y="108"/>
                    </a:lnTo>
                    <a:lnTo>
                      <a:pt x="846" y="101"/>
                    </a:lnTo>
                    <a:lnTo>
                      <a:pt x="847" y="101"/>
                    </a:lnTo>
                    <a:lnTo>
                      <a:pt x="851" y="98"/>
                    </a:lnTo>
                    <a:lnTo>
                      <a:pt x="852" y="98"/>
                    </a:lnTo>
                    <a:lnTo>
                      <a:pt x="856" y="98"/>
                    </a:lnTo>
                    <a:lnTo>
                      <a:pt x="857" y="98"/>
                    </a:lnTo>
                    <a:lnTo>
                      <a:pt x="861" y="101"/>
                    </a:lnTo>
                    <a:lnTo>
                      <a:pt x="862" y="101"/>
                    </a:lnTo>
                    <a:lnTo>
                      <a:pt x="866" y="111"/>
                    </a:lnTo>
                    <a:lnTo>
                      <a:pt x="867" y="111"/>
                    </a:lnTo>
                    <a:lnTo>
                      <a:pt x="872" y="115"/>
                    </a:lnTo>
                    <a:lnTo>
                      <a:pt x="875" y="115"/>
                    </a:lnTo>
                    <a:lnTo>
                      <a:pt x="878" y="139"/>
                    </a:lnTo>
                    <a:lnTo>
                      <a:pt x="880" y="139"/>
                    </a:lnTo>
                    <a:lnTo>
                      <a:pt x="883" y="152"/>
                    </a:lnTo>
                    <a:lnTo>
                      <a:pt x="885" y="152"/>
                    </a:lnTo>
                    <a:lnTo>
                      <a:pt x="888" y="162"/>
                    </a:lnTo>
                    <a:lnTo>
                      <a:pt x="890" y="162"/>
                    </a:lnTo>
                    <a:lnTo>
                      <a:pt x="893" y="179"/>
                    </a:lnTo>
                    <a:lnTo>
                      <a:pt x="895" y="179"/>
                    </a:lnTo>
                    <a:lnTo>
                      <a:pt x="898" y="193"/>
                    </a:lnTo>
                    <a:lnTo>
                      <a:pt x="901" y="193"/>
                    </a:lnTo>
                    <a:lnTo>
                      <a:pt x="903" y="217"/>
                    </a:lnTo>
                    <a:lnTo>
                      <a:pt x="906" y="217"/>
                    </a:lnTo>
                    <a:lnTo>
                      <a:pt x="908" y="254"/>
                    </a:lnTo>
                    <a:lnTo>
                      <a:pt x="911" y="254"/>
                    </a:lnTo>
                    <a:lnTo>
                      <a:pt x="913" y="267"/>
                    </a:lnTo>
                    <a:lnTo>
                      <a:pt x="916" y="267"/>
                    </a:lnTo>
                    <a:lnTo>
                      <a:pt x="918" y="295"/>
                    </a:lnTo>
                    <a:lnTo>
                      <a:pt x="921" y="295"/>
                    </a:lnTo>
                    <a:lnTo>
                      <a:pt x="924" y="311"/>
                    </a:lnTo>
                    <a:lnTo>
                      <a:pt x="926" y="311"/>
                    </a:lnTo>
                    <a:lnTo>
                      <a:pt x="931" y="339"/>
                    </a:lnTo>
                    <a:lnTo>
                      <a:pt x="933" y="339"/>
                    </a:lnTo>
                    <a:lnTo>
                      <a:pt x="936" y="389"/>
                    </a:lnTo>
                    <a:lnTo>
                      <a:pt x="938" y="389"/>
                    </a:lnTo>
                    <a:lnTo>
                      <a:pt x="941" y="417"/>
                    </a:lnTo>
                    <a:lnTo>
                      <a:pt x="943" y="417"/>
                    </a:lnTo>
                    <a:lnTo>
                      <a:pt x="947" y="450"/>
                    </a:lnTo>
                    <a:lnTo>
                      <a:pt x="948" y="450"/>
                    </a:lnTo>
                    <a:lnTo>
                      <a:pt x="952" y="478"/>
                    </a:lnTo>
                    <a:lnTo>
                      <a:pt x="953" y="478"/>
                    </a:lnTo>
                    <a:lnTo>
                      <a:pt x="957" y="505"/>
                    </a:lnTo>
                    <a:lnTo>
                      <a:pt x="958" y="505"/>
                    </a:lnTo>
                    <a:lnTo>
                      <a:pt x="962" y="566"/>
                    </a:lnTo>
                    <a:lnTo>
                      <a:pt x="963" y="566"/>
                    </a:lnTo>
                    <a:lnTo>
                      <a:pt x="967" y="586"/>
                    </a:lnTo>
                    <a:lnTo>
                      <a:pt x="968" y="586"/>
                    </a:lnTo>
                    <a:lnTo>
                      <a:pt x="972" y="610"/>
                    </a:lnTo>
                    <a:lnTo>
                      <a:pt x="973" y="610"/>
                    </a:lnTo>
                    <a:lnTo>
                      <a:pt x="977" y="634"/>
                    </a:lnTo>
                    <a:lnTo>
                      <a:pt x="979" y="634"/>
                    </a:lnTo>
                    <a:lnTo>
                      <a:pt x="984" y="654"/>
                    </a:lnTo>
                    <a:lnTo>
                      <a:pt x="985" y="654"/>
                    </a:lnTo>
                    <a:lnTo>
                      <a:pt x="989" y="691"/>
                    </a:lnTo>
                    <a:lnTo>
                      <a:pt x="990" y="691"/>
                    </a:lnTo>
                    <a:lnTo>
                      <a:pt x="994" y="708"/>
                    </a:lnTo>
                    <a:lnTo>
                      <a:pt x="995" y="708"/>
                    </a:lnTo>
                    <a:lnTo>
                      <a:pt x="999" y="722"/>
                    </a:lnTo>
                    <a:lnTo>
                      <a:pt x="1000" y="722"/>
                    </a:lnTo>
                    <a:lnTo>
                      <a:pt x="1004" y="732"/>
                    </a:lnTo>
                    <a:lnTo>
                      <a:pt x="1005" y="732"/>
                    </a:lnTo>
                    <a:lnTo>
                      <a:pt x="1009" y="745"/>
                    </a:lnTo>
                    <a:lnTo>
                      <a:pt x="1011" y="745"/>
                    </a:lnTo>
                    <a:lnTo>
                      <a:pt x="1014" y="773"/>
                    </a:lnTo>
                    <a:lnTo>
                      <a:pt x="1016" y="773"/>
                    </a:lnTo>
                    <a:lnTo>
                      <a:pt x="1020" y="776"/>
                    </a:lnTo>
                    <a:lnTo>
                      <a:pt x="1021" y="776"/>
                    </a:lnTo>
                    <a:lnTo>
                      <a:pt x="1025" y="786"/>
                    </a:lnTo>
                    <a:lnTo>
                      <a:pt x="1026" y="786"/>
                    </a:lnTo>
                    <a:lnTo>
                      <a:pt x="1030" y="796"/>
                    </a:lnTo>
                    <a:lnTo>
                      <a:pt x="1031" y="796"/>
                    </a:lnTo>
                    <a:lnTo>
                      <a:pt x="1035" y="803"/>
                    </a:lnTo>
                    <a:lnTo>
                      <a:pt x="1036" y="803"/>
                    </a:lnTo>
                    <a:lnTo>
                      <a:pt x="1041" y="813"/>
                    </a:lnTo>
                    <a:lnTo>
                      <a:pt x="1044" y="813"/>
                    </a:lnTo>
                    <a:lnTo>
                      <a:pt x="1046" y="830"/>
                    </a:lnTo>
                    <a:lnTo>
                      <a:pt x="1049" y="830"/>
                    </a:lnTo>
                    <a:lnTo>
                      <a:pt x="1051" y="837"/>
                    </a:lnTo>
                    <a:lnTo>
                      <a:pt x="1054" y="837"/>
                    </a:lnTo>
                    <a:lnTo>
                      <a:pt x="1057" y="840"/>
                    </a:lnTo>
                    <a:lnTo>
                      <a:pt x="1059" y="840"/>
                    </a:lnTo>
                    <a:lnTo>
                      <a:pt x="1062" y="844"/>
                    </a:lnTo>
                    <a:lnTo>
                      <a:pt x="1064" y="844"/>
                    </a:lnTo>
                    <a:lnTo>
                      <a:pt x="1067" y="850"/>
                    </a:lnTo>
                    <a:lnTo>
                      <a:pt x="1069" y="850"/>
                    </a:lnTo>
                    <a:lnTo>
                      <a:pt x="1072" y="857"/>
                    </a:lnTo>
                    <a:lnTo>
                      <a:pt x="1075" y="857"/>
                    </a:lnTo>
                    <a:lnTo>
                      <a:pt x="1077" y="857"/>
                    </a:lnTo>
                    <a:lnTo>
                      <a:pt x="1080" y="857"/>
                    </a:lnTo>
                    <a:lnTo>
                      <a:pt x="1082" y="857"/>
                    </a:lnTo>
                    <a:lnTo>
                      <a:pt x="1085" y="857"/>
                    </a:lnTo>
                    <a:lnTo>
                      <a:pt x="1087" y="864"/>
                    </a:lnTo>
                    <a:lnTo>
                      <a:pt x="1090" y="864"/>
                    </a:lnTo>
                    <a:lnTo>
                      <a:pt x="1092" y="867"/>
                    </a:lnTo>
                    <a:lnTo>
                      <a:pt x="1095" y="867"/>
                    </a:lnTo>
                    <a:lnTo>
                      <a:pt x="1100" y="867"/>
                    </a:lnTo>
                    <a:lnTo>
                      <a:pt x="1101" y="867"/>
                    </a:lnTo>
                    <a:lnTo>
                      <a:pt x="1105" y="874"/>
                    </a:lnTo>
                    <a:lnTo>
                      <a:pt x="1107" y="874"/>
                    </a:lnTo>
                    <a:lnTo>
                      <a:pt x="1110" y="874"/>
                    </a:lnTo>
                    <a:lnTo>
                      <a:pt x="1112" y="874"/>
                    </a:lnTo>
                    <a:lnTo>
                      <a:pt x="1115" y="874"/>
                    </a:lnTo>
                    <a:lnTo>
                      <a:pt x="1117" y="874"/>
                    </a:lnTo>
                    <a:lnTo>
                      <a:pt x="1121" y="874"/>
                    </a:lnTo>
                    <a:lnTo>
                      <a:pt x="1122" y="874"/>
                    </a:lnTo>
                    <a:lnTo>
                      <a:pt x="1126" y="874"/>
                    </a:lnTo>
                    <a:lnTo>
                      <a:pt x="1127" y="874"/>
                    </a:lnTo>
                    <a:lnTo>
                      <a:pt x="1131" y="874"/>
                    </a:lnTo>
                    <a:lnTo>
                      <a:pt x="1132" y="874"/>
                    </a:lnTo>
                    <a:lnTo>
                      <a:pt x="1136" y="874"/>
                    </a:lnTo>
                    <a:lnTo>
                      <a:pt x="1137" y="874"/>
                    </a:lnTo>
                    <a:lnTo>
                      <a:pt x="1141" y="878"/>
                    </a:lnTo>
                    <a:lnTo>
                      <a:pt x="1142" y="878"/>
                    </a:lnTo>
                    <a:lnTo>
                      <a:pt x="1146" y="878"/>
                    </a:lnTo>
                    <a:lnTo>
                      <a:pt x="1147" y="878"/>
                    </a:lnTo>
                    <a:lnTo>
                      <a:pt x="1151" y="881"/>
                    </a:lnTo>
                    <a:lnTo>
                      <a:pt x="1153" y="881"/>
                    </a:lnTo>
                    <a:lnTo>
                      <a:pt x="1158" y="888"/>
                    </a:lnTo>
                    <a:lnTo>
                      <a:pt x="1159" y="888"/>
                    </a:lnTo>
                    <a:lnTo>
                      <a:pt x="1163" y="888"/>
                    </a:lnTo>
                    <a:lnTo>
                      <a:pt x="1164" y="888"/>
                    </a:lnTo>
                    <a:lnTo>
                      <a:pt x="1168" y="888"/>
                    </a:lnTo>
                    <a:lnTo>
                      <a:pt x="1169" y="888"/>
                    </a:lnTo>
                    <a:lnTo>
                      <a:pt x="1173" y="888"/>
                    </a:lnTo>
                    <a:lnTo>
                      <a:pt x="1174" y="888"/>
                    </a:lnTo>
                    <a:lnTo>
                      <a:pt x="1178" y="888"/>
                    </a:lnTo>
                    <a:lnTo>
                      <a:pt x="1179" y="888"/>
                    </a:lnTo>
                    <a:lnTo>
                      <a:pt x="1183" y="888"/>
                    </a:lnTo>
                    <a:lnTo>
                      <a:pt x="1185" y="888"/>
                    </a:lnTo>
                    <a:lnTo>
                      <a:pt x="1188" y="888"/>
                    </a:lnTo>
                    <a:lnTo>
                      <a:pt x="1190" y="888"/>
                    </a:lnTo>
                    <a:lnTo>
                      <a:pt x="1193" y="888"/>
                    </a:lnTo>
                    <a:lnTo>
                      <a:pt x="1195" y="888"/>
                    </a:lnTo>
                    <a:lnTo>
                      <a:pt x="1199" y="881"/>
                    </a:lnTo>
                    <a:lnTo>
                      <a:pt x="1200" y="881"/>
                    </a:lnTo>
                    <a:lnTo>
                      <a:pt x="1204" y="888"/>
                    </a:lnTo>
                    <a:lnTo>
                      <a:pt x="1205" y="888"/>
                    </a:lnTo>
                    <a:lnTo>
                      <a:pt x="1210" y="888"/>
                    </a:lnTo>
                    <a:lnTo>
                      <a:pt x="1213" y="888"/>
                    </a:lnTo>
                    <a:lnTo>
                      <a:pt x="1215" y="888"/>
                    </a:lnTo>
                    <a:lnTo>
                      <a:pt x="1218" y="888"/>
                    </a:lnTo>
                    <a:lnTo>
                      <a:pt x="1220" y="888"/>
                    </a:lnTo>
                    <a:lnTo>
                      <a:pt x="1223" y="888"/>
                    </a:lnTo>
                    <a:lnTo>
                      <a:pt x="1225" y="888"/>
                    </a:lnTo>
                    <a:lnTo>
                      <a:pt x="1228" y="888"/>
                    </a:lnTo>
                    <a:lnTo>
                      <a:pt x="1231" y="888"/>
                    </a:lnTo>
                    <a:lnTo>
                      <a:pt x="1233" y="888"/>
                    </a:lnTo>
                    <a:lnTo>
                      <a:pt x="1236" y="891"/>
                    </a:lnTo>
                    <a:lnTo>
                      <a:pt x="1238" y="891"/>
                    </a:lnTo>
                    <a:lnTo>
                      <a:pt x="1241" y="891"/>
                    </a:lnTo>
                    <a:lnTo>
                      <a:pt x="1243" y="891"/>
                    </a:lnTo>
                    <a:lnTo>
                      <a:pt x="1246" y="891"/>
                    </a:lnTo>
                    <a:lnTo>
                      <a:pt x="1249" y="891"/>
                    </a:lnTo>
                    <a:lnTo>
                      <a:pt x="1251" y="891"/>
                    </a:lnTo>
                    <a:lnTo>
                      <a:pt x="1254" y="891"/>
                    </a:lnTo>
                    <a:lnTo>
                      <a:pt x="1256" y="891"/>
                    </a:lnTo>
                    <a:lnTo>
                      <a:pt x="1259" y="891"/>
                    </a:lnTo>
                    <a:lnTo>
                      <a:pt x="1261" y="891"/>
                    </a:lnTo>
                    <a:lnTo>
                      <a:pt x="1264" y="891"/>
                    </a:lnTo>
                    <a:lnTo>
                      <a:pt x="1269" y="891"/>
                    </a:lnTo>
                    <a:lnTo>
                      <a:pt x="1270" y="891"/>
                    </a:lnTo>
                    <a:lnTo>
                      <a:pt x="1274" y="891"/>
                    </a:lnTo>
                    <a:lnTo>
                      <a:pt x="1275" y="891"/>
                    </a:lnTo>
                    <a:lnTo>
                      <a:pt x="1278" y="891"/>
                    </a:lnTo>
                    <a:lnTo>
                      <a:pt x="1280" y="891"/>
                    </a:lnTo>
                    <a:lnTo>
                      <a:pt x="1283" y="891"/>
                    </a:lnTo>
                    <a:lnTo>
                      <a:pt x="1286" y="891"/>
                    </a:lnTo>
                    <a:lnTo>
                      <a:pt x="1289" y="888"/>
                    </a:lnTo>
                    <a:lnTo>
                      <a:pt x="1291" y="888"/>
                    </a:lnTo>
                    <a:lnTo>
                      <a:pt x="1295" y="888"/>
                    </a:lnTo>
                    <a:lnTo>
                      <a:pt x="1296" y="888"/>
                    </a:lnTo>
                    <a:lnTo>
                      <a:pt x="1298" y="888"/>
                    </a:lnTo>
                    <a:lnTo>
                      <a:pt x="1301" y="888"/>
                    </a:lnTo>
                    <a:lnTo>
                      <a:pt x="1304" y="888"/>
                    </a:lnTo>
                    <a:lnTo>
                      <a:pt x="1306" y="888"/>
                    </a:lnTo>
                    <a:lnTo>
                      <a:pt x="1309" y="888"/>
                    </a:lnTo>
                    <a:lnTo>
                      <a:pt x="1311" y="888"/>
                    </a:lnTo>
                    <a:lnTo>
                      <a:pt x="1314" y="891"/>
                    </a:lnTo>
                  </a:path>
                </a:pathLst>
              </a:cu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p>
            </p:txBody>
          </p:sp>
          <p:sp>
            <p:nvSpPr>
              <p:cNvPr id="1230" name="Freeform 206"/>
              <p:cNvSpPr>
                <a:spLocks/>
              </p:cNvSpPr>
              <p:nvPr/>
            </p:nvSpPr>
            <p:spPr bwMode="auto">
              <a:xfrm>
                <a:off x="4367186" y="2352678"/>
                <a:ext cx="52584" cy="942"/>
              </a:xfrm>
              <a:custGeom>
                <a:avLst/>
                <a:gdLst/>
                <a:ahLst/>
                <a:cxnLst>
                  <a:cxn ang="0">
                    <a:pos x="0" y="0"/>
                  </a:cxn>
                  <a:cxn ang="0">
                    <a:pos x="2" y="0"/>
                  </a:cxn>
                  <a:cxn ang="0">
                    <a:pos x="5" y="0"/>
                  </a:cxn>
                  <a:cxn ang="0">
                    <a:pos x="7" y="0"/>
                  </a:cxn>
                  <a:cxn ang="0">
                    <a:pos x="13" y="0"/>
                  </a:cxn>
                  <a:cxn ang="0">
                    <a:pos x="14" y="0"/>
                  </a:cxn>
                  <a:cxn ang="0">
                    <a:pos x="18" y="0"/>
                  </a:cxn>
                  <a:cxn ang="0">
                    <a:pos x="19" y="0"/>
                  </a:cxn>
                  <a:cxn ang="0">
                    <a:pos x="23" y="0"/>
                  </a:cxn>
                  <a:cxn ang="0">
                    <a:pos x="24" y="0"/>
                  </a:cxn>
                  <a:cxn ang="0">
                    <a:pos x="28" y="0"/>
                  </a:cxn>
                  <a:cxn ang="0">
                    <a:pos x="29" y="0"/>
                  </a:cxn>
                  <a:cxn ang="0">
                    <a:pos x="33" y="0"/>
                  </a:cxn>
                  <a:cxn ang="0">
                    <a:pos x="34" y="0"/>
                  </a:cxn>
                  <a:cxn ang="0">
                    <a:pos x="38" y="0"/>
                  </a:cxn>
                  <a:cxn ang="0">
                    <a:pos x="39" y="0"/>
                  </a:cxn>
                  <a:cxn ang="0">
                    <a:pos x="43" y="0"/>
                  </a:cxn>
                  <a:cxn ang="0">
                    <a:pos x="45" y="0"/>
                  </a:cxn>
                  <a:cxn ang="0">
                    <a:pos x="48" y="0"/>
                  </a:cxn>
                  <a:cxn ang="0">
                    <a:pos x="50" y="0"/>
                  </a:cxn>
                  <a:cxn ang="0">
                    <a:pos x="53" y="0"/>
                  </a:cxn>
                  <a:cxn ang="0">
                    <a:pos x="55" y="0"/>
                  </a:cxn>
                  <a:cxn ang="0">
                    <a:pos x="59" y="0"/>
                  </a:cxn>
                  <a:cxn ang="0">
                    <a:pos x="60" y="0"/>
                  </a:cxn>
                </a:cxnLst>
                <a:rect l="0" t="0" r="r" b="b"/>
                <a:pathLst>
                  <a:path w="60">
                    <a:moveTo>
                      <a:pt x="0" y="0"/>
                    </a:moveTo>
                    <a:lnTo>
                      <a:pt x="2" y="0"/>
                    </a:lnTo>
                    <a:lnTo>
                      <a:pt x="5" y="0"/>
                    </a:lnTo>
                    <a:lnTo>
                      <a:pt x="7" y="0"/>
                    </a:lnTo>
                    <a:lnTo>
                      <a:pt x="13" y="0"/>
                    </a:lnTo>
                    <a:lnTo>
                      <a:pt x="14" y="0"/>
                    </a:lnTo>
                    <a:lnTo>
                      <a:pt x="18" y="0"/>
                    </a:lnTo>
                    <a:lnTo>
                      <a:pt x="19" y="0"/>
                    </a:lnTo>
                    <a:lnTo>
                      <a:pt x="23" y="0"/>
                    </a:lnTo>
                    <a:lnTo>
                      <a:pt x="24" y="0"/>
                    </a:lnTo>
                    <a:lnTo>
                      <a:pt x="28" y="0"/>
                    </a:lnTo>
                    <a:lnTo>
                      <a:pt x="29" y="0"/>
                    </a:lnTo>
                    <a:lnTo>
                      <a:pt x="33" y="0"/>
                    </a:lnTo>
                    <a:lnTo>
                      <a:pt x="34" y="0"/>
                    </a:lnTo>
                    <a:lnTo>
                      <a:pt x="38" y="0"/>
                    </a:lnTo>
                    <a:lnTo>
                      <a:pt x="39" y="0"/>
                    </a:lnTo>
                    <a:lnTo>
                      <a:pt x="43" y="0"/>
                    </a:lnTo>
                    <a:lnTo>
                      <a:pt x="45" y="0"/>
                    </a:lnTo>
                    <a:lnTo>
                      <a:pt x="48" y="0"/>
                    </a:lnTo>
                    <a:lnTo>
                      <a:pt x="50" y="0"/>
                    </a:lnTo>
                    <a:lnTo>
                      <a:pt x="53" y="0"/>
                    </a:lnTo>
                    <a:lnTo>
                      <a:pt x="55" y="0"/>
                    </a:lnTo>
                    <a:lnTo>
                      <a:pt x="59" y="0"/>
                    </a:lnTo>
                    <a:lnTo>
                      <a:pt x="60" y="0"/>
                    </a:lnTo>
                  </a:path>
                </a:pathLst>
              </a:cu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S" sz="600"/>
              </a:p>
            </p:txBody>
          </p:sp>
        </p:grpSp>
        <p:sp>
          <p:nvSpPr>
            <p:cNvPr id="282" name="281 CuadroTexto"/>
            <p:cNvSpPr txBox="1"/>
            <p:nvPr/>
          </p:nvSpPr>
          <p:spPr>
            <a:xfrm>
              <a:off x="4653136" y="1856656"/>
              <a:ext cx="248786" cy="230832"/>
            </a:xfrm>
            <a:prstGeom prst="rect">
              <a:avLst/>
            </a:prstGeom>
            <a:noFill/>
          </p:spPr>
          <p:txBody>
            <a:bodyPr wrap="none" rtlCol="0">
              <a:spAutoFit/>
            </a:bodyPr>
            <a:lstStyle/>
            <a:p>
              <a:r>
                <a:rPr lang="es-ES" sz="900" dirty="0" smtClean="0">
                  <a:latin typeface="Arial" pitchFamily="34" charset="0"/>
                  <a:cs typeface="Arial" pitchFamily="34" charset="0"/>
                </a:rPr>
                <a:t>1</a:t>
              </a:r>
              <a:endParaRPr lang="es-ES" sz="900" dirty="0">
                <a:latin typeface="Arial" pitchFamily="34" charset="0"/>
                <a:cs typeface="Arial" pitchFamily="34" charset="0"/>
              </a:endParaRPr>
            </a:p>
          </p:txBody>
        </p:sp>
        <p:sp>
          <p:nvSpPr>
            <p:cNvPr id="285" name="284 CuadroTexto"/>
            <p:cNvSpPr txBox="1"/>
            <p:nvPr/>
          </p:nvSpPr>
          <p:spPr>
            <a:xfrm>
              <a:off x="3645024" y="1712640"/>
              <a:ext cx="248786" cy="230832"/>
            </a:xfrm>
            <a:prstGeom prst="rect">
              <a:avLst/>
            </a:prstGeom>
            <a:noFill/>
          </p:spPr>
          <p:txBody>
            <a:bodyPr wrap="none" rtlCol="0">
              <a:spAutoFit/>
            </a:bodyPr>
            <a:lstStyle/>
            <a:p>
              <a:r>
                <a:rPr lang="es-ES" sz="900" dirty="0" smtClean="0">
                  <a:latin typeface="Arial" pitchFamily="34" charset="0"/>
                  <a:cs typeface="Arial" pitchFamily="34" charset="0"/>
                </a:rPr>
                <a:t>1</a:t>
              </a:r>
              <a:endParaRPr lang="es-ES" sz="900" dirty="0">
                <a:latin typeface="Arial" pitchFamily="34" charset="0"/>
                <a:cs typeface="Arial" pitchFamily="34" charset="0"/>
              </a:endParaRPr>
            </a:p>
          </p:txBody>
        </p:sp>
      </p:grpSp>
      <p:sp>
        <p:nvSpPr>
          <p:cNvPr id="289" name="288 Rectángulo"/>
          <p:cNvSpPr/>
          <p:nvPr/>
        </p:nvSpPr>
        <p:spPr>
          <a:xfrm>
            <a:off x="1268760" y="5025008"/>
            <a:ext cx="4032448" cy="1384995"/>
          </a:xfrm>
          <a:prstGeom prst="rect">
            <a:avLst/>
          </a:prstGeom>
        </p:spPr>
        <p:txBody>
          <a:bodyPr wrap="square">
            <a:spAutoFit/>
          </a:bodyPr>
          <a:lstStyle/>
          <a:p>
            <a:r>
              <a:rPr lang="es-ES" sz="1200" dirty="0" err="1" smtClean="0">
                <a:latin typeface="Times New Roman" pitchFamily="18" charset="0"/>
                <a:cs typeface="Times New Roman" pitchFamily="18" charset="0"/>
              </a:rPr>
              <a:t>Supplemental</a:t>
            </a:r>
            <a:r>
              <a:rPr lang="es-ES" sz="1200" dirty="0" smtClean="0">
                <a:latin typeface="Times New Roman" pitchFamily="18" charset="0"/>
                <a:cs typeface="Times New Roman" pitchFamily="18" charset="0"/>
              </a:rPr>
              <a:t> Figure </a:t>
            </a:r>
            <a:r>
              <a:rPr lang="es-ES" sz="1200" dirty="0" smtClean="0">
                <a:latin typeface="Times New Roman" pitchFamily="18" charset="0"/>
                <a:cs typeface="Times New Roman" pitchFamily="18" charset="0"/>
              </a:rPr>
              <a:t>S2. CsCCD2-t </a:t>
            </a:r>
            <a:r>
              <a:rPr lang="es-ES" sz="1200" dirty="0" err="1" smtClean="0">
                <a:latin typeface="Times New Roman" pitchFamily="18" charset="0"/>
                <a:cs typeface="Times New Roman" pitchFamily="18" charset="0"/>
              </a:rPr>
              <a:t>activity</a:t>
            </a:r>
            <a:r>
              <a:rPr lang="es-ES" sz="1200" dirty="0" smtClean="0">
                <a:latin typeface="Times New Roman" pitchFamily="18" charset="0"/>
                <a:cs typeface="Times New Roman" pitchFamily="18" charset="0"/>
              </a:rPr>
              <a:t> in </a:t>
            </a:r>
            <a:r>
              <a:rPr lang="es-ES" sz="1200" i="1" dirty="0" smtClean="0">
                <a:latin typeface="Times New Roman" pitchFamily="18" charset="0"/>
                <a:cs typeface="Times New Roman" pitchFamily="18" charset="0"/>
              </a:rPr>
              <a:t>E. </a:t>
            </a:r>
            <a:r>
              <a:rPr lang="es-ES" sz="1200" i="1" dirty="0" err="1" smtClean="0">
                <a:latin typeface="Times New Roman" pitchFamily="18" charset="0"/>
                <a:cs typeface="Times New Roman" pitchFamily="18" charset="0"/>
              </a:rPr>
              <a:t>coli</a:t>
            </a:r>
            <a:r>
              <a:rPr lang="es-ES" sz="1200" i="1"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cells</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accumulating</a:t>
            </a:r>
            <a:r>
              <a:rPr lang="es-ES" sz="1200" dirty="0" smtClean="0">
                <a:latin typeface="Times New Roman" pitchFamily="18" charset="0"/>
                <a:cs typeface="Times New Roman" pitchFamily="18" charset="0"/>
              </a:rPr>
              <a:t> </a:t>
            </a:r>
            <a:r>
              <a:rPr lang="es-ES" sz="1200" dirty="0" smtClean="0">
                <a:latin typeface="Times New Roman" pitchFamily="18" charset="0"/>
                <a:cs typeface="Times New Roman" pitchFamily="18" charset="0"/>
              </a:rPr>
              <a:t>zeaxanthin. </a:t>
            </a:r>
            <a:r>
              <a:rPr lang="es-ES" sz="1200" dirty="0" smtClean="0">
                <a:latin typeface="Times New Roman" pitchFamily="18" charset="0"/>
                <a:cs typeface="Times New Roman" pitchFamily="18" charset="0"/>
              </a:rPr>
              <a:t>A, </a:t>
            </a:r>
            <a:r>
              <a:rPr lang="es-ES" sz="1200" dirty="0" err="1" smtClean="0">
                <a:latin typeface="Times New Roman" pitchFamily="18" charset="0"/>
                <a:cs typeface="Times New Roman" pitchFamily="18" charset="0"/>
              </a:rPr>
              <a:t>Typical</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chromatograms</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obtained</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from</a:t>
            </a:r>
            <a:r>
              <a:rPr lang="es-ES" sz="1200" dirty="0" smtClean="0">
                <a:latin typeface="Times New Roman" pitchFamily="18" charset="0"/>
                <a:cs typeface="Times New Roman" pitchFamily="18" charset="0"/>
              </a:rPr>
              <a:t> </a:t>
            </a:r>
            <a:r>
              <a:rPr lang="es-ES" sz="1200" dirty="0" smtClean="0">
                <a:latin typeface="Times New Roman" pitchFamily="18" charset="0"/>
                <a:cs typeface="Times New Roman" pitchFamily="18" charset="0"/>
              </a:rPr>
              <a:t>HPLC-DAD </a:t>
            </a:r>
            <a:r>
              <a:rPr lang="es-ES" sz="1200" dirty="0" err="1" smtClean="0">
                <a:latin typeface="Times New Roman" pitchFamily="18" charset="0"/>
                <a:cs typeface="Times New Roman" pitchFamily="18" charset="0"/>
              </a:rPr>
              <a:t>analysis</a:t>
            </a:r>
            <a:r>
              <a:rPr lang="es-ES" sz="1200" dirty="0" smtClean="0">
                <a:latin typeface="Times New Roman" pitchFamily="18" charset="0"/>
                <a:cs typeface="Times New Roman" pitchFamily="18" charset="0"/>
              </a:rPr>
              <a:t> of zeaxanthin </a:t>
            </a:r>
            <a:r>
              <a:rPr lang="es-ES" sz="1200" dirty="0" err="1" smtClean="0">
                <a:latin typeface="Times New Roman" pitchFamily="18" charset="0"/>
                <a:cs typeface="Times New Roman" pitchFamily="18" charset="0"/>
              </a:rPr>
              <a:t>producing</a:t>
            </a:r>
            <a:r>
              <a:rPr lang="es-ES" sz="1200" dirty="0" smtClean="0">
                <a:latin typeface="Times New Roman" pitchFamily="18" charset="0"/>
                <a:cs typeface="Times New Roman" pitchFamily="18" charset="0"/>
              </a:rPr>
              <a:t> </a:t>
            </a:r>
            <a:r>
              <a:rPr lang="es-ES" sz="1200" i="1" dirty="0" smtClean="0">
                <a:latin typeface="Times New Roman" pitchFamily="18" charset="0"/>
                <a:cs typeface="Times New Roman" pitchFamily="18" charset="0"/>
              </a:rPr>
              <a:t>E. </a:t>
            </a:r>
            <a:r>
              <a:rPr lang="es-ES" sz="1200" i="1" dirty="0" err="1" smtClean="0">
                <a:latin typeface="Times New Roman" pitchFamily="18" charset="0"/>
                <a:cs typeface="Times New Roman" pitchFamily="18" charset="0"/>
              </a:rPr>
              <a:t>coli</a:t>
            </a:r>
            <a:r>
              <a:rPr lang="es-ES" sz="1200" i="1"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extracts</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expressing</a:t>
            </a:r>
            <a:r>
              <a:rPr lang="es-ES" sz="1200" dirty="0" smtClean="0">
                <a:latin typeface="Times New Roman" pitchFamily="18" charset="0"/>
                <a:cs typeface="Times New Roman" pitchFamily="18" charset="0"/>
              </a:rPr>
              <a:t> </a:t>
            </a:r>
            <a:r>
              <a:rPr lang="es-ES" sz="1200" dirty="0" smtClean="0">
                <a:latin typeface="Times New Roman" pitchFamily="18" charset="0"/>
                <a:cs typeface="Times New Roman" pitchFamily="18" charset="0"/>
              </a:rPr>
              <a:t>CsCCD2-t. </a:t>
            </a:r>
            <a:r>
              <a:rPr lang="es-ES" sz="1200" dirty="0" err="1" smtClean="0">
                <a:latin typeface="Times New Roman" pitchFamily="18" charset="0"/>
                <a:cs typeface="Times New Roman" pitchFamily="18" charset="0"/>
              </a:rPr>
              <a:t>Insert</a:t>
            </a:r>
            <a:r>
              <a:rPr lang="es-ES" sz="1200" dirty="0" smtClean="0">
                <a:latin typeface="Times New Roman" pitchFamily="18" charset="0"/>
                <a:cs typeface="Times New Roman" pitchFamily="18" charset="0"/>
              </a:rPr>
              <a:t> shows </a:t>
            </a:r>
            <a:r>
              <a:rPr lang="es-ES" sz="1200" dirty="0" err="1" smtClean="0">
                <a:latin typeface="Times New Roman" pitchFamily="18" charset="0"/>
                <a:cs typeface="Times New Roman" pitchFamily="18" charset="0"/>
              </a:rPr>
              <a:t>absorbance</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spectrum</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for</a:t>
            </a:r>
            <a:r>
              <a:rPr lang="es-ES" sz="1200" dirty="0" smtClean="0">
                <a:latin typeface="Times New Roman" pitchFamily="18" charset="0"/>
                <a:cs typeface="Times New Roman" pitchFamily="18" charset="0"/>
              </a:rPr>
              <a:t> </a:t>
            </a:r>
            <a:r>
              <a:rPr lang="es-ES" sz="1200" dirty="0" smtClean="0">
                <a:latin typeface="Times New Roman" pitchFamily="18" charset="0"/>
                <a:cs typeface="Times New Roman" pitchFamily="18" charset="0"/>
              </a:rPr>
              <a:t>zeaxanthin (1). B, HP LC-DAD </a:t>
            </a:r>
            <a:r>
              <a:rPr lang="es-ES" sz="1200" dirty="0" err="1" smtClean="0">
                <a:latin typeface="Times New Roman" pitchFamily="18" charset="0"/>
                <a:cs typeface="Times New Roman" pitchFamily="18" charset="0"/>
              </a:rPr>
              <a:t>chromatogram</a:t>
            </a:r>
            <a:r>
              <a:rPr lang="es-ES" sz="1200" dirty="0" smtClean="0">
                <a:latin typeface="Times New Roman" pitchFamily="18" charset="0"/>
                <a:cs typeface="Times New Roman" pitchFamily="18" charset="0"/>
              </a:rPr>
              <a:t> </a:t>
            </a:r>
            <a:r>
              <a:rPr lang="es-ES" sz="1200" dirty="0" smtClean="0">
                <a:latin typeface="Times New Roman" pitchFamily="18" charset="0"/>
                <a:cs typeface="Times New Roman" pitchFamily="18" charset="0"/>
              </a:rPr>
              <a:t>of zeaxanthin </a:t>
            </a:r>
            <a:r>
              <a:rPr lang="es-ES" sz="1200" dirty="0" err="1" smtClean="0">
                <a:latin typeface="Times New Roman" pitchFamily="18" charset="0"/>
                <a:cs typeface="Times New Roman" pitchFamily="18" charset="0"/>
              </a:rPr>
              <a:t>producing</a:t>
            </a:r>
            <a:r>
              <a:rPr lang="es-ES" sz="1200" dirty="0" smtClean="0">
                <a:latin typeface="Times New Roman" pitchFamily="18" charset="0"/>
                <a:cs typeface="Times New Roman" pitchFamily="18" charset="0"/>
              </a:rPr>
              <a:t> </a:t>
            </a:r>
            <a:r>
              <a:rPr lang="es-ES" sz="1200" i="1" dirty="0" smtClean="0">
                <a:latin typeface="Times New Roman" pitchFamily="18" charset="0"/>
                <a:cs typeface="Times New Roman" pitchFamily="18" charset="0"/>
              </a:rPr>
              <a:t>E. </a:t>
            </a:r>
            <a:r>
              <a:rPr lang="es-ES" sz="1200" i="1" dirty="0" err="1" smtClean="0">
                <a:latin typeface="Times New Roman" pitchFamily="18" charset="0"/>
                <a:cs typeface="Times New Roman" pitchFamily="18" charset="0"/>
              </a:rPr>
              <a:t>coli</a:t>
            </a:r>
            <a:r>
              <a:rPr lang="es-ES" sz="1200" i="1"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extracts</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expressing</a:t>
            </a:r>
            <a:r>
              <a:rPr lang="es-ES" sz="1200" dirty="0" smtClean="0">
                <a:latin typeface="Times New Roman" pitchFamily="18" charset="0"/>
                <a:cs typeface="Times New Roman" pitchFamily="18" charset="0"/>
              </a:rPr>
              <a:t> </a:t>
            </a:r>
            <a:r>
              <a:rPr lang="es-ES" sz="1200" dirty="0" smtClean="0">
                <a:latin typeface="Times New Roman" pitchFamily="18" charset="0"/>
                <a:cs typeface="Times New Roman" pitchFamily="18" charset="0"/>
              </a:rPr>
              <a:t>CsCCD2. </a:t>
            </a:r>
            <a:r>
              <a:rPr lang="en-US" sz="1200" dirty="0" smtClean="0">
                <a:latin typeface="Times New Roman" pitchFamily="18" charset="0"/>
                <a:cs typeface="Times New Roman" pitchFamily="18" charset="0"/>
              </a:rPr>
              <a:t>Insert </a:t>
            </a:r>
            <a:r>
              <a:rPr lang="en-US" sz="1200" dirty="0" smtClean="0">
                <a:latin typeface="Times New Roman" pitchFamily="18" charset="0"/>
                <a:cs typeface="Times New Roman" pitchFamily="18" charset="0"/>
              </a:rPr>
              <a:t>shows absorbance spectrum </a:t>
            </a:r>
            <a:r>
              <a:rPr lang="en-US" sz="1200" dirty="0" smtClean="0">
                <a:latin typeface="Times New Roman" pitchFamily="18" charset="0"/>
                <a:cs typeface="Times New Roman" pitchFamily="18" charset="0"/>
              </a:rPr>
              <a:t>for </a:t>
            </a:r>
            <a:r>
              <a:rPr lang="es-ES" sz="1200" dirty="0" smtClean="0">
                <a:latin typeface="Times New Roman" pitchFamily="18" charset="0"/>
                <a:cs typeface="Times New Roman" pitchFamily="18" charset="0"/>
              </a:rPr>
              <a:t>crocetin dialdehyde (2).</a:t>
            </a:r>
            <a:endParaRPr lang="es-ES" sz="1200" dirty="0">
              <a:latin typeface="Times New Roman" pitchFamily="18" charset="0"/>
              <a:cs typeface="Times New Roman" pitchFamily="18" charset="0"/>
            </a:endParaRPr>
          </a:p>
        </p:txBody>
      </p:sp>
      <p:sp>
        <p:nvSpPr>
          <p:cNvPr id="290" name="289 CuadroTexto"/>
          <p:cNvSpPr txBox="1"/>
          <p:nvPr/>
        </p:nvSpPr>
        <p:spPr>
          <a:xfrm>
            <a:off x="1124744" y="1640632"/>
            <a:ext cx="317716" cy="2031325"/>
          </a:xfrm>
          <a:prstGeom prst="rect">
            <a:avLst/>
          </a:prstGeom>
          <a:noFill/>
        </p:spPr>
        <p:txBody>
          <a:bodyPr wrap="none" rtlCol="0">
            <a:spAutoFit/>
          </a:bodyPr>
          <a:lstStyle/>
          <a:p>
            <a:r>
              <a:rPr lang="es-ES" dirty="0" smtClean="0"/>
              <a:t>A</a:t>
            </a:r>
          </a:p>
          <a:p>
            <a:endParaRPr lang="es-ES" dirty="0" smtClean="0"/>
          </a:p>
          <a:p>
            <a:endParaRPr lang="es-ES" dirty="0" smtClean="0"/>
          </a:p>
          <a:p>
            <a:endParaRPr lang="es-ES" dirty="0" smtClean="0"/>
          </a:p>
          <a:p>
            <a:endParaRPr lang="es-ES" dirty="0" smtClean="0"/>
          </a:p>
          <a:p>
            <a:endParaRPr lang="es-ES" dirty="0" smtClean="0"/>
          </a:p>
          <a:p>
            <a:r>
              <a:rPr lang="es-ES" dirty="0" smtClean="0"/>
              <a:t>B</a:t>
            </a:r>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92696" y="7833320"/>
            <a:ext cx="4824536" cy="1754326"/>
          </a:xfrm>
          <a:prstGeom prst="rect">
            <a:avLst/>
          </a:prstGeom>
        </p:spPr>
        <p:txBody>
          <a:bodyPr wrap="square">
            <a:spAutoFit/>
          </a:bodyPr>
          <a:lstStyle/>
          <a:p>
            <a:r>
              <a:rPr lang="en-US" sz="1200" dirty="0" smtClean="0">
                <a:latin typeface="Times New Roman" pitchFamily="18" charset="0"/>
                <a:cs typeface="Times New Roman" pitchFamily="18" charset="0"/>
              </a:rPr>
              <a:t>Supplemental Figure </a:t>
            </a:r>
            <a:r>
              <a:rPr lang="en-US" sz="1200" dirty="0" smtClean="0">
                <a:latin typeface="Times New Roman" pitchFamily="18" charset="0"/>
                <a:cs typeface="Times New Roman" pitchFamily="18" charset="0"/>
              </a:rPr>
              <a:t>S3. </a:t>
            </a:r>
            <a:r>
              <a:rPr lang="en-US" sz="1200" dirty="0" smtClean="0">
                <a:latin typeface="Times New Roman" pitchFamily="18" charset="0"/>
                <a:cs typeface="Times New Roman" pitchFamily="18" charset="0"/>
              </a:rPr>
              <a:t>Neighbor joining phylogenetic tree of CCD1, CCD2, CCD4, CCD7 and CCD8 amino acid sequences from monocot species. Numbers above the branches indicate bootstrap support values (2,500 replications). The CCD2 sequences are surrounded by a red circle. </a:t>
            </a:r>
            <a:r>
              <a:rPr lang="en-US" sz="1200" dirty="0" err="1" smtClean="0">
                <a:latin typeface="Times New Roman" pitchFamily="18" charset="0"/>
                <a:cs typeface="Times New Roman" pitchFamily="18" charset="0"/>
              </a:rPr>
              <a:t>Sb</a:t>
            </a:r>
            <a:r>
              <a:rPr lang="en-US" sz="1200" dirty="0" smtClean="0">
                <a:latin typeface="Times New Roman" pitchFamily="18" charset="0"/>
                <a:cs typeface="Times New Roman" pitchFamily="18" charset="0"/>
              </a:rPr>
              <a:t>, </a:t>
            </a:r>
            <a:r>
              <a:rPr lang="en-US" sz="1200" i="1" dirty="0" smtClean="0">
                <a:latin typeface="Times New Roman" pitchFamily="18" charset="0"/>
                <a:cs typeface="Times New Roman" pitchFamily="18" charset="0"/>
              </a:rPr>
              <a:t>Sorghum bicolor</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Zm</a:t>
            </a:r>
            <a:r>
              <a:rPr lang="en-US" sz="1200" dirty="0" smtClean="0">
                <a:latin typeface="Times New Roman" pitchFamily="18" charset="0"/>
                <a:cs typeface="Times New Roman" pitchFamily="18" charset="0"/>
              </a:rPr>
              <a:t>, </a:t>
            </a:r>
            <a:r>
              <a:rPr lang="en-US" sz="1200" i="1" dirty="0" smtClean="0">
                <a:latin typeface="Times New Roman" pitchFamily="18" charset="0"/>
                <a:cs typeface="Times New Roman" pitchFamily="18" charset="0"/>
              </a:rPr>
              <a:t>Zea mays</a:t>
            </a:r>
            <a:r>
              <a:rPr lang="en-US" sz="1200" dirty="0" smtClean="0">
                <a:latin typeface="Times New Roman" pitchFamily="18" charset="0"/>
                <a:cs typeface="Times New Roman" pitchFamily="18" charset="0"/>
              </a:rPr>
              <a:t>; Os, </a:t>
            </a:r>
            <a:r>
              <a:rPr lang="en-US" sz="1200" i="1" dirty="0" smtClean="0">
                <a:latin typeface="Times New Roman" pitchFamily="18" charset="0"/>
                <a:cs typeface="Times New Roman" pitchFamily="18" charset="0"/>
              </a:rPr>
              <a:t>Oryza sativa</a:t>
            </a:r>
            <a:r>
              <a:rPr lang="en-US" sz="1200" dirty="0" smtClean="0">
                <a:latin typeface="Times New Roman" pitchFamily="18" charset="0"/>
                <a:cs typeface="Times New Roman" pitchFamily="18" charset="0"/>
              </a:rPr>
              <a:t>; Ob; </a:t>
            </a:r>
            <a:r>
              <a:rPr lang="en-US" sz="1200" i="1" dirty="0" smtClean="0">
                <a:latin typeface="Times New Roman" pitchFamily="18" charset="0"/>
                <a:cs typeface="Times New Roman" pitchFamily="18" charset="0"/>
              </a:rPr>
              <a:t>Oryza </a:t>
            </a:r>
            <a:r>
              <a:rPr lang="en-US" sz="1200" i="1" dirty="0" err="1" smtClean="0">
                <a:latin typeface="Times New Roman" pitchFamily="18" charset="0"/>
                <a:cs typeface="Times New Roman" pitchFamily="18" charset="0"/>
              </a:rPr>
              <a:t>brachyantha</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Bd</a:t>
            </a:r>
            <a:r>
              <a:rPr lang="en-US" sz="1200"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Brachypodium</a:t>
            </a:r>
            <a:r>
              <a:rPr lang="en-US" sz="1200" i="1"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distachyon</a:t>
            </a:r>
            <a:r>
              <a:rPr lang="en-US" sz="1200" i="1"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Bs,</a:t>
            </a:r>
            <a:r>
              <a:rPr lang="en-US" sz="1200" i="1"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Brachypodium</a:t>
            </a:r>
            <a:r>
              <a:rPr lang="en-US" sz="1200" i="1"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sylvaticum</a:t>
            </a:r>
            <a:r>
              <a:rPr lang="en-US" sz="1200" dirty="0" err="1" smtClean="0">
                <a:latin typeface="Times New Roman" pitchFamily="18" charset="0"/>
                <a:cs typeface="Times New Roman" pitchFamily="18" charset="0"/>
              </a:rPr>
              <a:t>;Cancy</a:t>
            </a:r>
            <a:r>
              <a:rPr lang="en-US" sz="1200" dirty="0" smtClean="0">
                <a:latin typeface="Times New Roman" pitchFamily="18" charset="0"/>
                <a:cs typeface="Times New Roman" pitchFamily="18" charset="0"/>
              </a:rPr>
              <a:t>, </a:t>
            </a:r>
            <a:r>
              <a:rPr lang="en-US" sz="1200" i="1" dirty="0" smtClean="0">
                <a:latin typeface="Times New Roman" pitchFamily="18" charset="0"/>
                <a:cs typeface="Times New Roman" pitchFamily="18" charset="0"/>
              </a:rPr>
              <a:t>Crocus ancyrensis; </a:t>
            </a:r>
            <a:r>
              <a:rPr lang="en-US" sz="1200" dirty="0" smtClean="0">
                <a:latin typeface="Times New Roman" pitchFamily="18" charset="0"/>
                <a:cs typeface="Times New Roman" pitchFamily="18" charset="0"/>
              </a:rPr>
              <a:t>Cs, Crocus sativus; Ma, </a:t>
            </a:r>
            <a:r>
              <a:rPr lang="en-US" sz="1200" i="1" dirty="0" smtClean="0">
                <a:latin typeface="Times New Roman" pitchFamily="18" charset="0"/>
                <a:cs typeface="Times New Roman" pitchFamily="18" charset="0"/>
              </a:rPr>
              <a:t>Musa </a:t>
            </a:r>
            <a:r>
              <a:rPr lang="en-US" sz="1200" i="1" dirty="0" err="1" smtClean="0">
                <a:latin typeface="Times New Roman" pitchFamily="18" charset="0"/>
                <a:cs typeface="Times New Roman" pitchFamily="18" charset="0"/>
              </a:rPr>
              <a:t>acuminata</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Eg</a:t>
            </a:r>
            <a:r>
              <a:rPr lang="en-US" sz="1200"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Elaeis</a:t>
            </a:r>
            <a:r>
              <a:rPr lang="en-US" sz="1200" i="1"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guineensis</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Hv</a:t>
            </a:r>
            <a:r>
              <a:rPr lang="en-US" sz="1200"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Hordeum</a:t>
            </a:r>
            <a:r>
              <a:rPr lang="en-US" sz="1200" i="1"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vulgare</a:t>
            </a:r>
            <a:r>
              <a:rPr lang="en-US" sz="1200" dirty="0" smtClean="0">
                <a:latin typeface="Times New Roman" pitchFamily="18" charset="0"/>
                <a:cs typeface="Times New Roman" pitchFamily="18" charset="0"/>
              </a:rPr>
              <a:t>; Pd, </a:t>
            </a:r>
            <a:r>
              <a:rPr lang="en-US" sz="1200" i="1" dirty="0" smtClean="0">
                <a:latin typeface="Times New Roman" pitchFamily="18" charset="0"/>
                <a:cs typeface="Times New Roman" pitchFamily="18" charset="0"/>
              </a:rPr>
              <a:t>Phoenix </a:t>
            </a:r>
            <a:r>
              <a:rPr lang="en-US" sz="1200" i="1" dirty="0" err="1" smtClean="0">
                <a:latin typeface="Times New Roman" pitchFamily="18" charset="0"/>
                <a:cs typeface="Times New Roman" pitchFamily="18" charset="0"/>
              </a:rPr>
              <a:t>dactylifera</a:t>
            </a:r>
            <a:r>
              <a:rPr lang="en-US" sz="1200" i="1" dirty="0" smtClean="0">
                <a:latin typeface="Times New Roman" pitchFamily="18" charset="0"/>
                <a:cs typeface="Times New Roman" pitchFamily="18" charset="0"/>
              </a:rPr>
              <a:t>.</a:t>
            </a:r>
            <a:endParaRPr lang="es-ES" sz="1200" i="1" dirty="0">
              <a:latin typeface="Times New Roman" pitchFamily="18" charset="0"/>
              <a:cs typeface="Times New Roman" pitchFamily="18" charset="0"/>
            </a:endParaRPr>
          </a:p>
        </p:txBody>
      </p:sp>
      <p:sp>
        <p:nvSpPr>
          <p:cNvPr id="5" name="4 CuadroTexto"/>
          <p:cNvSpPr txBox="1"/>
          <p:nvPr/>
        </p:nvSpPr>
        <p:spPr>
          <a:xfrm>
            <a:off x="260648" y="416496"/>
            <a:ext cx="1846980" cy="276999"/>
          </a:xfrm>
          <a:prstGeom prst="rect">
            <a:avLst/>
          </a:prstGeom>
          <a:noFill/>
        </p:spPr>
        <p:txBody>
          <a:bodyPr wrap="none" rtlCol="0">
            <a:spAutoFit/>
          </a:bodyPr>
          <a:lstStyle/>
          <a:p>
            <a:r>
              <a:rPr lang="es-ES" sz="1200" dirty="0" err="1" smtClean="0">
                <a:latin typeface="Arial" pitchFamily="34" charset="0"/>
                <a:cs typeface="Arial" pitchFamily="34" charset="0"/>
              </a:rPr>
              <a:t>Supplemental</a:t>
            </a:r>
            <a:r>
              <a:rPr lang="es-ES" sz="1200" dirty="0" smtClean="0">
                <a:latin typeface="Arial" pitchFamily="34" charset="0"/>
                <a:cs typeface="Arial" pitchFamily="34" charset="0"/>
              </a:rPr>
              <a:t> Figure </a:t>
            </a:r>
            <a:r>
              <a:rPr lang="es-ES" sz="1200" dirty="0" smtClean="0">
                <a:latin typeface="Arial" pitchFamily="34" charset="0"/>
                <a:cs typeface="Arial" pitchFamily="34" charset="0"/>
              </a:rPr>
              <a:t>S3</a:t>
            </a:r>
            <a:endParaRPr lang="es-ES" sz="1200" dirty="0">
              <a:latin typeface="Arial" pitchFamily="34" charset="0"/>
              <a:cs typeface="Arial"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1628800" y="1568624"/>
            <a:ext cx="3241995" cy="6104681"/>
          </a:xfrm>
          <a:prstGeom prst="rect">
            <a:avLst/>
          </a:prstGeom>
          <a:noFill/>
          <a:ln w="9525">
            <a:noFill/>
            <a:miter lim="800000"/>
            <a:headEnd/>
            <a:tailEnd/>
          </a:ln>
          <a:effectLst/>
        </p:spPr>
      </p:pic>
      <p:sp>
        <p:nvSpPr>
          <p:cNvPr id="7" name="6 Rectángulo"/>
          <p:cNvSpPr/>
          <p:nvPr/>
        </p:nvSpPr>
        <p:spPr>
          <a:xfrm>
            <a:off x="3933056" y="3544372"/>
            <a:ext cx="1008112" cy="46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9"/>
          <p:cNvPicPr>
            <a:picLocks noChangeAspect="1" noChangeArrowheads="1"/>
          </p:cNvPicPr>
          <p:nvPr/>
        </p:nvPicPr>
        <p:blipFill>
          <a:blip r:embed="rId2" cstate="print"/>
          <a:srcRect l="53367" t="52513" r="25000" b="34880"/>
          <a:stretch>
            <a:fillRect/>
          </a:stretch>
        </p:blipFill>
        <p:spPr bwMode="auto">
          <a:xfrm>
            <a:off x="2663969" y="6023706"/>
            <a:ext cx="2596735" cy="945518"/>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l="21526" t="49559" r="65978" b="27760"/>
          <a:stretch>
            <a:fillRect/>
          </a:stretch>
        </p:blipFill>
        <p:spPr bwMode="auto">
          <a:xfrm>
            <a:off x="1167960" y="1007092"/>
            <a:ext cx="1459858" cy="165549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54854" t="52408" r="23351" b="27760"/>
          <a:stretch>
            <a:fillRect/>
          </a:stretch>
        </p:blipFill>
        <p:spPr bwMode="auto">
          <a:xfrm>
            <a:off x="2662842" y="1174792"/>
            <a:ext cx="2636912" cy="1499170"/>
          </a:xfrm>
          <a:prstGeom prst="rect">
            <a:avLst/>
          </a:prstGeom>
          <a:noFill/>
          <a:ln w="9525">
            <a:noFill/>
            <a:miter lim="800000"/>
            <a:headEnd/>
            <a:tailEnd/>
          </a:ln>
        </p:spPr>
      </p:pic>
      <p:pic>
        <p:nvPicPr>
          <p:cNvPr id="6" name="Picture 4"/>
          <p:cNvPicPr>
            <a:picLocks noChangeAspect="1" noChangeArrowheads="1"/>
          </p:cNvPicPr>
          <p:nvPr/>
        </p:nvPicPr>
        <p:blipFill>
          <a:blip r:embed="rId4" cstate="print"/>
          <a:srcRect l="21124" t="61659" r="67586" b="18080"/>
          <a:stretch>
            <a:fillRect/>
          </a:stretch>
        </p:blipFill>
        <p:spPr bwMode="auto">
          <a:xfrm>
            <a:off x="1158608" y="4089016"/>
            <a:ext cx="1367712" cy="1533600"/>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l="21124" t="40309" r="67586" b="41252"/>
          <a:stretch>
            <a:fillRect/>
          </a:stretch>
        </p:blipFill>
        <p:spPr bwMode="auto">
          <a:xfrm>
            <a:off x="1171032" y="2672671"/>
            <a:ext cx="1375851" cy="1404074"/>
          </a:xfrm>
          <a:prstGeom prst="rect">
            <a:avLst/>
          </a:prstGeom>
          <a:noFill/>
          <a:ln w="9525">
            <a:noFill/>
            <a:miter lim="800000"/>
            <a:headEnd/>
            <a:tailEnd/>
          </a:ln>
        </p:spPr>
      </p:pic>
      <p:pic>
        <p:nvPicPr>
          <p:cNvPr id="8" name="Picture 4"/>
          <p:cNvPicPr>
            <a:picLocks noChangeAspect="1" noChangeArrowheads="1"/>
          </p:cNvPicPr>
          <p:nvPr/>
        </p:nvPicPr>
        <p:blipFill>
          <a:blip r:embed="rId4" cstate="print"/>
          <a:srcRect l="56063" t="40246" r="21126" b="41252"/>
          <a:stretch>
            <a:fillRect/>
          </a:stretch>
        </p:blipFill>
        <p:spPr bwMode="auto">
          <a:xfrm>
            <a:off x="2568213" y="2668471"/>
            <a:ext cx="2770180" cy="1403976"/>
          </a:xfrm>
          <a:prstGeom prst="rect">
            <a:avLst/>
          </a:prstGeom>
          <a:noFill/>
          <a:ln w="9525">
            <a:noFill/>
            <a:miter lim="800000"/>
            <a:headEnd/>
            <a:tailEnd/>
          </a:ln>
        </p:spPr>
      </p:pic>
      <p:pic>
        <p:nvPicPr>
          <p:cNvPr id="9" name="Picture 4"/>
          <p:cNvPicPr>
            <a:picLocks noChangeAspect="1" noChangeArrowheads="1"/>
          </p:cNvPicPr>
          <p:nvPr/>
        </p:nvPicPr>
        <p:blipFill>
          <a:blip r:embed="rId4" cstate="print"/>
          <a:srcRect l="56900" t="61659" r="21126" b="18080"/>
          <a:stretch>
            <a:fillRect/>
          </a:stretch>
        </p:blipFill>
        <p:spPr bwMode="auto">
          <a:xfrm>
            <a:off x="2671805" y="4088453"/>
            <a:ext cx="2664000" cy="1534770"/>
          </a:xfrm>
          <a:prstGeom prst="rect">
            <a:avLst/>
          </a:prstGeom>
          <a:noFill/>
          <a:ln w="9525">
            <a:noFill/>
            <a:miter lim="800000"/>
            <a:headEnd/>
            <a:tailEnd/>
          </a:ln>
        </p:spPr>
      </p:pic>
      <p:pic>
        <p:nvPicPr>
          <p:cNvPr id="10" name="Picture 7"/>
          <p:cNvPicPr>
            <a:picLocks noChangeAspect="1" noChangeArrowheads="1"/>
          </p:cNvPicPr>
          <p:nvPr/>
        </p:nvPicPr>
        <p:blipFill>
          <a:blip r:embed="rId5" cstate="print"/>
          <a:srcRect l="22176" t="52800" r="66061" b="41600"/>
          <a:stretch>
            <a:fillRect/>
          </a:stretch>
        </p:blipFill>
        <p:spPr bwMode="auto">
          <a:xfrm>
            <a:off x="1165525" y="5610710"/>
            <a:ext cx="1453131" cy="431976"/>
          </a:xfrm>
          <a:prstGeom prst="rect">
            <a:avLst/>
          </a:prstGeom>
          <a:noFill/>
          <a:ln w="9525">
            <a:noFill/>
            <a:miter lim="800000"/>
            <a:headEnd/>
            <a:tailEnd/>
          </a:ln>
        </p:spPr>
      </p:pic>
      <p:pic>
        <p:nvPicPr>
          <p:cNvPr id="11" name="Picture 7"/>
          <p:cNvPicPr>
            <a:picLocks noChangeAspect="1" noChangeArrowheads="1"/>
          </p:cNvPicPr>
          <p:nvPr/>
        </p:nvPicPr>
        <p:blipFill>
          <a:blip r:embed="rId5" cstate="print"/>
          <a:srcRect l="50846" t="52800" r="26900" b="41600"/>
          <a:stretch>
            <a:fillRect/>
          </a:stretch>
        </p:blipFill>
        <p:spPr bwMode="auto">
          <a:xfrm>
            <a:off x="2624175" y="5610147"/>
            <a:ext cx="2749041" cy="431976"/>
          </a:xfrm>
          <a:prstGeom prst="rect">
            <a:avLst/>
          </a:prstGeom>
          <a:noFill/>
          <a:ln w="9525">
            <a:noFill/>
            <a:miter lim="800000"/>
            <a:headEnd/>
            <a:tailEnd/>
          </a:ln>
        </p:spPr>
      </p:pic>
      <p:pic>
        <p:nvPicPr>
          <p:cNvPr id="13" name="Picture 9"/>
          <p:cNvPicPr>
            <a:picLocks noChangeAspect="1" noChangeArrowheads="1"/>
          </p:cNvPicPr>
          <p:nvPr/>
        </p:nvPicPr>
        <p:blipFill>
          <a:blip r:embed="rId2" cstate="print"/>
          <a:srcRect l="21651" t="52640" r="65118" b="34880"/>
          <a:stretch>
            <a:fillRect/>
          </a:stretch>
        </p:blipFill>
        <p:spPr bwMode="auto">
          <a:xfrm>
            <a:off x="1151236" y="6033232"/>
            <a:ext cx="1588157" cy="935992"/>
          </a:xfrm>
          <a:prstGeom prst="rect">
            <a:avLst/>
          </a:prstGeom>
          <a:noFill/>
          <a:ln w="9525">
            <a:noFill/>
            <a:miter lim="800000"/>
            <a:headEnd/>
            <a:tailEnd/>
          </a:ln>
        </p:spPr>
      </p:pic>
      <p:sp>
        <p:nvSpPr>
          <p:cNvPr id="14" name="13 Rectángulo"/>
          <p:cNvSpPr/>
          <p:nvPr/>
        </p:nvSpPr>
        <p:spPr>
          <a:xfrm>
            <a:off x="3901829" y="1174792"/>
            <a:ext cx="50405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CuadroTexto"/>
          <p:cNvSpPr txBox="1"/>
          <p:nvPr/>
        </p:nvSpPr>
        <p:spPr>
          <a:xfrm>
            <a:off x="1052736" y="6969224"/>
            <a:ext cx="4464496" cy="461665"/>
          </a:xfrm>
          <a:prstGeom prst="rect">
            <a:avLst/>
          </a:prstGeom>
          <a:noFill/>
        </p:spPr>
        <p:txBody>
          <a:bodyPr wrap="square" rtlCol="0">
            <a:spAutoFit/>
          </a:bodyPr>
          <a:lstStyle/>
          <a:p>
            <a:r>
              <a:rPr lang="es-ES" sz="1200" dirty="0" err="1" smtClean="0">
                <a:latin typeface="Times New Roman" pitchFamily="18" charset="0"/>
                <a:cs typeface="Times New Roman" pitchFamily="18" charset="0"/>
              </a:rPr>
              <a:t>Supplemental</a:t>
            </a:r>
            <a:r>
              <a:rPr lang="es-ES" sz="1200" dirty="0" smtClean="0">
                <a:latin typeface="Times New Roman" pitchFamily="18" charset="0"/>
                <a:cs typeface="Times New Roman" pitchFamily="18" charset="0"/>
              </a:rPr>
              <a:t> Figure </a:t>
            </a:r>
            <a:r>
              <a:rPr lang="es-ES" sz="1200" dirty="0" smtClean="0">
                <a:latin typeface="Times New Roman" pitchFamily="18" charset="0"/>
                <a:cs typeface="Times New Roman" pitchFamily="18" charset="0"/>
              </a:rPr>
              <a:t>S4. </a:t>
            </a:r>
            <a:r>
              <a:rPr lang="es-ES" sz="1200" dirty="0" err="1" smtClean="0">
                <a:latin typeface="Times New Roman" pitchFamily="18" charset="0"/>
                <a:cs typeface="Times New Roman" pitchFamily="18" charset="0"/>
              </a:rPr>
              <a:t>Genomic</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organization</a:t>
            </a:r>
            <a:r>
              <a:rPr lang="es-ES" sz="1200" dirty="0" smtClean="0">
                <a:latin typeface="Times New Roman" pitchFamily="18" charset="0"/>
                <a:cs typeface="Times New Roman" pitchFamily="18" charset="0"/>
              </a:rPr>
              <a:t> of </a:t>
            </a:r>
            <a:r>
              <a:rPr lang="es-ES" sz="1200" i="1" dirty="0" smtClean="0">
                <a:latin typeface="Times New Roman" pitchFamily="18" charset="0"/>
                <a:cs typeface="Times New Roman" pitchFamily="18" charset="0"/>
              </a:rPr>
              <a:t>CCD1</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sequences</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that</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showed</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the</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highest</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identity</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to</a:t>
            </a:r>
            <a:r>
              <a:rPr lang="es-ES" sz="1200" dirty="0" smtClean="0">
                <a:latin typeface="Times New Roman" pitchFamily="18" charset="0"/>
                <a:cs typeface="Times New Roman" pitchFamily="18" charset="0"/>
              </a:rPr>
              <a:t> </a:t>
            </a:r>
            <a:r>
              <a:rPr lang="es-ES" sz="1200" i="1" dirty="0" smtClean="0">
                <a:latin typeface="Times New Roman" pitchFamily="18" charset="0"/>
                <a:cs typeface="Times New Roman" pitchFamily="18" charset="0"/>
              </a:rPr>
              <a:t>CsCCD2 </a:t>
            </a:r>
            <a:r>
              <a:rPr lang="es-ES" sz="1200" dirty="0" err="1" smtClean="0">
                <a:latin typeface="Times New Roman" pitchFamily="18" charset="0"/>
                <a:cs typeface="Times New Roman" pitchFamily="18" charset="0"/>
              </a:rPr>
              <a:t>by</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Clustal</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analyses</a:t>
            </a:r>
            <a:r>
              <a:rPr lang="es-ES" sz="1200" dirty="0" smtClean="0">
                <a:latin typeface="Times New Roman" pitchFamily="18" charset="0"/>
                <a:cs typeface="Times New Roman" pitchFamily="18" charset="0"/>
              </a:rPr>
              <a:t>.</a:t>
            </a:r>
            <a:endParaRPr lang="es-ES" sz="1200" dirty="0">
              <a:latin typeface="Times New Roman" pitchFamily="18" charset="0"/>
              <a:cs typeface="Times New Roman" pitchFamily="18" charset="0"/>
            </a:endParaRPr>
          </a:p>
        </p:txBody>
      </p:sp>
      <p:sp>
        <p:nvSpPr>
          <p:cNvPr id="15" name="14 CuadroTexto"/>
          <p:cNvSpPr txBox="1"/>
          <p:nvPr/>
        </p:nvSpPr>
        <p:spPr>
          <a:xfrm>
            <a:off x="188640" y="200472"/>
            <a:ext cx="1829347" cy="276999"/>
          </a:xfrm>
          <a:prstGeom prst="rect">
            <a:avLst/>
          </a:prstGeom>
          <a:noFill/>
        </p:spPr>
        <p:txBody>
          <a:bodyPr wrap="none" rtlCol="0">
            <a:spAutoFit/>
          </a:bodyPr>
          <a:lstStyle/>
          <a:p>
            <a:r>
              <a:rPr lang="es-ES" sz="1200" dirty="0" err="1" smtClean="0">
                <a:latin typeface="Arial" pitchFamily="34" charset="0"/>
                <a:cs typeface="Arial" pitchFamily="34" charset="0"/>
              </a:rPr>
              <a:t>Supplemental</a:t>
            </a:r>
            <a:r>
              <a:rPr lang="es-ES" sz="1200" dirty="0" smtClean="0">
                <a:latin typeface="Arial" pitchFamily="34" charset="0"/>
                <a:cs typeface="Arial" pitchFamily="34" charset="0"/>
              </a:rPr>
              <a:t> Figure </a:t>
            </a:r>
            <a:r>
              <a:rPr lang="es-ES" sz="1200" dirty="0" smtClean="0">
                <a:latin typeface="Arial" pitchFamily="34" charset="0"/>
                <a:cs typeface="Arial" pitchFamily="34" charset="0"/>
              </a:rPr>
              <a:t>S4</a:t>
            </a:r>
            <a:endParaRPr lang="es-ES" sz="1200"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553689" y="1313370"/>
            <a:ext cx="916276" cy="369332"/>
          </a:xfrm>
          <a:prstGeom prst="rect">
            <a:avLst/>
          </a:prstGeom>
          <a:noFill/>
        </p:spPr>
        <p:txBody>
          <a:bodyPr wrap="none" rtlCol="0">
            <a:spAutoFit/>
          </a:bodyPr>
          <a:lstStyle/>
          <a:p>
            <a:r>
              <a:rPr lang="es-ES" sz="900" dirty="0" smtClean="0">
                <a:latin typeface="Arial" pitchFamily="34" charset="0"/>
                <a:cs typeface="Arial" pitchFamily="34" charset="0"/>
              </a:rPr>
              <a:t>cDNA </a:t>
            </a:r>
            <a:r>
              <a:rPr lang="es-ES" sz="900" dirty="0" err="1" smtClean="0">
                <a:latin typeface="Arial" pitchFamily="34" charset="0"/>
                <a:cs typeface="Arial" pitchFamily="34" charset="0"/>
              </a:rPr>
              <a:t>orange</a:t>
            </a:r>
            <a:endParaRPr lang="es-ES" sz="900" dirty="0" smtClean="0">
              <a:latin typeface="Arial" pitchFamily="34" charset="0"/>
              <a:cs typeface="Arial" pitchFamily="34" charset="0"/>
            </a:endParaRPr>
          </a:p>
          <a:p>
            <a:pPr algn="ctr"/>
            <a:r>
              <a:rPr lang="es-ES" sz="900" dirty="0" smtClean="0">
                <a:latin typeface="Arial" pitchFamily="34" charset="0"/>
                <a:cs typeface="Arial" pitchFamily="34" charset="0"/>
              </a:rPr>
              <a:t>Atg1-F Atg2-F</a:t>
            </a:r>
          </a:p>
        </p:txBody>
      </p:sp>
      <p:pic>
        <p:nvPicPr>
          <p:cNvPr id="1026" name="Picture 2"/>
          <p:cNvPicPr>
            <a:picLocks noChangeAspect="1" noChangeArrowheads="1"/>
          </p:cNvPicPr>
          <p:nvPr/>
        </p:nvPicPr>
        <p:blipFill>
          <a:blip r:embed="rId2" cstate="print"/>
          <a:srcRect/>
          <a:stretch>
            <a:fillRect/>
          </a:stretch>
        </p:blipFill>
        <p:spPr bwMode="auto">
          <a:xfrm>
            <a:off x="2420888" y="1640632"/>
            <a:ext cx="781277" cy="1440000"/>
          </a:xfrm>
          <a:prstGeom prst="rect">
            <a:avLst/>
          </a:prstGeom>
          <a:noFill/>
          <a:ln w="9525">
            <a:noFill/>
            <a:miter lim="800000"/>
            <a:headEnd/>
            <a:tailEnd/>
          </a:ln>
        </p:spPr>
      </p:pic>
      <p:sp>
        <p:nvSpPr>
          <p:cNvPr id="8" name="7 Rectángulo"/>
          <p:cNvSpPr/>
          <p:nvPr/>
        </p:nvSpPr>
        <p:spPr>
          <a:xfrm>
            <a:off x="2322276" y="1453230"/>
            <a:ext cx="386644" cy="230832"/>
          </a:xfrm>
          <a:prstGeom prst="rect">
            <a:avLst/>
          </a:prstGeom>
        </p:spPr>
        <p:txBody>
          <a:bodyPr wrap="none">
            <a:spAutoFit/>
          </a:bodyPr>
          <a:lstStyle/>
          <a:p>
            <a:pPr algn="ctr"/>
            <a:r>
              <a:rPr lang="es-ES" sz="900" dirty="0" smtClean="0">
                <a:latin typeface="Arial" pitchFamily="34" charset="0"/>
                <a:cs typeface="Arial" pitchFamily="34" charset="0"/>
              </a:rPr>
              <a:t>MW</a:t>
            </a:r>
          </a:p>
        </p:txBody>
      </p:sp>
      <p:sp>
        <p:nvSpPr>
          <p:cNvPr id="9" name="8 CuadroTexto"/>
          <p:cNvSpPr txBox="1"/>
          <p:nvPr/>
        </p:nvSpPr>
        <p:spPr>
          <a:xfrm>
            <a:off x="2122204" y="2365475"/>
            <a:ext cx="328936" cy="461665"/>
          </a:xfrm>
          <a:prstGeom prst="rect">
            <a:avLst/>
          </a:prstGeom>
          <a:noFill/>
        </p:spPr>
        <p:txBody>
          <a:bodyPr wrap="none" rtlCol="0">
            <a:spAutoFit/>
          </a:bodyPr>
          <a:lstStyle/>
          <a:p>
            <a:pPr>
              <a:lnSpc>
                <a:spcPct val="150000"/>
              </a:lnSpc>
            </a:pPr>
            <a:r>
              <a:rPr lang="es-ES" sz="800" dirty="0" smtClean="0">
                <a:latin typeface="Arial" pitchFamily="34" charset="0"/>
                <a:cs typeface="Arial" pitchFamily="34" charset="0"/>
              </a:rPr>
              <a:t>1.5</a:t>
            </a:r>
          </a:p>
          <a:p>
            <a:pPr>
              <a:lnSpc>
                <a:spcPct val="150000"/>
              </a:lnSpc>
            </a:pPr>
            <a:r>
              <a:rPr lang="es-ES" sz="800" dirty="0" smtClean="0">
                <a:latin typeface="Arial" pitchFamily="34" charset="0"/>
                <a:cs typeface="Arial" pitchFamily="34" charset="0"/>
              </a:rPr>
              <a:t>1.0</a:t>
            </a:r>
          </a:p>
        </p:txBody>
      </p:sp>
      <p:sp>
        <p:nvSpPr>
          <p:cNvPr id="10" name="9 CuadroTexto"/>
          <p:cNvSpPr txBox="1"/>
          <p:nvPr/>
        </p:nvSpPr>
        <p:spPr>
          <a:xfrm>
            <a:off x="2132856" y="1995909"/>
            <a:ext cx="328936" cy="461665"/>
          </a:xfrm>
          <a:prstGeom prst="rect">
            <a:avLst/>
          </a:prstGeom>
          <a:noFill/>
        </p:spPr>
        <p:txBody>
          <a:bodyPr wrap="none" rtlCol="0">
            <a:spAutoFit/>
          </a:bodyPr>
          <a:lstStyle/>
          <a:p>
            <a:r>
              <a:rPr lang="es-ES" sz="800" dirty="0" smtClean="0">
                <a:latin typeface="Arial" pitchFamily="34" charset="0"/>
                <a:cs typeface="Arial" pitchFamily="34" charset="0"/>
              </a:rPr>
              <a:t>4.0</a:t>
            </a:r>
          </a:p>
          <a:p>
            <a:r>
              <a:rPr lang="es-ES" sz="800" dirty="0" smtClean="0">
                <a:latin typeface="Arial" pitchFamily="34" charset="0"/>
                <a:cs typeface="Arial" pitchFamily="34" charset="0"/>
              </a:rPr>
              <a:t>3.0</a:t>
            </a:r>
          </a:p>
          <a:p>
            <a:r>
              <a:rPr lang="es-ES" sz="800" dirty="0" smtClean="0">
                <a:latin typeface="Arial" pitchFamily="34" charset="0"/>
                <a:cs typeface="Arial" pitchFamily="34" charset="0"/>
              </a:rPr>
              <a:t>2.0</a:t>
            </a:r>
          </a:p>
        </p:txBody>
      </p:sp>
      <p:sp>
        <p:nvSpPr>
          <p:cNvPr id="15" name="14 CuadroTexto"/>
          <p:cNvSpPr txBox="1"/>
          <p:nvPr/>
        </p:nvSpPr>
        <p:spPr>
          <a:xfrm>
            <a:off x="116632" y="128464"/>
            <a:ext cx="1837362" cy="276999"/>
          </a:xfrm>
          <a:prstGeom prst="rect">
            <a:avLst/>
          </a:prstGeom>
          <a:noFill/>
        </p:spPr>
        <p:txBody>
          <a:bodyPr wrap="none" rtlCol="0">
            <a:spAutoFit/>
          </a:bodyPr>
          <a:lstStyle/>
          <a:p>
            <a:r>
              <a:rPr lang="es-ES" sz="1200" dirty="0" err="1" smtClean="0">
                <a:latin typeface="Arial" pitchFamily="34" charset="0"/>
                <a:cs typeface="Arial" pitchFamily="34" charset="0"/>
              </a:rPr>
              <a:t>Supplemental</a:t>
            </a:r>
            <a:r>
              <a:rPr lang="es-ES" sz="1200" dirty="0" smtClean="0">
                <a:latin typeface="Arial" pitchFamily="34" charset="0"/>
                <a:cs typeface="Arial" pitchFamily="34" charset="0"/>
              </a:rPr>
              <a:t> Figure </a:t>
            </a:r>
            <a:r>
              <a:rPr lang="es-ES" sz="1200" dirty="0" smtClean="0">
                <a:latin typeface="Arial" pitchFamily="34" charset="0"/>
                <a:cs typeface="Arial" pitchFamily="34" charset="0"/>
              </a:rPr>
              <a:t>S5</a:t>
            </a:r>
            <a:endParaRPr lang="es-ES" sz="1200" dirty="0">
              <a:latin typeface="Arial" pitchFamily="34" charset="0"/>
              <a:cs typeface="Arial" pitchFamily="34" charset="0"/>
            </a:endParaRPr>
          </a:p>
        </p:txBody>
      </p:sp>
      <p:sp>
        <p:nvSpPr>
          <p:cNvPr id="13" name="12 CuadroTexto"/>
          <p:cNvSpPr txBox="1"/>
          <p:nvPr/>
        </p:nvSpPr>
        <p:spPr>
          <a:xfrm>
            <a:off x="1196752" y="3296816"/>
            <a:ext cx="3600400" cy="1384995"/>
          </a:xfrm>
          <a:prstGeom prst="rect">
            <a:avLst/>
          </a:prstGeom>
          <a:noFill/>
        </p:spPr>
        <p:txBody>
          <a:bodyPr wrap="square" rtlCol="0">
            <a:spAutoFit/>
          </a:bodyPr>
          <a:lstStyle/>
          <a:p>
            <a:r>
              <a:rPr lang="es-ES" sz="1200" dirty="0" err="1" smtClean="0">
                <a:latin typeface="Times New Roman" pitchFamily="18" charset="0"/>
                <a:cs typeface="Times New Roman" pitchFamily="18" charset="0"/>
              </a:rPr>
              <a:t>Supplemental</a:t>
            </a:r>
            <a:r>
              <a:rPr lang="es-ES" sz="1200" dirty="0" smtClean="0">
                <a:latin typeface="Times New Roman" pitchFamily="18" charset="0"/>
                <a:cs typeface="Times New Roman" pitchFamily="18" charset="0"/>
              </a:rPr>
              <a:t> figure </a:t>
            </a:r>
            <a:r>
              <a:rPr lang="es-ES" sz="1200" dirty="0" smtClean="0">
                <a:latin typeface="Times New Roman" pitchFamily="18" charset="0"/>
                <a:cs typeface="Times New Roman" pitchFamily="18" charset="0"/>
              </a:rPr>
              <a:t>S5. </a:t>
            </a:r>
            <a:r>
              <a:rPr lang="es-ES" sz="1200" dirty="0" err="1" smtClean="0">
                <a:latin typeface="Times New Roman" pitchFamily="18" charset="0"/>
                <a:cs typeface="Times New Roman" pitchFamily="18" charset="0"/>
              </a:rPr>
              <a:t>Expression</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analysis</a:t>
            </a:r>
            <a:r>
              <a:rPr lang="es-ES" sz="1200" dirty="0" smtClean="0">
                <a:latin typeface="Times New Roman" pitchFamily="18" charset="0"/>
                <a:cs typeface="Times New Roman" pitchFamily="18" charset="0"/>
              </a:rPr>
              <a:t> of </a:t>
            </a:r>
            <a:r>
              <a:rPr lang="es-ES" sz="1200" i="1" dirty="0" smtClean="0">
                <a:latin typeface="Times New Roman" pitchFamily="18" charset="0"/>
                <a:cs typeface="Times New Roman" pitchFamily="18" charset="0"/>
              </a:rPr>
              <a:t>CsCCD2</a:t>
            </a:r>
            <a:r>
              <a:rPr lang="es-ES" sz="1200" dirty="0" smtClean="0">
                <a:latin typeface="Times New Roman" pitchFamily="18" charset="0"/>
                <a:cs typeface="Times New Roman" pitchFamily="18" charset="0"/>
              </a:rPr>
              <a:t> in </a:t>
            </a:r>
            <a:r>
              <a:rPr lang="es-ES" sz="1200" dirty="0" err="1" smtClean="0">
                <a:latin typeface="Times New Roman" pitchFamily="18" charset="0"/>
                <a:cs typeface="Times New Roman" pitchFamily="18" charset="0"/>
              </a:rPr>
              <a:t>saffron</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stigma</a:t>
            </a:r>
            <a:r>
              <a:rPr lang="es-ES" sz="1200" dirty="0" smtClean="0">
                <a:latin typeface="Times New Roman" pitchFamily="18" charset="0"/>
                <a:cs typeface="Times New Roman" pitchFamily="18" charset="0"/>
              </a:rPr>
              <a:t>. A, RT-PCR </a:t>
            </a:r>
            <a:r>
              <a:rPr lang="es-ES" sz="1200" dirty="0" err="1" smtClean="0">
                <a:latin typeface="Times New Roman" pitchFamily="18" charset="0"/>
                <a:cs typeface="Times New Roman" pitchFamily="18" charset="0"/>
              </a:rPr>
              <a:t>reactions</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over</a:t>
            </a:r>
            <a:r>
              <a:rPr lang="es-ES" sz="1200" dirty="0" smtClean="0">
                <a:latin typeface="Times New Roman" pitchFamily="18" charset="0"/>
                <a:cs typeface="Times New Roman" pitchFamily="18" charset="0"/>
              </a:rPr>
              <a:t> cDNA of </a:t>
            </a:r>
            <a:r>
              <a:rPr lang="es-ES" sz="1200" dirty="0" err="1" smtClean="0">
                <a:latin typeface="Times New Roman" pitchFamily="18" charset="0"/>
                <a:cs typeface="Times New Roman" pitchFamily="18" charset="0"/>
              </a:rPr>
              <a:t>stigma</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tissue</a:t>
            </a:r>
            <a:r>
              <a:rPr lang="es-ES" sz="1200" dirty="0" smtClean="0">
                <a:latin typeface="Times New Roman" pitchFamily="18" charset="0"/>
                <a:cs typeface="Times New Roman" pitchFamily="18" charset="0"/>
              </a:rPr>
              <a:t> at </a:t>
            </a:r>
            <a:r>
              <a:rPr lang="es-ES" sz="1200" dirty="0" err="1" smtClean="0">
                <a:latin typeface="Times New Roman" pitchFamily="18" charset="0"/>
                <a:cs typeface="Times New Roman" pitchFamily="18" charset="0"/>
              </a:rPr>
              <a:t>the</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orange</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stage</a:t>
            </a:r>
            <a:r>
              <a:rPr lang="es-ES" sz="1200" dirty="0" smtClean="0">
                <a:latin typeface="Times New Roman" pitchFamily="18" charset="0"/>
                <a:cs typeface="Times New Roman" pitchFamily="18" charset="0"/>
              </a:rPr>
              <a:t>. The primer </a:t>
            </a:r>
            <a:r>
              <a:rPr lang="es-ES" sz="1200" dirty="0" err="1" smtClean="0">
                <a:latin typeface="Times New Roman" pitchFamily="18" charset="0"/>
                <a:cs typeface="Times New Roman" pitchFamily="18" charset="0"/>
              </a:rPr>
              <a:t>combination</a:t>
            </a:r>
            <a:r>
              <a:rPr lang="es-ES" sz="1200" dirty="0" smtClean="0">
                <a:latin typeface="Times New Roman" pitchFamily="18" charset="0"/>
                <a:cs typeface="Times New Roman" pitchFamily="18" charset="0"/>
              </a:rPr>
              <a:t> Atg1-F </a:t>
            </a:r>
            <a:r>
              <a:rPr lang="es-ES" sz="1200" dirty="0" err="1" smtClean="0">
                <a:latin typeface="Times New Roman" pitchFamily="18" charset="0"/>
                <a:cs typeface="Times New Roman" pitchFamily="18" charset="0"/>
              </a:rPr>
              <a:t>with</a:t>
            </a:r>
            <a:r>
              <a:rPr lang="es-ES" sz="1200" dirty="0" smtClean="0">
                <a:latin typeface="Times New Roman" pitchFamily="18" charset="0"/>
                <a:cs typeface="Times New Roman" pitchFamily="18" charset="0"/>
              </a:rPr>
              <a:t> primer R and  Atg2-F </a:t>
            </a:r>
            <a:r>
              <a:rPr lang="es-ES" sz="1200" dirty="0" err="1" smtClean="0">
                <a:latin typeface="Times New Roman" pitchFamily="18" charset="0"/>
                <a:cs typeface="Times New Roman" pitchFamily="18" charset="0"/>
              </a:rPr>
              <a:t>with</a:t>
            </a:r>
            <a:r>
              <a:rPr lang="es-ES" sz="1200" dirty="0" smtClean="0">
                <a:latin typeface="Times New Roman" pitchFamily="18" charset="0"/>
                <a:cs typeface="Times New Roman" pitchFamily="18" charset="0"/>
              </a:rPr>
              <a:t> primer R, </a:t>
            </a:r>
            <a:r>
              <a:rPr lang="es-ES" sz="1200" dirty="0" err="1" smtClean="0">
                <a:latin typeface="Times New Roman" pitchFamily="18" charset="0"/>
                <a:cs typeface="Times New Roman" pitchFamily="18" charset="0"/>
              </a:rPr>
              <a:t>allowed</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the</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amplification</a:t>
            </a:r>
            <a:r>
              <a:rPr lang="es-ES" sz="1200" dirty="0" smtClean="0">
                <a:latin typeface="Times New Roman" pitchFamily="18" charset="0"/>
                <a:cs typeface="Times New Roman" pitchFamily="18" charset="0"/>
              </a:rPr>
              <a:t> of </a:t>
            </a:r>
            <a:r>
              <a:rPr lang="es-ES" sz="1200" dirty="0" err="1" smtClean="0">
                <a:latin typeface="Times New Roman" pitchFamily="18" charset="0"/>
                <a:cs typeface="Times New Roman" pitchFamily="18" charset="0"/>
              </a:rPr>
              <a:t>the</a:t>
            </a:r>
            <a:r>
              <a:rPr lang="es-ES" sz="1200" dirty="0" smtClean="0">
                <a:latin typeface="Times New Roman" pitchFamily="18" charset="0"/>
                <a:cs typeface="Times New Roman" pitchFamily="18" charset="0"/>
              </a:rPr>
              <a:t> full </a:t>
            </a:r>
            <a:r>
              <a:rPr lang="es-ES" sz="1200" dirty="0" err="1" smtClean="0">
                <a:latin typeface="Times New Roman" pitchFamily="18" charset="0"/>
                <a:cs typeface="Times New Roman" pitchFamily="18" charset="0"/>
              </a:rPr>
              <a:t>length</a:t>
            </a:r>
            <a:r>
              <a:rPr lang="es-ES" sz="1200" dirty="0" smtClean="0">
                <a:latin typeface="Times New Roman" pitchFamily="18" charset="0"/>
                <a:cs typeface="Times New Roman" pitchFamily="18" charset="0"/>
              </a:rPr>
              <a:t> open </a:t>
            </a:r>
            <a:r>
              <a:rPr lang="es-ES" sz="1200" dirty="0" err="1" smtClean="0">
                <a:latin typeface="Times New Roman" pitchFamily="18" charset="0"/>
                <a:cs typeface="Times New Roman" pitchFamily="18" charset="0"/>
              </a:rPr>
              <a:t>reading</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frame</a:t>
            </a:r>
            <a:r>
              <a:rPr lang="es-ES" sz="1200" dirty="0" smtClean="0">
                <a:latin typeface="Times New Roman" pitchFamily="18" charset="0"/>
                <a:cs typeface="Times New Roman" pitchFamily="18" charset="0"/>
              </a:rPr>
              <a:t> of CsCCD2 and CsCCD2-t (</a:t>
            </a:r>
            <a:r>
              <a:rPr lang="es-ES" sz="1200" dirty="0" err="1" smtClean="0">
                <a:latin typeface="Times New Roman" pitchFamily="18" charset="0"/>
                <a:cs typeface="Times New Roman" pitchFamily="18" charset="0"/>
              </a:rPr>
              <a:t>labelled</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with</a:t>
            </a:r>
            <a:r>
              <a:rPr lang="es-ES" sz="1200" dirty="0" smtClean="0">
                <a:latin typeface="Times New Roman" pitchFamily="18" charset="0"/>
                <a:cs typeface="Times New Roman" pitchFamily="18" charset="0"/>
              </a:rPr>
              <a:t> a </a:t>
            </a:r>
            <a:r>
              <a:rPr lang="es-ES" sz="1200" dirty="0" err="1" smtClean="0">
                <a:latin typeface="Times New Roman" pitchFamily="18" charset="0"/>
                <a:cs typeface="Times New Roman" pitchFamily="18" charset="0"/>
              </a:rPr>
              <a:t>white</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asterisk</a:t>
            </a:r>
            <a:r>
              <a:rPr lang="es-ES" sz="1200" dirty="0" smtClean="0">
                <a:latin typeface="Times New Roman" pitchFamily="18" charset="0"/>
                <a:cs typeface="Times New Roman" pitchFamily="18" charset="0"/>
              </a:rPr>
              <a:t>). </a:t>
            </a:r>
            <a:endParaRPr lang="es-ES" sz="1200" dirty="0">
              <a:latin typeface="Times New Roman" pitchFamily="18" charset="0"/>
              <a:cs typeface="Times New Roman" pitchFamily="18" charset="0"/>
            </a:endParaRPr>
          </a:p>
        </p:txBody>
      </p:sp>
      <p:sp>
        <p:nvSpPr>
          <p:cNvPr id="14" name="13 CuadroTexto"/>
          <p:cNvSpPr txBox="1"/>
          <p:nvPr/>
        </p:nvSpPr>
        <p:spPr>
          <a:xfrm>
            <a:off x="2536329" y="2346995"/>
            <a:ext cx="243978" cy="276999"/>
          </a:xfrm>
          <a:prstGeom prst="rect">
            <a:avLst/>
          </a:prstGeom>
          <a:noFill/>
        </p:spPr>
        <p:txBody>
          <a:bodyPr wrap="none" rtlCol="0">
            <a:spAutoFit/>
          </a:bodyPr>
          <a:lstStyle/>
          <a:p>
            <a:r>
              <a:rPr lang="es-ES" sz="1200" dirty="0" smtClean="0">
                <a:solidFill>
                  <a:schemeClr val="bg1"/>
                </a:solidFill>
                <a:latin typeface="Arial" pitchFamily="34" charset="0"/>
                <a:cs typeface="Arial" pitchFamily="34" charset="0"/>
              </a:rPr>
              <a:t>*</a:t>
            </a:r>
            <a:endParaRPr lang="es-ES" sz="1200" dirty="0">
              <a:solidFill>
                <a:schemeClr val="bg1"/>
              </a:solidFill>
              <a:latin typeface="Arial" pitchFamily="34" charset="0"/>
              <a:cs typeface="Arial" pitchFamily="34" charset="0"/>
            </a:endParaRPr>
          </a:p>
        </p:txBody>
      </p:sp>
      <p:sp>
        <p:nvSpPr>
          <p:cNvPr id="16" name="15 CuadroTexto"/>
          <p:cNvSpPr txBox="1"/>
          <p:nvPr/>
        </p:nvSpPr>
        <p:spPr>
          <a:xfrm>
            <a:off x="2793633" y="2398812"/>
            <a:ext cx="261610" cy="276999"/>
          </a:xfrm>
          <a:prstGeom prst="rect">
            <a:avLst/>
          </a:prstGeom>
          <a:noFill/>
        </p:spPr>
        <p:txBody>
          <a:bodyPr wrap="none" rtlCol="0">
            <a:spAutoFit/>
          </a:bodyPr>
          <a:lstStyle/>
          <a:p>
            <a:r>
              <a:rPr lang="es-ES" sz="1200" dirty="0" smtClean="0">
                <a:solidFill>
                  <a:schemeClr val="bg1"/>
                </a:solidFill>
              </a:rPr>
              <a:t>*</a:t>
            </a:r>
            <a:endParaRPr lang="es-ES" sz="1200"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t="14263" b="2533"/>
          <a:stretch>
            <a:fillRect/>
          </a:stretch>
        </p:blipFill>
        <p:spPr bwMode="auto">
          <a:xfrm>
            <a:off x="1340768" y="2000672"/>
            <a:ext cx="3312368" cy="2520280"/>
          </a:xfrm>
          <a:prstGeom prst="rect">
            <a:avLst/>
          </a:prstGeom>
          <a:noFill/>
          <a:ln w="9525">
            <a:noFill/>
            <a:miter lim="800000"/>
            <a:headEnd/>
            <a:tailEnd/>
          </a:ln>
        </p:spPr>
      </p:pic>
      <p:pic>
        <p:nvPicPr>
          <p:cNvPr id="17410" name="Picture 2"/>
          <p:cNvPicPr>
            <a:picLocks noChangeAspect="1" noChangeArrowheads="1"/>
          </p:cNvPicPr>
          <p:nvPr/>
        </p:nvPicPr>
        <p:blipFill>
          <a:blip r:embed="rId3" cstate="print"/>
          <a:srcRect t="10417" b="16666"/>
          <a:stretch>
            <a:fillRect/>
          </a:stretch>
        </p:blipFill>
        <p:spPr bwMode="auto">
          <a:xfrm>
            <a:off x="4704920" y="2000672"/>
            <a:ext cx="956328" cy="2520280"/>
          </a:xfrm>
          <a:prstGeom prst="rect">
            <a:avLst/>
          </a:prstGeom>
          <a:noFill/>
          <a:ln w="9525">
            <a:noFill/>
            <a:miter lim="800000"/>
            <a:headEnd/>
            <a:tailEnd/>
          </a:ln>
        </p:spPr>
      </p:pic>
      <p:sp>
        <p:nvSpPr>
          <p:cNvPr id="5" name="4 CuadroTexto"/>
          <p:cNvSpPr txBox="1"/>
          <p:nvPr/>
        </p:nvSpPr>
        <p:spPr>
          <a:xfrm>
            <a:off x="1628800" y="1712640"/>
            <a:ext cx="3765774" cy="246221"/>
          </a:xfrm>
          <a:prstGeom prst="rect">
            <a:avLst/>
          </a:prstGeom>
          <a:noFill/>
        </p:spPr>
        <p:txBody>
          <a:bodyPr wrap="none" rtlCol="0">
            <a:spAutoFit/>
          </a:bodyPr>
          <a:lstStyle/>
          <a:p>
            <a:r>
              <a:rPr lang="es-ES" sz="1000" dirty="0" err="1" smtClean="0">
                <a:latin typeface="Arial" pitchFamily="34" charset="0"/>
                <a:cs typeface="Arial" pitchFamily="34" charset="0"/>
              </a:rPr>
              <a:t>Yellow</a:t>
            </a:r>
            <a:r>
              <a:rPr lang="es-ES" sz="1000" dirty="0" smtClean="0">
                <a:latin typeface="Arial" pitchFamily="34" charset="0"/>
                <a:cs typeface="Arial" pitchFamily="34" charset="0"/>
              </a:rPr>
              <a:t> </a:t>
            </a:r>
            <a:r>
              <a:rPr lang="es-ES" sz="1000" dirty="0" err="1" smtClean="0">
                <a:latin typeface="Arial" pitchFamily="34" charset="0"/>
                <a:cs typeface="Arial" pitchFamily="34" charset="0"/>
              </a:rPr>
              <a:t>stigmas</a:t>
            </a:r>
            <a:r>
              <a:rPr lang="es-ES" sz="1000" dirty="0" smtClean="0">
                <a:latin typeface="Arial" pitchFamily="34" charset="0"/>
                <a:cs typeface="Arial" pitchFamily="34" charset="0"/>
              </a:rPr>
              <a:t>(</a:t>
            </a:r>
            <a:r>
              <a:rPr lang="es-ES" sz="1000" dirty="0" err="1" smtClean="0">
                <a:latin typeface="Arial" pitchFamily="34" charset="0"/>
                <a:cs typeface="Arial" pitchFamily="34" charset="0"/>
              </a:rPr>
              <a:t>Ys</a:t>
            </a:r>
            <a:r>
              <a:rPr lang="es-ES" sz="1000" dirty="0" smtClean="0">
                <a:latin typeface="Arial" pitchFamily="34" charset="0"/>
                <a:cs typeface="Arial" pitchFamily="34" charset="0"/>
              </a:rPr>
              <a:t>)                  Orange </a:t>
            </a:r>
            <a:r>
              <a:rPr lang="es-ES" sz="1000" dirty="0" err="1" smtClean="0">
                <a:latin typeface="Arial" pitchFamily="34" charset="0"/>
                <a:cs typeface="Arial" pitchFamily="34" charset="0"/>
              </a:rPr>
              <a:t>stigma</a:t>
            </a:r>
            <a:r>
              <a:rPr lang="es-ES" sz="1000" dirty="0" smtClean="0">
                <a:latin typeface="Arial" pitchFamily="34" charset="0"/>
                <a:cs typeface="Arial" pitchFamily="34" charset="0"/>
              </a:rPr>
              <a:t> (Os)       </a:t>
            </a:r>
            <a:r>
              <a:rPr lang="es-ES" sz="1000" dirty="0" err="1" smtClean="0">
                <a:latin typeface="Arial" pitchFamily="34" charset="0"/>
                <a:cs typeface="Arial" pitchFamily="34" charset="0"/>
              </a:rPr>
              <a:t>Ys</a:t>
            </a:r>
            <a:r>
              <a:rPr lang="es-ES" sz="1000" dirty="0" smtClean="0">
                <a:latin typeface="Arial" pitchFamily="34" charset="0"/>
                <a:cs typeface="Arial" pitchFamily="34" charset="0"/>
              </a:rPr>
              <a:t>    Os</a:t>
            </a:r>
            <a:endParaRPr lang="es-ES" sz="1000" dirty="0">
              <a:latin typeface="Arial" pitchFamily="34" charset="0"/>
              <a:cs typeface="Arial" pitchFamily="34" charset="0"/>
            </a:endParaRPr>
          </a:p>
        </p:txBody>
      </p:sp>
      <p:sp>
        <p:nvSpPr>
          <p:cNvPr id="6" name="5 CuadroTexto"/>
          <p:cNvSpPr txBox="1"/>
          <p:nvPr/>
        </p:nvSpPr>
        <p:spPr>
          <a:xfrm>
            <a:off x="1691282" y="1962568"/>
            <a:ext cx="3663182" cy="246221"/>
          </a:xfrm>
          <a:prstGeom prst="rect">
            <a:avLst/>
          </a:prstGeom>
          <a:noFill/>
        </p:spPr>
        <p:txBody>
          <a:bodyPr wrap="none" rtlCol="0">
            <a:spAutoFit/>
          </a:bodyPr>
          <a:lstStyle/>
          <a:p>
            <a:r>
              <a:rPr lang="es-ES" sz="1000" dirty="0" smtClean="0">
                <a:solidFill>
                  <a:schemeClr val="bg1"/>
                </a:solidFill>
                <a:latin typeface="Arial" pitchFamily="34" charset="0"/>
                <a:cs typeface="Arial" pitchFamily="34" charset="0"/>
              </a:rPr>
              <a:t>a       b       c        d                 a       b        c       d           e       </a:t>
            </a:r>
            <a:r>
              <a:rPr lang="es-ES" sz="1000" dirty="0" err="1" smtClean="0">
                <a:solidFill>
                  <a:schemeClr val="bg1"/>
                </a:solidFill>
                <a:latin typeface="Arial" pitchFamily="34" charset="0"/>
                <a:cs typeface="Arial" pitchFamily="34" charset="0"/>
              </a:rPr>
              <a:t>e</a:t>
            </a:r>
            <a:endParaRPr lang="es-ES" sz="1000" dirty="0">
              <a:solidFill>
                <a:schemeClr val="bg1"/>
              </a:solidFill>
              <a:latin typeface="Arial" pitchFamily="34" charset="0"/>
              <a:cs typeface="Arial" pitchFamily="34" charset="0"/>
            </a:endParaRPr>
          </a:p>
        </p:txBody>
      </p:sp>
      <p:sp>
        <p:nvSpPr>
          <p:cNvPr id="7" name="6 CuadroTexto"/>
          <p:cNvSpPr txBox="1"/>
          <p:nvPr/>
        </p:nvSpPr>
        <p:spPr>
          <a:xfrm>
            <a:off x="1196752" y="4880992"/>
            <a:ext cx="4549621" cy="1384995"/>
          </a:xfrm>
          <a:prstGeom prst="rect">
            <a:avLst/>
          </a:prstGeom>
          <a:noFill/>
        </p:spPr>
        <p:txBody>
          <a:bodyPr wrap="square" rtlCol="0">
            <a:spAutoFit/>
          </a:bodyPr>
          <a:lstStyle/>
          <a:p>
            <a:r>
              <a:rPr lang="es-ES" sz="1200" dirty="0" err="1" smtClean="0">
                <a:latin typeface="Times New Roman" pitchFamily="18" charset="0"/>
                <a:cs typeface="Times New Roman" pitchFamily="18" charset="0"/>
              </a:rPr>
              <a:t>Supplemental</a:t>
            </a:r>
            <a:r>
              <a:rPr lang="es-ES" sz="1200" dirty="0" smtClean="0">
                <a:latin typeface="Times New Roman" pitchFamily="18" charset="0"/>
                <a:cs typeface="Times New Roman" pitchFamily="18" charset="0"/>
              </a:rPr>
              <a:t> Figure </a:t>
            </a:r>
            <a:r>
              <a:rPr lang="es-ES" sz="1200" dirty="0" smtClean="0">
                <a:latin typeface="Times New Roman" pitchFamily="18" charset="0"/>
                <a:cs typeface="Times New Roman" pitchFamily="18" charset="0"/>
              </a:rPr>
              <a:t>S6. </a:t>
            </a:r>
            <a:r>
              <a:rPr lang="es-ES" sz="1200" dirty="0" smtClean="0">
                <a:latin typeface="Times New Roman" pitchFamily="18" charset="0"/>
                <a:cs typeface="Times New Roman" pitchFamily="18" charset="0"/>
              </a:rPr>
              <a:t>RT-PCR </a:t>
            </a:r>
            <a:r>
              <a:rPr lang="es-ES" sz="1200" dirty="0" err="1" smtClean="0">
                <a:latin typeface="Times New Roman" pitchFamily="18" charset="0"/>
                <a:cs typeface="Times New Roman" pitchFamily="18" charset="0"/>
              </a:rPr>
              <a:t>analysis</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for</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differential</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splicing</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determination</a:t>
            </a:r>
            <a:r>
              <a:rPr lang="es-ES" sz="1200" dirty="0" smtClean="0">
                <a:latin typeface="Times New Roman" pitchFamily="18" charset="0"/>
                <a:cs typeface="Times New Roman" pitchFamily="18" charset="0"/>
              </a:rPr>
              <a:t> in </a:t>
            </a:r>
            <a:r>
              <a:rPr lang="es-ES" sz="1200" i="1" dirty="0" smtClean="0">
                <a:latin typeface="Times New Roman" pitchFamily="18" charset="0"/>
                <a:cs typeface="Times New Roman" pitchFamily="18" charset="0"/>
              </a:rPr>
              <a:t>CsCCD2</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Yellow</a:t>
            </a:r>
            <a:r>
              <a:rPr lang="es-ES" sz="1200" dirty="0" smtClean="0">
                <a:latin typeface="Times New Roman" pitchFamily="18" charset="0"/>
                <a:cs typeface="Times New Roman" pitchFamily="18" charset="0"/>
              </a:rPr>
              <a:t> and  </a:t>
            </a:r>
            <a:r>
              <a:rPr lang="es-ES" sz="1200" dirty="0" err="1" smtClean="0">
                <a:latin typeface="Times New Roman" pitchFamily="18" charset="0"/>
                <a:cs typeface="Times New Roman" pitchFamily="18" charset="0"/>
              </a:rPr>
              <a:t>orange</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stigmas</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were</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used</a:t>
            </a:r>
            <a:r>
              <a:rPr lang="es-ES" sz="1200" dirty="0" smtClean="0">
                <a:latin typeface="Times New Roman" pitchFamily="18" charset="0"/>
                <a:cs typeface="Times New Roman" pitchFamily="18" charset="0"/>
              </a:rPr>
              <a:t> in </a:t>
            </a:r>
            <a:r>
              <a:rPr lang="es-ES" sz="1200" dirty="0" err="1" smtClean="0">
                <a:latin typeface="Times New Roman" pitchFamily="18" charset="0"/>
                <a:cs typeface="Times New Roman" pitchFamily="18" charset="0"/>
              </a:rPr>
              <a:t>this</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experiment</a:t>
            </a:r>
            <a:r>
              <a:rPr lang="es-ES" sz="1200" dirty="0" smtClean="0">
                <a:latin typeface="Times New Roman" pitchFamily="18" charset="0"/>
                <a:cs typeface="Times New Roman" pitchFamily="18" charset="0"/>
              </a:rPr>
              <a:t>. a: </a:t>
            </a:r>
            <a:r>
              <a:rPr lang="es-ES" sz="1200" dirty="0" err="1" smtClean="0">
                <a:latin typeface="Times New Roman" pitchFamily="18" charset="0"/>
                <a:cs typeface="Times New Roman" pitchFamily="18" charset="0"/>
              </a:rPr>
              <a:t>bands</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obtained</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after</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amplification</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with</a:t>
            </a:r>
            <a:r>
              <a:rPr lang="es-ES" sz="1200" dirty="0" smtClean="0">
                <a:latin typeface="Times New Roman" pitchFamily="18" charset="0"/>
                <a:cs typeface="Times New Roman" pitchFamily="18" charset="0"/>
              </a:rPr>
              <a:t> Atg1-F+RH; b, Atg1-F+R; c, Atg2-F+RH; d, Atg2-F+R; e, FH+R. The </a:t>
            </a:r>
            <a:r>
              <a:rPr lang="es-ES" sz="1200" dirty="0" err="1" smtClean="0">
                <a:latin typeface="Times New Roman" pitchFamily="18" charset="0"/>
                <a:cs typeface="Times New Roman" pitchFamily="18" charset="0"/>
              </a:rPr>
              <a:t>asterisks</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indicate</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amplification</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products</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not</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expected</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after</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the</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amplification</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reaction</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that</a:t>
            </a:r>
            <a:r>
              <a:rPr lang="es-ES" sz="1200" dirty="0" smtClean="0">
                <a:latin typeface="Times New Roman" pitchFamily="18" charset="0"/>
                <a:cs typeface="Times New Roman" pitchFamily="18" charset="0"/>
              </a:rPr>
              <a:t> are </a:t>
            </a:r>
            <a:r>
              <a:rPr lang="es-ES" sz="1200" dirty="0" err="1" smtClean="0">
                <a:latin typeface="Times New Roman" pitchFamily="18" charset="0"/>
                <a:cs typeface="Times New Roman" pitchFamily="18" charset="0"/>
              </a:rPr>
              <a:t>probably</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the</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results</a:t>
            </a:r>
            <a:r>
              <a:rPr lang="es-ES" sz="1200" dirty="0" smtClean="0">
                <a:latin typeface="Times New Roman" pitchFamily="18" charset="0"/>
                <a:cs typeface="Times New Roman" pitchFamily="18" charset="0"/>
              </a:rPr>
              <a:t> of </a:t>
            </a:r>
            <a:r>
              <a:rPr lang="es-ES" sz="1200" dirty="0" err="1" smtClean="0">
                <a:latin typeface="Times New Roman" pitchFamily="18" charset="0"/>
                <a:cs typeface="Times New Roman" pitchFamily="18" charset="0"/>
              </a:rPr>
              <a:t>alternative</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splicing</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events</a:t>
            </a:r>
            <a:r>
              <a:rPr lang="es-ES" sz="1200" dirty="0" smtClean="0">
                <a:latin typeface="Times New Roman" pitchFamily="18" charset="0"/>
                <a:cs typeface="Times New Roman" pitchFamily="18" charset="0"/>
              </a:rPr>
              <a:t>.  </a:t>
            </a:r>
            <a:endParaRPr lang="es-ES" sz="1200" dirty="0">
              <a:latin typeface="Times New Roman" pitchFamily="18" charset="0"/>
              <a:cs typeface="Times New Roman" pitchFamily="18" charset="0"/>
            </a:endParaRPr>
          </a:p>
        </p:txBody>
      </p:sp>
      <p:sp>
        <p:nvSpPr>
          <p:cNvPr id="8" name="7 CuadroTexto"/>
          <p:cNvSpPr txBox="1"/>
          <p:nvPr/>
        </p:nvSpPr>
        <p:spPr>
          <a:xfrm>
            <a:off x="116632" y="128464"/>
            <a:ext cx="1829347" cy="276999"/>
          </a:xfrm>
          <a:prstGeom prst="rect">
            <a:avLst/>
          </a:prstGeom>
          <a:noFill/>
        </p:spPr>
        <p:txBody>
          <a:bodyPr wrap="none" rtlCol="0">
            <a:spAutoFit/>
          </a:bodyPr>
          <a:lstStyle/>
          <a:p>
            <a:r>
              <a:rPr lang="es-ES" sz="1200" dirty="0" err="1" smtClean="0">
                <a:latin typeface="Arial" pitchFamily="34" charset="0"/>
                <a:cs typeface="Arial" pitchFamily="34" charset="0"/>
              </a:rPr>
              <a:t>Supplemental</a:t>
            </a:r>
            <a:r>
              <a:rPr lang="es-ES" sz="1200" dirty="0" smtClean="0">
                <a:latin typeface="Arial" pitchFamily="34" charset="0"/>
                <a:cs typeface="Arial" pitchFamily="34" charset="0"/>
              </a:rPr>
              <a:t> Figure </a:t>
            </a:r>
            <a:r>
              <a:rPr lang="es-ES" sz="1200" dirty="0" smtClean="0">
                <a:latin typeface="Arial" pitchFamily="34" charset="0"/>
                <a:cs typeface="Arial" pitchFamily="34" charset="0"/>
              </a:rPr>
              <a:t>S6</a:t>
            </a:r>
            <a:endParaRPr lang="es-ES" sz="1200" dirty="0">
              <a:latin typeface="Arial" pitchFamily="34" charset="0"/>
              <a:cs typeface="Arial" pitchFamily="34" charset="0"/>
            </a:endParaRPr>
          </a:p>
        </p:txBody>
      </p:sp>
      <p:sp>
        <p:nvSpPr>
          <p:cNvPr id="9" name="8 CuadroTexto"/>
          <p:cNvSpPr txBox="1"/>
          <p:nvPr/>
        </p:nvSpPr>
        <p:spPr>
          <a:xfrm>
            <a:off x="1508595" y="2629124"/>
            <a:ext cx="261610" cy="646331"/>
          </a:xfrm>
          <a:prstGeom prst="rect">
            <a:avLst/>
          </a:prstGeom>
          <a:noFill/>
        </p:spPr>
        <p:txBody>
          <a:bodyPr wrap="none" rtlCol="0">
            <a:spAutoFit/>
          </a:bodyPr>
          <a:lstStyle/>
          <a:p>
            <a:r>
              <a:rPr lang="es-ES" sz="1200" dirty="0" smtClean="0">
                <a:solidFill>
                  <a:schemeClr val="bg1"/>
                </a:solidFill>
              </a:rPr>
              <a:t>*</a:t>
            </a:r>
          </a:p>
          <a:p>
            <a:r>
              <a:rPr lang="es-ES" sz="1200" dirty="0" smtClean="0">
                <a:solidFill>
                  <a:schemeClr val="bg1"/>
                </a:solidFill>
              </a:rPr>
              <a:t>*</a:t>
            </a:r>
            <a:endParaRPr lang="es-ES" sz="1200" baseline="-25000" dirty="0" smtClean="0">
              <a:solidFill>
                <a:schemeClr val="bg1"/>
              </a:solidFill>
            </a:endParaRPr>
          </a:p>
          <a:p>
            <a:r>
              <a:rPr lang="es-ES" sz="1200" dirty="0" smtClean="0">
                <a:solidFill>
                  <a:schemeClr val="bg1"/>
                </a:solidFill>
              </a:rPr>
              <a:t>*</a:t>
            </a:r>
          </a:p>
        </p:txBody>
      </p:sp>
      <p:sp>
        <p:nvSpPr>
          <p:cNvPr id="10" name="9 CuadroTexto"/>
          <p:cNvSpPr txBox="1"/>
          <p:nvPr/>
        </p:nvSpPr>
        <p:spPr>
          <a:xfrm>
            <a:off x="1511206" y="3373587"/>
            <a:ext cx="261610" cy="728405"/>
          </a:xfrm>
          <a:prstGeom prst="rect">
            <a:avLst/>
          </a:prstGeom>
          <a:noFill/>
        </p:spPr>
        <p:txBody>
          <a:bodyPr wrap="none" rtlCol="0">
            <a:spAutoFit/>
          </a:bodyPr>
          <a:lstStyle/>
          <a:p>
            <a:r>
              <a:rPr lang="es-ES" sz="1200" dirty="0" smtClean="0">
                <a:solidFill>
                  <a:schemeClr val="bg1"/>
                </a:solidFill>
              </a:rPr>
              <a:t>*</a:t>
            </a:r>
          </a:p>
          <a:p>
            <a:r>
              <a:rPr lang="es-ES" sz="1200" dirty="0" smtClean="0">
                <a:solidFill>
                  <a:schemeClr val="bg1"/>
                </a:solidFill>
              </a:rPr>
              <a:t>*</a:t>
            </a:r>
          </a:p>
          <a:p>
            <a:endParaRPr lang="es-ES" sz="800" baseline="-25000" dirty="0" smtClean="0">
              <a:solidFill>
                <a:schemeClr val="bg1"/>
              </a:solidFill>
            </a:endParaRPr>
          </a:p>
          <a:p>
            <a:r>
              <a:rPr lang="es-ES" sz="1200" dirty="0" smtClean="0">
                <a:solidFill>
                  <a:schemeClr val="bg1"/>
                </a:solidFill>
              </a:rPr>
              <a:t>*</a:t>
            </a:r>
          </a:p>
        </p:txBody>
      </p:sp>
      <p:sp>
        <p:nvSpPr>
          <p:cNvPr id="11" name="10 CuadroTexto"/>
          <p:cNvSpPr txBox="1"/>
          <p:nvPr/>
        </p:nvSpPr>
        <p:spPr>
          <a:xfrm>
            <a:off x="1071225" y="3086118"/>
            <a:ext cx="328936" cy="584775"/>
          </a:xfrm>
          <a:prstGeom prst="rect">
            <a:avLst/>
          </a:prstGeom>
          <a:noFill/>
        </p:spPr>
        <p:txBody>
          <a:bodyPr wrap="none" rtlCol="0">
            <a:spAutoFit/>
          </a:bodyPr>
          <a:lstStyle/>
          <a:p>
            <a:pPr>
              <a:lnSpc>
                <a:spcPct val="150000"/>
              </a:lnSpc>
            </a:pPr>
            <a:r>
              <a:rPr lang="es-ES" sz="800" dirty="0" smtClean="0">
                <a:latin typeface="Arial" pitchFamily="34" charset="0"/>
                <a:cs typeface="Arial" pitchFamily="34" charset="0"/>
              </a:rPr>
              <a:t>1.5</a:t>
            </a:r>
          </a:p>
          <a:p>
            <a:endParaRPr lang="es-ES" sz="800" dirty="0" smtClean="0">
              <a:latin typeface="Arial" pitchFamily="34" charset="0"/>
              <a:cs typeface="Arial" pitchFamily="34" charset="0"/>
            </a:endParaRPr>
          </a:p>
          <a:p>
            <a:pPr>
              <a:lnSpc>
                <a:spcPct val="150000"/>
              </a:lnSpc>
            </a:pPr>
            <a:r>
              <a:rPr lang="es-ES" sz="800" dirty="0" smtClean="0">
                <a:latin typeface="Arial" pitchFamily="34" charset="0"/>
                <a:cs typeface="Arial" pitchFamily="34" charset="0"/>
              </a:rPr>
              <a:t>1.0</a:t>
            </a:r>
          </a:p>
        </p:txBody>
      </p:sp>
      <p:sp>
        <p:nvSpPr>
          <p:cNvPr id="12" name="11 CuadroTexto"/>
          <p:cNvSpPr txBox="1"/>
          <p:nvPr/>
        </p:nvSpPr>
        <p:spPr>
          <a:xfrm>
            <a:off x="1071788" y="2658270"/>
            <a:ext cx="328936" cy="461665"/>
          </a:xfrm>
          <a:prstGeom prst="rect">
            <a:avLst/>
          </a:prstGeom>
          <a:noFill/>
        </p:spPr>
        <p:txBody>
          <a:bodyPr wrap="none" rtlCol="0">
            <a:spAutoFit/>
          </a:bodyPr>
          <a:lstStyle/>
          <a:p>
            <a:r>
              <a:rPr lang="es-ES" sz="800" dirty="0" smtClean="0">
                <a:latin typeface="Arial" pitchFamily="34" charset="0"/>
                <a:cs typeface="Arial" pitchFamily="34" charset="0"/>
              </a:rPr>
              <a:t>4.0</a:t>
            </a:r>
          </a:p>
          <a:p>
            <a:r>
              <a:rPr lang="es-ES" sz="800" dirty="0" smtClean="0">
                <a:latin typeface="Arial" pitchFamily="34" charset="0"/>
                <a:cs typeface="Arial" pitchFamily="34" charset="0"/>
              </a:rPr>
              <a:t>3.0</a:t>
            </a:r>
          </a:p>
          <a:p>
            <a:r>
              <a:rPr lang="es-ES" sz="800" dirty="0" smtClean="0">
                <a:latin typeface="Arial" pitchFamily="34" charset="0"/>
                <a:cs typeface="Arial" pitchFamily="34" charset="0"/>
              </a:rPr>
              <a:t>2.0</a:t>
            </a:r>
          </a:p>
        </p:txBody>
      </p:sp>
      <p:sp>
        <p:nvSpPr>
          <p:cNvPr id="13" name="12 Rectángulo"/>
          <p:cNvSpPr/>
          <p:nvPr/>
        </p:nvSpPr>
        <p:spPr>
          <a:xfrm>
            <a:off x="1255134" y="1717403"/>
            <a:ext cx="413896" cy="246221"/>
          </a:xfrm>
          <a:prstGeom prst="rect">
            <a:avLst/>
          </a:prstGeom>
        </p:spPr>
        <p:txBody>
          <a:bodyPr wrap="none">
            <a:spAutoFit/>
          </a:bodyPr>
          <a:lstStyle/>
          <a:p>
            <a:pPr algn="ctr"/>
            <a:r>
              <a:rPr lang="es-ES" sz="1000" dirty="0" smtClean="0">
                <a:latin typeface="Arial" pitchFamily="34" charset="0"/>
                <a:cs typeface="Arial" pitchFamily="34" charset="0"/>
              </a:rPr>
              <a:t>MW</a:t>
            </a:r>
          </a:p>
        </p:txBody>
      </p:sp>
      <p:sp>
        <p:nvSpPr>
          <p:cNvPr id="14" name="13 Rectángulo"/>
          <p:cNvSpPr/>
          <p:nvPr/>
        </p:nvSpPr>
        <p:spPr>
          <a:xfrm>
            <a:off x="2924044" y="1717966"/>
            <a:ext cx="413896" cy="246221"/>
          </a:xfrm>
          <a:prstGeom prst="rect">
            <a:avLst/>
          </a:prstGeom>
        </p:spPr>
        <p:txBody>
          <a:bodyPr wrap="none">
            <a:spAutoFit/>
          </a:bodyPr>
          <a:lstStyle/>
          <a:p>
            <a:pPr algn="ctr"/>
            <a:r>
              <a:rPr lang="es-ES" sz="1000" dirty="0" smtClean="0">
                <a:latin typeface="Arial" pitchFamily="34" charset="0"/>
                <a:cs typeface="Arial" pitchFamily="34" charset="0"/>
              </a:rPr>
              <a:t>MW</a:t>
            </a:r>
          </a:p>
        </p:txBody>
      </p:sp>
      <p:sp>
        <p:nvSpPr>
          <p:cNvPr id="15" name="14 Rectángulo"/>
          <p:cNvSpPr/>
          <p:nvPr/>
        </p:nvSpPr>
        <p:spPr>
          <a:xfrm>
            <a:off x="5295545" y="1717950"/>
            <a:ext cx="413896" cy="246221"/>
          </a:xfrm>
          <a:prstGeom prst="rect">
            <a:avLst/>
          </a:prstGeom>
        </p:spPr>
        <p:txBody>
          <a:bodyPr wrap="none">
            <a:spAutoFit/>
          </a:bodyPr>
          <a:lstStyle/>
          <a:p>
            <a:pPr algn="ctr"/>
            <a:r>
              <a:rPr lang="es-ES" sz="1000" dirty="0" smtClean="0">
                <a:latin typeface="Arial" pitchFamily="34" charset="0"/>
                <a:cs typeface="Arial" pitchFamily="34" charset="0"/>
              </a:rPr>
              <a:t>MW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20688" y="416496"/>
            <a:ext cx="5544616" cy="808175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620688" y="8697416"/>
            <a:ext cx="4549621" cy="461665"/>
          </a:xfrm>
          <a:prstGeom prst="rect">
            <a:avLst/>
          </a:prstGeom>
          <a:noFill/>
        </p:spPr>
        <p:txBody>
          <a:bodyPr wrap="square" rtlCol="0">
            <a:spAutoFit/>
          </a:bodyPr>
          <a:lstStyle/>
          <a:p>
            <a:r>
              <a:rPr lang="es-ES" sz="1200" dirty="0" err="1" smtClean="0">
                <a:latin typeface="Times New Roman" pitchFamily="18" charset="0"/>
                <a:cs typeface="Times New Roman" pitchFamily="18" charset="0"/>
              </a:rPr>
              <a:t>Supplemental</a:t>
            </a:r>
            <a:r>
              <a:rPr lang="es-ES" sz="1200" dirty="0" smtClean="0">
                <a:latin typeface="Times New Roman" pitchFamily="18" charset="0"/>
                <a:cs typeface="Times New Roman" pitchFamily="18" charset="0"/>
              </a:rPr>
              <a:t> Figure </a:t>
            </a:r>
            <a:r>
              <a:rPr lang="es-ES" sz="1200" dirty="0" smtClean="0">
                <a:latin typeface="Times New Roman" pitchFamily="18" charset="0"/>
                <a:cs typeface="Times New Roman" pitchFamily="18" charset="0"/>
              </a:rPr>
              <a:t>S7.  </a:t>
            </a:r>
            <a:r>
              <a:rPr lang="es-ES" sz="1200" dirty="0" smtClean="0">
                <a:latin typeface="Times New Roman" pitchFamily="18" charset="0"/>
                <a:cs typeface="Times New Roman" pitchFamily="18" charset="0"/>
              </a:rPr>
              <a:t>Amino </a:t>
            </a:r>
            <a:r>
              <a:rPr lang="es-ES" sz="1200" dirty="0" err="1" smtClean="0">
                <a:latin typeface="Times New Roman" pitchFamily="18" charset="0"/>
                <a:cs typeface="Times New Roman" pitchFamily="18" charset="0"/>
              </a:rPr>
              <a:t>acid</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sequences</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obtained</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when</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the</a:t>
            </a:r>
            <a:r>
              <a:rPr lang="es-ES" sz="1200" dirty="0" smtClean="0">
                <a:latin typeface="Times New Roman" pitchFamily="18" charset="0"/>
                <a:cs typeface="Times New Roman" pitchFamily="18" charset="0"/>
              </a:rPr>
              <a:t> intron </a:t>
            </a:r>
            <a:r>
              <a:rPr lang="es-ES" sz="1200" dirty="0" err="1" smtClean="0">
                <a:latin typeface="Times New Roman" pitchFamily="18" charset="0"/>
                <a:cs typeface="Times New Roman" pitchFamily="18" charset="0"/>
              </a:rPr>
              <a:t>indicated</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is</a:t>
            </a:r>
            <a:r>
              <a:rPr lang="es-ES" sz="1200" dirty="0" smtClean="0">
                <a:latin typeface="Times New Roman" pitchFamily="18" charset="0"/>
                <a:cs typeface="Times New Roman" pitchFamily="18" charset="0"/>
              </a:rPr>
              <a:t> </a:t>
            </a:r>
            <a:r>
              <a:rPr lang="es-ES" sz="1200" dirty="0" err="1" smtClean="0">
                <a:latin typeface="Times New Roman" pitchFamily="18" charset="0"/>
                <a:cs typeface="Times New Roman" pitchFamily="18" charset="0"/>
              </a:rPr>
              <a:t>retained</a:t>
            </a:r>
            <a:r>
              <a:rPr lang="es-ES" sz="1200" dirty="0" smtClean="0">
                <a:latin typeface="Times New Roman" pitchFamily="18" charset="0"/>
                <a:cs typeface="Times New Roman" pitchFamily="18" charset="0"/>
              </a:rPr>
              <a:t> in </a:t>
            </a:r>
            <a:r>
              <a:rPr lang="es-ES" sz="1200" dirty="0" err="1" smtClean="0">
                <a:latin typeface="Times New Roman" pitchFamily="18" charset="0"/>
                <a:cs typeface="Times New Roman" pitchFamily="18" charset="0"/>
              </a:rPr>
              <a:t>the</a:t>
            </a:r>
            <a:r>
              <a:rPr lang="es-ES" sz="1200" dirty="0" smtClean="0">
                <a:latin typeface="Times New Roman" pitchFamily="18" charset="0"/>
                <a:cs typeface="Times New Roman" pitchFamily="18" charset="0"/>
              </a:rPr>
              <a:t> CsCCD2 </a:t>
            </a:r>
            <a:r>
              <a:rPr lang="es-ES" sz="1200" dirty="0" err="1" smtClean="0">
                <a:latin typeface="Times New Roman" pitchFamily="18" charset="0"/>
                <a:cs typeface="Times New Roman" pitchFamily="18" charset="0"/>
              </a:rPr>
              <a:t>transcript</a:t>
            </a:r>
            <a:endParaRPr lang="es-ES" sz="1200" dirty="0">
              <a:latin typeface="Times New Roman" pitchFamily="18" charset="0"/>
              <a:cs typeface="Times New Roman" pitchFamily="18" charset="0"/>
            </a:endParaRPr>
          </a:p>
        </p:txBody>
      </p:sp>
      <p:sp>
        <p:nvSpPr>
          <p:cNvPr id="4" name="3 CuadroTexto"/>
          <p:cNvSpPr txBox="1"/>
          <p:nvPr/>
        </p:nvSpPr>
        <p:spPr>
          <a:xfrm>
            <a:off x="37802" y="18102"/>
            <a:ext cx="1829347" cy="276999"/>
          </a:xfrm>
          <a:prstGeom prst="rect">
            <a:avLst/>
          </a:prstGeom>
          <a:noFill/>
        </p:spPr>
        <p:txBody>
          <a:bodyPr wrap="none" rtlCol="0">
            <a:spAutoFit/>
          </a:bodyPr>
          <a:lstStyle/>
          <a:p>
            <a:r>
              <a:rPr lang="es-ES" sz="1200" dirty="0" err="1" smtClean="0">
                <a:latin typeface="Arial" pitchFamily="34" charset="0"/>
                <a:cs typeface="Arial" pitchFamily="34" charset="0"/>
              </a:rPr>
              <a:t>Supplemental</a:t>
            </a:r>
            <a:r>
              <a:rPr lang="es-ES" sz="1200" dirty="0" smtClean="0">
                <a:latin typeface="Arial" pitchFamily="34" charset="0"/>
                <a:cs typeface="Arial" pitchFamily="34" charset="0"/>
              </a:rPr>
              <a:t> Figure </a:t>
            </a:r>
            <a:r>
              <a:rPr lang="es-ES" sz="1200" dirty="0" smtClean="0">
                <a:latin typeface="Arial" pitchFamily="34" charset="0"/>
                <a:cs typeface="Arial" pitchFamily="34" charset="0"/>
              </a:rPr>
              <a:t>S7</a:t>
            </a:r>
            <a:endParaRPr lang="es-ES" sz="1200" dirty="0">
              <a:latin typeface="Arial" pitchFamily="34" charset="0"/>
              <a:cs typeface="Arial" pitchFamily="34" charset="0"/>
            </a:endParaRPr>
          </a:p>
        </p:txBody>
      </p:sp>
    </p:spTree>
    <p:extLst>
      <p:ext uri="{BB962C8B-B14F-4D97-AF65-F5344CB8AC3E}">
        <p14:creationId xmlns="" xmlns:p14="http://schemas.microsoft.com/office/powerpoint/2010/main" val="3623550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54 Grupo"/>
          <p:cNvGrpSpPr/>
          <p:nvPr/>
        </p:nvGrpSpPr>
        <p:grpSpPr>
          <a:xfrm>
            <a:off x="1982378" y="4749216"/>
            <a:ext cx="4406607" cy="2232248"/>
            <a:chOff x="938034" y="5001472"/>
            <a:chExt cx="4406607" cy="2232248"/>
          </a:xfrm>
        </p:grpSpPr>
        <p:pic>
          <p:nvPicPr>
            <p:cNvPr id="2052" name="Picture 4"/>
            <p:cNvPicPr>
              <a:picLocks noChangeAspect="1" noChangeArrowheads="1"/>
            </p:cNvPicPr>
            <p:nvPr/>
          </p:nvPicPr>
          <p:blipFill>
            <a:blip r:embed="rId2" cstate="print"/>
            <a:srcRect l="14301" t="33200" r="63124" b="32360"/>
            <a:stretch>
              <a:fillRect/>
            </a:stretch>
          </p:blipFill>
          <p:spPr bwMode="auto">
            <a:xfrm>
              <a:off x="3212976" y="5001472"/>
              <a:ext cx="2088000" cy="2206908"/>
            </a:xfrm>
            <a:prstGeom prst="rect">
              <a:avLst/>
            </a:prstGeom>
            <a:noFill/>
            <a:ln w="9525">
              <a:noFill/>
              <a:miter lim="800000"/>
              <a:headEnd/>
              <a:tailEnd/>
            </a:ln>
          </p:spPr>
        </p:pic>
        <p:pic>
          <p:nvPicPr>
            <p:cNvPr id="2053" name="Picture 5"/>
            <p:cNvPicPr>
              <a:picLocks noChangeAspect="1" noChangeArrowheads="1"/>
            </p:cNvPicPr>
            <p:nvPr/>
          </p:nvPicPr>
          <p:blipFill>
            <a:blip r:embed="rId3" cstate="print"/>
            <a:srcRect l="5901" t="16401" r="69950" b="50000"/>
            <a:stretch>
              <a:fillRect/>
            </a:stretch>
          </p:blipFill>
          <p:spPr bwMode="auto">
            <a:xfrm>
              <a:off x="980728" y="5001472"/>
              <a:ext cx="2088000" cy="2232248"/>
            </a:xfrm>
            <a:prstGeom prst="rect">
              <a:avLst/>
            </a:prstGeom>
            <a:noFill/>
            <a:ln w="9525">
              <a:noFill/>
              <a:miter lim="800000"/>
              <a:headEnd/>
              <a:tailEnd/>
            </a:ln>
          </p:spPr>
        </p:pic>
        <p:sp>
          <p:nvSpPr>
            <p:cNvPr id="18" name="17 CuadroTexto"/>
            <p:cNvSpPr txBox="1"/>
            <p:nvPr/>
          </p:nvSpPr>
          <p:spPr>
            <a:xfrm>
              <a:off x="2228427" y="5588037"/>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2</a:t>
              </a:r>
              <a:endParaRPr lang="es-ES" sz="800" dirty="0">
                <a:solidFill>
                  <a:schemeClr val="bg1"/>
                </a:solidFill>
                <a:latin typeface="Arial" pitchFamily="34" charset="0"/>
                <a:cs typeface="Arial" pitchFamily="34" charset="0"/>
              </a:endParaRPr>
            </a:p>
          </p:txBody>
        </p:sp>
        <p:sp>
          <p:nvSpPr>
            <p:cNvPr id="19" name="18 CuadroTexto"/>
            <p:cNvSpPr txBox="1"/>
            <p:nvPr/>
          </p:nvSpPr>
          <p:spPr>
            <a:xfrm>
              <a:off x="4212304" y="5361512"/>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2</a:t>
              </a:r>
              <a:endParaRPr lang="es-ES" sz="800" dirty="0">
                <a:solidFill>
                  <a:schemeClr val="bg1"/>
                </a:solidFill>
                <a:latin typeface="Arial" pitchFamily="34" charset="0"/>
                <a:cs typeface="Arial" pitchFamily="34" charset="0"/>
              </a:endParaRPr>
            </a:p>
          </p:txBody>
        </p:sp>
        <p:sp>
          <p:nvSpPr>
            <p:cNvPr id="22" name="21 CuadroTexto"/>
            <p:cNvSpPr txBox="1"/>
            <p:nvPr/>
          </p:nvSpPr>
          <p:spPr>
            <a:xfrm>
              <a:off x="1052736" y="5785011"/>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1</a:t>
              </a:r>
              <a:endParaRPr lang="es-ES" sz="800" dirty="0">
                <a:solidFill>
                  <a:schemeClr val="bg1"/>
                </a:solidFill>
                <a:latin typeface="Arial" pitchFamily="34" charset="0"/>
                <a:cs typeface="Arial" pitchFamily="34" charset="0"/>
              </a:endParaRPr>
            </a:p>
          </p:txBody>
        </p:sp>
        <p:sp>
          <p:nvSpPr>
            <p:cNvPr id="23" name="22 CuadroTexto"/>
            <p:cNvSpPr txBox="1"/>
            <p:nvPr/>
          </p:nvSpPr>
          <p:spPr>
            <a:xfrm>
              <a:off x="3170282" y="5827468"/>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1</a:t>
              </a:r>
              <a:endParaRPr lang="es-ES" sz="800" dirty="0">
                <a:solidFill>
                  <a:schemeClr val="bg1"/>
                </a:solidFill>
                <a:latin typeface="Arial" pitchFamily="34" charset="0"/>
                <a:cs typeface="Arial" pitchFamily="34" charset="0"/>
              </a:endParaRPr>
            </a:p>
          </p:txBody>
        </p:sp>
        <p:sp>
          <p:nvSpPr>
            <p:cNvPr id="28" name="27 CuadroTexto"/>
            <p:cNvSpPr txBox="1"/>
            <p:nvPr/>
          </p:nvSpPr>
          <p:spPr>
            <a:xfrm>
              <a:off x="3155826" y="6101618"/>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7</a:t>
              </a:r>
              <a:endParaRPr lang="es-ES" sz="800" dirty="0">
                <a:solidFill>
                  <a:schemeClr val="bg1"/>
                </a:solidFill>
                <a:latin typeface="Arial" pitchFamily="34" charset="0"/>
                <a:cs typeface="Arial" pitchFamily="34" charset="0"/>
              </a:endParaRPr>
            </a:p>
          </p:txBody>
        </p:sp>
        <p:sp>
          <p:nvSpPr>
            <p:cNvPr id="29" name="28 CuadroTexto"/>
            <p:cNvSpPr txBox="1"/>
            <p:nvPr/>
          </p:nvSpPr>
          <p:spPr>
            <a:xfrm>
              <a:off x="938034" y="6091117"/>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7</a:t>
              </a:r>
              <a:endParaRPr lang="es-ES" sz="800" dirty="0">
                <a:solidFill>
                  <a:schemeClr val="bg1"/>
                </a:solidFill>
                <a:latin typeface="Arial" pitchFamily="34" charset="0"/>
                <a:cs typeface="Arial" pitchFamily="34" charset="0"/>
              </a:endParaRPr>
            </a:p>
          </p:txBody>
        </p:sp>
        <p:sp>
          <p:nvSpPr>
            <p:cNvPr id="32" name="31 CuadroTexto"/>
            <p:cNvSpPr txBox="1"/>
            <p:nvPr/>
          </p:nvSpPr>
          <p:spPr>
            <a:xfrm>
              <a:off x="4679401" y="5732053"/>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3</a:t>
              </a:r>
              <a:endParaRPr lang="es-ES" sz="800" dirty="0">
                <a:solidFill>
                  <a:schemeClr val="bg1"/>
                </a:solidFill>
                <a:latin typeface="Arial" pitchFamily="34" charset="0"/>
                <a:cs typeface="Arial" pitchFamily="34" charset="0"/>
              </a:endParaRPr>
            </a:p>
          </p:txBody>
        </p:sp>
        <p:sp>
          <p:nvSpPr>
            <p:cNvPr id="33" name="32 CuadroTexto"/>
            <p:cNvSpPr txBox="1"/>
            <p:nvPr/>
          </p:nvSpPr>
          <p:spPr>
            <a:xfrm>
              <a:off x="2420888" y="6020085"/>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3</a:t>
              </a:r>
              <a:endParaRPr lang="es-ES" sz="800" dirty="0">
                <a:solidFill>
                  <a:schemeClr val="bg1"/>
                </a:solidFill>
                <a:latin typeface="Arial" pitchFamily="34" charset="0"/>
                <a:cs typeface="Arial" pitchFamily="34" charset="0"/>
              </a:endParaRPr>
            </a:p>
          </p:txBody>
        </p:sp>
        <p:sp>
          <p:nvSpPr>
            <p:cNvPr id="36" name="35 CuadroTexto"/>
            <p:cNvSpPr txBox="1"/>
            <p:nvPr/>
          </p:nvSpPr>
          <p:spPr>
            <a:xfrm>
              <a:off x="4744935" y="6672349"/>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4</a:t>
              </a:r>
              <a:endParaRPr lang="es-ES" sz="800" dirty="0">
                <a:solidFill>
                  <a:schemeClr val="bg1"/>
                </a:solidFill>
                <a:latin typeface="Arial" pitchFamily="34" charset="0"/>
                <a:cs typeface="Arial" pitchFamily="34" charset="0"/>
              </a:endParaRPr>
            </a:p>
          </p:txBody>
        </p:sp>
        <p:sp>
          <p:nvSpPr>
            <p:cNvPr id="43" name="42 CuadroTexto"/>
            <p:cNvSpPr txBox="1"/>
            <p:nvPr/>
          </p:nvSpPr>
          <p:spPr>
            <a:xfrm>
              <a:off x="2492896" y="5001472"/>
              <a:ext cx="615874" cy="246221"/>
            </a:xfrm>
            <a:prstGeom prst="rect">
              <a:avLst/>
            </a:prstGeom>
            <a:noFill/>
          </p:spPr>
          <p:txBody>
            <a:bodyPr wrap="none" rtlCol="0">
              <a:spAutoFit/>
            </a:bodyPr>
            <a:lstStyle/>
            <a:p>
              <a:r>
                <a:rPr lang="es-ES" sz="1000" dirty="0" smtClean="0">
                  <a:solidFill>
                    <a:schemeClr val="bg1"/>
                  </a:solidFill>
                  <a:latin typeface="Arial" pitchFamily="34" charset="0"/>
                  <a:cs typeface="Arial" pitchFamily="34" charset="0"/>
                </a:rPr>
                <a:t>Intron 6</a:t>
              </a:r>
              <a:endParaRPr lang="es-ES" sz="1000" dirty="0">
                <a:solidFill>
                  <a:schemeClr val="bg1"/>
                </a:solidFill>
                <a:latin typeface="Arial" pitchFamily="34" charset="0"/>
                <a:cs typeface="Arial" pitchFamily="34" charset="0"/>
              </a:endParaRPr>
            </a:p>
          </p:txBody>
        </p:sp>
        <p:sp>
          <p:nvSpPr>
            <p:cNvPr id="44" name="43 CuadroTexto"/>
            <p:cNvSpPr txBox="1"/>
            <p:nvPr/>
          </p:nvSpPr>
          <p:spPr>
            <a:xfrm>
              <a:off x="4728767" y="5001472"/>
              <a:ext cx="615874" cy="246221"/>
            </a:xfrm>
            <a:prstGeom prst="rect">
              <a:avLst/>
            </a:prstGeom>
            <a:noFill/>
          </p:spPr>
          <p:txBody>
            <a:bodyPr wrap="none" rtlCol="0">
              <a:spAutoFit/>
            </a:bodyPr>
            <a:lstStyle/>
            <a:p>
              <a:r>
                <a:rPr lang="es-ES" sz="1000" dirty="0" smtClean="0">
                  <a:solidFill>
                    <a:schemeClr val="bg1"/>
                  </a:solidFill>
                  <a:latin typeface="Arial" pitchFamily="34" charset="0"/>
                  <a:cs typeface="Arial" pitchFamily="34" charset="0"/>
                </a:rPr>
                <a:t>Intron 7</a:t>
              </a:r>
              <a:endParaRPr lang="es-ES" sz="1000" dirty="0">
                <a:solidFill>
                  <a:schemeClr val="bg1"/>
                </a:solidFill>
                <a:latin typeface="Arial" pitchFamily="34" charset="0"/>
                <a:cs typeface="Arial" pitchFamily="34" charset="0"/>
              </a:endParaRPr>
            </a:p>
          </p:txBody>
        </p:sp>
      </p:grpSp>
      <p:grpSp>
        <p:nvGrpSpPr>
          <p:cNvPr id="57" name="56 Grupo"/>
          <p:cNvGrpSpPr/>
          <p:nvPr/>
        </p:nvGrpSpPr>
        <p:grpSpPr>
          <a:xfrm>
            <a:off x="2025072" y="6988205"/>
            <a:ext cx="4360290" cy="2256532"/>
            <a:chOff x="980728" y="6988205"/>
            <a:chExt cx="4360290" cy="2256532"/>
          </a:xfrm>
        </p:grpSpPr>
        <p:pic>
          <p:nvPicPr>
            <p:cNvPr id="2050" name="Picture 2"/>
            <p:cNvPicPr>
              <a:picLocks noChangeAspect="1" noChangeArrowheads="1"/>
            </p:cNvPicPr>
            <p:nvPr/>
          </p:nvPicPr>
          <p:blipFill>
            <a:blip r:embed="rId4" cstate="print"/>
            <a:srcRect l="6625" t="15561" r="70800" b="50000"/>
            <a:stretch>
              <a:fillRect/>
            </a:stretch>
          </p:blipFill>
          <p:spPr bwMode="auto">
            <a:xfrm>
              <a:off x="3212976" y="6999352"/>
              <a:ext cx="2088000" cy="2232248"/>
            </a:xfrm>
            <a:prstGeom prst="rect">
              <a:avLst/>
            </a:prstGeom>
            <a:noFill/>
            <a:ln w="9525">
              <a:noFill/>
              <a:miter lim="800000"/>
              <a:headEnd/>
              <a:tailEnd/>
            </a:ln>
          </p:spPr>
        </p:pic>
        <p:pic>
          <p:nvPicPr>
            <p:cNvPr id="2051" name="Picture 3"/>
            <p:cNvPicPr>
              <a:picLocks noChangeAspect="1" noChangeArrowheads="1"/>
            </p:cNvPicPr>
            <p:nvPr/>
          </p:nvPicPr>
          <p:blipFill>
            <a:blip r:embed="rId5" cstate="print"/>
            <a:srcRect l="7476" t="18920" r="69949" b="47480"/>
            <a:stretch>
              <a:fillRect/>
            </a:stretch>
          </p:blipFill>
          <p:spPr bwMode="auto">
            <a:xfrm>
              <a:off x="980728" y="6999352"/>
              <a:ext cx="2088000" cy="2230358"/>
            </a:xfrm>
            <a:prstGeom prst="rect">
              <a:avLst/>
            </a:prstGeom>
            <a:noFill/>
            <a:ln w="9525">
              <a:noFill/>
              <a:miter lim="800000"/>
              <a:headEnd/>
              <a:tailEnd/>
            </a:ln>
          </p:spPr>
        </p:pic>
        <p:sp>
          <p:nvSpPr>
            <p:cNvPr id="20" name="19 CuadroTexto"/>
            <p:cNvSpPr txBox="1"/>
            <p:nvPr/>
          </p:nvSpPr>
          <p:spPr>
            <a:xfrm>
              <a:off x="4364704" y="7369893"/>
              <a:ext cx="440832" cy="205523"/>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3</a:t>
              </a:r>
              <a:endParaRPr lang="es-ES" sz="800" dirty="0">
                <a:solidFill>
                  <a:schemeClr val="bg1"/>
                </a:solidFill>
                <a:latin typeface="Arial" pitchFamily="34" charset="0"/>
                <a:cs typeface="Arial" pitchFamily="34" charset="0"/>
              </a:endParaRPr>
            </a:p>
          </p:txBody>
        </p:sp>
        <p:sp>
          <p:nvSpPr>
            <p:cNvPr id="21" name="20 CuadroTexto"/>
            <p:cNvSpPr txBox="1"/>
            <p:nvPr/>
          </p:nvSpPr>
          <p:spPr>
            <a:xfrm>
              <a:off x="2220463" y="7441901"/>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2</a:t>
              </a:r>
              <a:endParaRPr lang="es-ES" sz="800" dirty="0">
                <a:solidFill>
                  <a:schemeClr val="bg1"/>
                </a:solidFill>
                <a:latin typeface="Arial" pitchFamily="34" charset="0"/>
                <a:cs typeface="Arial" pitchFamily="34" charset="0"/>
              </a:endParaRPr>
            </a:p>
          </p:txBody>
        </p:sp>
        <p:sp>
          <p:nvSpPr>
            <p:cNvPr id="25" name="24 CuadroTexto"/>
            <p:cNvSpPr txBox="1"/>
            <p:nvPr/>
          </p:nvSpPr>
          <p:spPr>
            <a:xfrm>
              <a:off x="3284984" y="7696025"/>
              <a:ext cx="440834" cy="205523"/>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2</a:t>
              </a:r>
              <a:endParaRPr lang="es-ES" sz="800" dirty="0">
                <a:solidFill>
                  <a:schemeClr val="bg1"/>
                </a:solidFill>
                <a:latin typeface="Arial" pitchFamily="34" charset="0"/>
                <a:cs typeface="Arial" pitchFamily="34" charset="0"/>
              </a:endParaRPr>
            </a:p>
          </p:txBody>
        </p:sp>
        <p:sp>
          <p:nvSpPr>
            <p:cNvPr id="26" name="25 CuadroTexto"/>
            <p:cNvSpPr txBox="1"/>
            <p:nvPr/>
          </p:nvSpPr>
          <p:spPr>
            <a:xfrm>
              <a:off x="1124744" y="7772225"/>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1</a:t>
              </a:r>
              <a:endParaRPr lang="es-ES" sz="800" dirty="0">
                <a:solidFill>
                  <a:schemeClr val="bg1"/>
                </a:solidFill>
                <a:latin typeface="Arial" pitchFamily="34" charset="0"/>
                <a:cs typeface="Arial" pitchFamily="34" charset="0"/>
              </a:endParaRPr>
            </a:p>
          </p:txBody>
        </p:sp>
        <p:sp>
          <p:nvSpPr>
            <p:cNvPr id="30" name="29 CuadroTexto"/>
            <p:cNvSpPr txBox="1"/>
            <p:nvPr/>
          </p:nvSpPr>
          <p:spPr>
            <a:xfrm>
              <a:off x="1042809" y="8089973"/>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7</a:t>
              </a:r>
              <a:endParaRPr lang="es-ES" sz="800" dirty="0">
                <a:solidFill>
                  <a:schemeClr val="bg1"/>
                </a:solidFill>
                <a:latin typeface="Arial" pitchFamily="34" charset="0"/>
                <a:cs typeface="Arial" pitchFamily="34" charset="0"/>
              </a:endParaRPr>
            </a:p>
          </p:txBody>
        </p:sp>
        <p:sp>
          <p:nvSpPr>
            <p:cNvPr id="31" name="30 CuadroTexto"/>
            <p:cNvSpPr txBox="1"/>
            <p:nvPr/>
          </p:nvSpPr>
          <p:spPr>
            <a:xfrm>
              <a:off x="3198857" y="8007464"/>
              <a:ext cx="440834" cy="205523"/>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1</a:t>
              </a:r>
              <a:endParaRPr lang="es-ES" sz="800" dirty="0">
                <a:solidFill>
                  <a:schemeClr val="bg1"/>
                </a:solidFill>
                <a:latin typeface="Arial" pitchFamily="34" charset="0"/>
                <a:cs typeface="Arial" pitchFamily="34" charset="0"/>
              </a:endParaRPr>
            </a:p>
          </p:txBody>
        </p:sp>
        <p:sp>
          <p:nvSpPr>
            <p:cNvPr id="34" name="33 CuadroTexto"/>
            <p:cNvSpPr txBox="1"/>
            <p:nvPr/>
          </p:nvSpPr>
          <p:spPr>
            <a:xfrm>
              <a:off x="2420888" y="7945957"/>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3</a:t>
              </a:r>
              <a:endParaRPr lang="es-ES" sz="800" dirty="0">
                <a:solidFill>
                  <a:schemeClr val="bg1"/>
                </a:solidFill>
                <a:latin typeface="Arial" pitchFamily="34" charset="0"/>
                <a:cs typeface="Arial" pitchFamily="34" charset="0"/>
              </a:endParaRPr>
            </a:p>
          </p:txBody>
        </p:sp>
        <p:sp>
          <p:nvSpPr>
            <p:cNvPr id="35" name="34 CuadroTexto"/>
            <p:cNvSpPr txBox="1"/>
            <p:nvPr/>
          </p:nvSpPr>
          <p:spPr>
            <a:xfrm>
              <a:off x="4788368" y="7863448"/>
              <a:ext cx="440832" cy="205523"/>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4</a:t>
              </a:r>
              <a:endParaRPr lang="es-ES" sz="800" dirty="0">
                <a:solidFill>
                  <a:schemeClr val="bg1"/>
                </a:solidFill>
                <a:latin typeface="Arial" pitchFamily="34" charset="0"/>
                <a:cs typeface="Arial" pitchFamily="34" charset="0"/>
              </a:endParaRPr>
            </a:p>
          </p:txBody>
        </p:sp>
        <p:sp>
          <p:nvSpPr>
            <p:cNvPr id="37" name="36 CuadroTexto"/>
            <p:cNvSpPr txBox="1"/>
            <p:nvPr/>
          </p:nvSpPr>
          <p:spPr>
            <a:xfrm>
              <a:off x="4759052" y="8646987"/>
              <a:ext cx="440832" cy="205523"/>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5</a:t>
              </a:r>
              <a:endParaRPr lang="es-ES" sz="800" dirty="0">
                <a:solidFill>
                  <a:schemeClr val="bg1"/>
                </a:solidFill>
                <a:latin typeface="Arial" pitchFamily="34" charset="0"/>
                <a:cs typeface="Arial" pitchFamily="34" charset="0"/>
              </a:endParaRPr>
            </a:p>
          </p:txBody>
        </p:sp>
        <p:sp>
          <p:nvSpPr>
            <p:cNvPr id="38" name="37 CuadroTexto"/>
            <p:cNvSpPr txBox="1"/>
            <p:nvPr/>
          </p:nvSpPr>
          <p:spPr>
            <a:xfrm>
              <a:off x="2613670" y="8511520"/>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4</a:t>
              </a:r>
              <a:endParaRPr lang="es-ES" sz="800" dirty="0">
                <a:solidFill>
                  <a:schemeClr val="bg1"/>
                </a:solidFill>
                <a:latin typeface="Arial" pitchFamily="34" charset="0"/>
                <a:cs typeface="Arial" pitchFamily="34" charset="0"/>
              </a:endParaRPr>
            </a:p>
          </p:txBody>
        </p:sp>
        <p:sp>
          <p:nvSpPr>
            <p:cNvPr id="39" name="38 CuadroTexto"/>
            <p:cNvSpPr txBox="1"/>
            <p:nvPr/>
          </p:nvSpPr>
          <p:spPr>
            <a:xfrm>
              <a:off x="2038287" y="9029293"/>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a:t>
              </a:r>
              <a:r>
                <a:rPr lang="es-ES" sz="800" dirty="0">
                  <a:solidFill>
                    <a:schemeClr val="bg1"/>
                  </a:solidFill>
                  <a:latin typeface="Arial" pitchFamily="34" charset="0"/>
                  <a:cs typeface="Arial" pitchFamily="34" charset="0"/>
                </a:rPr>
                <a:t>5</a:t>
              </a:r>
            </a:p>
          </p:txBody>
        </p:sp>
        <p:sp>
          <p:nvSpPr>
            <p:cNvPr id="40" name="39 CuadroTexto"/>
            <p:cNvSpPr txBox="1"/>
            <p:nvPr/>
          </p:nvSpPr>
          <p:spPr>
            <a:xfrm>
              <a:off x="4068288" y="9029293"/>
              <a:ext cx="440832" cy="205523"/>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6</a:t>
              </a:r>
              <a:endParaRPr lang="es-ES" sz="800" dirty="0">
                <a:solidFill>
                  <a:schemeClr val="bg1"/>
                </a:solidFill>
                <a:latin typeface="Arial" pitchFamily="34" charset="0"/>
                <a:cs typeface="Arial" pitchFamily="34" charset="0"/>
              </a:endParaRPr>
            </a:p>
          </p:txBody>
        </p:sp>
        <p:sp>
          <p:nvSpPr>
            <p:cNvPr id="41" name="40 CuadroTexto"/>
            <p:cNvSpPr txBox="1"/>
            <p:nvPr/>
          </p:nvSpPr>
          <p:spPr>
            <a:xfrm>
              <a:off x="3204192" y="8810053"/>
              <a:ext cx="440832" cy="205523"/>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7</a:t>
              </a:r>
              <a:endParaRPr lang="es-ES" sz="800" dirty="0">
                <a:solidFill>
                  <a:schemeClr val="bg1"/>
                </a:solidFill>
                <a:latin typeface="Arial" pitchFamily="34" charset="0"/>
                <a:cs typeface="Arial" pitchFamily="34" charset="0"/>
              </a:endParaRPr>
            </a:p>
          </p:txBody>
        </p:sp>
        <p:sp>
          <p:nvSpPr>
            <p:cNvPr id="45" name="44 CuadroTexto"/>
            <p:cNvSpPr txBox="1"/>
            <p:nvPr/>
          </p:nvSpPr>
          <p:spPr>
            <a:xfrm>
              <a:off x="2492896" y="6988205"/>
              <a:ext cx="615874" cy="246221"/>
            </a:xfrm>
            <a:prstGeom prst="rect">
              <a:avLst/>
            </a:prstGeom>
            <a:noFill/>
          </p:spPr>
          <p:txBody>
            <a:bodyPr wrap="none" rtlCol="0">
              <a:spAutoFit/>
            </a:bodyPr>
            <a:lstStyle/>
            <a:p>
              <a:r>
                <a:rPr lang="es-ES" sz="1000" dirty="0" smtClean="0">
                  <a:solidFill>
                    <a:schemeClr val="bg1"/>
                  </a:solidFill>
                  <a:latin typeface="Arial" pitchFamily="34" charset="0"/>
                  <a:cs typeface="Arial" pitchFamily="34" charset="0"/>
                </a:rPr>
                <a:t>Intron 8</a:t>
              </a:r>
              <a:endParaRPr lang="es-ES" sz="1000" dirty="0">
                <a:solidFill>
                  <a:schemeClr val="bg1"/>
                </a:solidFill>
                <a:latin typeface="Arial" pitchFamily="34" charset="0"/>
                <a:cs typeface="Arial" pitchFamily="34" charset="0"/>
              </a:endParaRPr>
            </a:p>
          </p:txBody>
        </p:sp>
        <p:sp>
          <p:nvSpPr>
            <p:cNvPr id="46" name="45 CuadroTexto"/>
            <p:cNvSpPr txBox="1"/>
            <p:nvPr/>
          </p:nvSpPr>
          <p:spPr>
            <a:xfrm>
              <a:off x="4725144" y="6988205"/>
              <a:ext cx="615874" cy="246221"/>
            </a:xfrm>
            <a:prstGeom prst="rect">
              <a:avLst/>
            </a:prstGeom>
            <a:noFill/>
          </p:spPr>
          <p:txBody>
            <a:bodyPr wrap="none" rtlCol="0">
              <a:spAutoFit/>
            </a:bodyPr>
            <a:lstStyle/>
            <a:p>
              <a:r>
                <a:rPr lang="es-ES" sz="1000" dirty="0" smtClean="0">
                  <a:solidFill>
                    <a:schemeClr val="bg1"/>
                  </a:solidFill>
                  <a:latin typeface="Arial" pitchFamily="34" charset="0"/>
                  <a:cs typeface="Arial" pitchFamily="34" charset="0"/>
                </a:rPr>
                <a:t>Intron 9</a:t>
              </a:r>
              <a:endParaRPr lang="es-ES" sz="1000" dirty="0">
                <a:solidFill>
                  <a:schemeClr val="bg1"/>
                </a:solidFill>
                <a:latin typeface="Arial" pitchFamily="34" charset="0"/>
                <a:cs typeface="Arial" pitchFamily="34" charset="0"/>
              </a:endParaRPr>
            </a:p>
          </p:txBody>
        </p:sp>
      </p:grpSp>
      <p:grpSp>
        <p:nvGrpSpPr>
          <p:cNvPr id="54" name="53 Grupo"/>
          <p:cNvGrpSpPr/>
          <p:nvPr/>
        </p:nvGrpSpPr>
        <p:grpSpPr>
          <a:xfrm>
            <a:off x="2017131" y="2451782"/>
            <a:ext cx="4368231" cy="2268441"/>
            <a:chOff x="972787" y="2625208"/>
            <a:chExt cx="4368231" cy="2268441"/>
          </a:xfrm>
        </p:grpSpPr>
        <p:pic>
          <p:nvPicPr>
            <p:cNvPr id="2054" name="Picture 6"/>
            <p:cNvPicPr>
              <a:picLocks noChangeAspect="1" noChangeArrowheads="1"/>
            </p:cNvPicPr>
            <p:nvPr/>
          </p:nvPicPr>
          <p:blipFill>
            <a:blip r:embed="rId6" cstate="print"/>
            <a:srcRect l="10101" t="23779" r="65750" b="38240"/>
            <a:stretch>
              <a:fillRect/>
            </a:stretch>
          </p:blipFill>
          <p:spPr bwMode="auto">
            <a:xfrm>
              <a:off x="3212976" y="2625208"/>
              <a:ext cx="2088000" cy="2268441"/>
            </a:xfrm>
            <a:prstGeom prst="rect">
              <a:avLst/>
            </a:prstGeom>
            <a:noFill/>
            <a:ln w="9525">
              <a:noFill/>
              <a:miter lim="800000"/>
              <a:headEnd/>
              <a:tailEnd/>
            </a:ln>
          </p:spPr>
        </p:pic>
        <p:sp>
          <p:nvSpPr>
            <p:cNvPr id="24" name="23 CuadroTexto"/>
            <p:cNvSpPr txBox="1"/>
            <p:nvPr/>
          </p:nvSpPr>
          <p:spPr>
            <a:xfrm>
              <a:off x="3379832" y="3455396"/>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a:t>
              </a:r>
              <a:r>
                <a:rPr lang="es-ES" sz="800" dirty="0">
                  <a:solidFill>
                    <a:schemeClr val="bg1"/>
                  </a:solidFill>
                  <a:latin typeface="Arial" pitchFamily="34" charset="0"/>
                  <a:cs typeface="Arial" pitchFamily="34" charset="0"/>
                </a:rPr>
                <a:t>1</a:t>
              </a:r>
            </a:p>
          </p:txBody>
        </p:sp>
        <p:sp>
          <p:nvSpPr>
            <p:cNvPr id="27" name="26 CuadroTexto"/>
            <p:cNvSpPr txBox="1"/>
            <p:nvPr/>
          </p:nvSpPr>
          <p:spPr>
            <a:xfrm>
              <a:off x="3204190" y="3742905"/>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7</a:t>
              </a:r>
              <a:endParaRPr lang="es-ES" sz="800" dirty="0">
                <a:solidFill>
                  <a:schemeClr val="bg1"/>
                </a:solidFill>
                <a:latin typeface="Arial" pitchFamily="34" charset="0"/>
                <a:cs typeface="Arial" pitchFamily="34" charset="0"/>
              </a:endParaRPr>
            </a:p>
          </p:txBody>
        </p:sp>
        <p:sp>
          <p:nvSpPr>
            <p:cNvPr id="42" name="41 CuadroTexto"/>
            <p:cNvSpPr txBox="1"/>
            <p:nvPr/>
          </p:nvSpPr>
          <p:spPr>
            <a:xfrm>
              <a:off x="4725144" y="2625208"/>
              <a:ext cx="615874" cy="246221"/>
            </a:xfrm>
            <a:prstGeom prst="rect">
              <a:avLst/>
            </a:prstGeom>
            <a:noFill/>
          </p:spPr>
          <p:txBody>
            <a:bodyPr wrap="none" rtlCol="0">
              <a:spAutoFit/>
            </a:bodyPr>
            <a:lstStyle/>
            <a:p>
              <a:r>
                <a:rPr lang="es-ES" sz="1000" dirty="0" smtClean="0">
                  <a:solidFill>
                    <a:schemeClr val="bg1"/>
                  </a:solidFill>
                  <a:latin typeface="Arial" pitchFamily="34" charset="0"/>
                  <a:cs typeface="Arial" pitchFamily="34" charset="0"/>
                </a:rPr>
                <a:t>Intron 5</a:t>
              </a:r>
              <a:endParaRPr lang="es-ES" sz="1000" dirty="0">
                <a:solidFill>
                  <a:schemeClr val="bg1"/>
                </a:solidFill>
                <a:latin typeface="Arial" pitchFamily="34" charset="0"/>
                <a:cs typeface="Arial" pitchFamily="34" charset="0"/>
              </a:endParaRPr>
            </a:p>
          </p:txBody>
        </p:sp>
        <p:pic>
          <p:nvPicPr>
            <p:cNvPr id="1026" name="Picture 2"/>
            <p:cNvPicPr>
              <a:picLocks noChangeAspect="1" noChangeArrowheads="1"/>
            </p:cNvPicPr>
            <p:nvPr/>
          </p:nvPicPr>
          <p:blipFill rotWithShape="1">
            <a:blip r:embed="rId7" cstate="print">
              <a:extLst>
                <a:ext uri="{28A0092B-C50C-407E-A947-70E740481C1C}">
                  <a14:useLocalDpi xmlns="" xmlns:a14="http://schemas.microsoft.com/office/drawing/2010/main" val="0"/>
                </a:ext>
              </a:extLst>
            </a:blip>
            <a:srcRect l="15562" t="32247" r="62341" b="28344"/>
            <a:stretch/>
          </p:blipFill>
          <p:spPr bwMode="auto">
            <a:xfrm>
              <a:off x="972787" y="2634684"/>
              <a:ext cx="2095941" cy="225896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7" name="46 CuadroTexto"/>
            <p:cNvSpPr txBox="1"/>
            <p:nvPr/>
          </p:nvSpPr>
          <p:spPr>
            <a:xfrm>
              <a:off x="2492896" y="2625922"/>
              <a:ext cx="615874" cy="246221"/>
            </a:xfrm>
            <a:prstGeom prst="rect">
              <a:avLst/>
            </a:prstGeom>
            <a:noFill/>
          </p:spPr>
          <p:txBody>
            <a:bodyPr wrap="none" rtlCol="0">
              <a:spAutoFit/>
            </a:bodyPr>
            <a:lstStyle/>
            <a:p>
              <a:r>
                <a:rPr lang="es-ES" sz="1000" dirty="0" err="1" smtClean="0">
                  <a:solidFill>
                    <a:schemeClr val="bg1"/>
                  </a:solidFill>
                  <a:latin typeface="Arial" pitchFamily="34" charset="0"/>
                  <a:cs typeface="Arial" pitchFamily="34" charset="0"/>
                </a:rPr>
                <a:t>Intron</a:t>
              </a:r>
              <a:r>
                <a:rPr lang="es-ES" sz="1000" dirty="0" smtClean="0">
                  <a:solidFill>
                    <a:schemeClr val="bg1"/>
                  </a:solidFill>
                  <a:latin typeface="Arial" pitchFamily="34" charset="0"/>
                  <a:cs typeface="Arial" pitchFamily="34" charset="0"/>
                </a:rPr>
                <a:t> 4</a:t>
              </a:r>
              <a:endParaRPr lang="es-ES" sz="1000" dirty="0">
                <a:solidFill>
                  <a:schemeClr val="bg1"/>
                </a:solidFill>
                <a:latin typeface="Arial" pitchFamily="34" charset="0"/>
                <a:cs typeface="Arial" pitchFamily="34" charset="0"/>
              </a:endParaRPr>
            </a:p>
          </p:txBody>
        </p:sp>
        <p:sp>
          <p:nvSpPr>
            <p:cNvPr id="48" name="47 CuadroTexto"/>
            <p:cNvSpPr txBox="1"/>
            <p:nvPr/>
          </p:nvSpPr>
          <p:spPr>
            <a:xfrm>
              <a:off x="1228378" y="3420512"/>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a:t>
              </a:r>
              <a:r>
                <a:rPr lang="es-ES" sz="800" dirty="0">
                  <a:solidFill>
                    <a:schemeClr val="bg1"/>
                  </a:solidFill>
                  <a:latin typeface="Arial" pitchFamily="34" charset="0"/>
                  <a:cs typeface="Arial" pitchFamily="34" charset="0"/>
                </a:rPr>
                <a:t>1</a:t>
              </a:r>
            </a:p>
          </p:txBody>
        </p:sp>
        <p:sp>
          <p:nvSpPr>
            <p:cNvPr id="49" name="48 CuadroTexto"/>
            <p:cNvSpPr txBox="1"/>
            <p:nvPr/>
          </p:nvSpPr>
          <p:spPr>
            <a:xfrm>
              <a:off x="1052736" y="3708021"/>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7</a:t>
              </a:r>
              <a:endParaRPr lang="es-ES" sz="800" dirty="0">
                <a:solidFill>
                  <a:schemeClr val="bg1"/>
                </a:solidFill>
                <a:latin typeface="Arial" pitchFamily="34" charset="0"/>
                <a:cs typeface="Arial" pitchFamily="34" charset="0"/>
              </a:endParaRPr>
            </a:p>
          </p:txBody>
        </p:sp>
      </p:grpSp>
      <p:grpSp>
        <p:nvGrpSpPr>
          <p:cNvPr id="53" name="52 Grupo"/>
          <p:cNvGrpSpPr/>
          <p:nvPr/>
        </p:nvGrpSpPr>
        <p:grpSpPr>
          <a:xfrm>
            <a:off x="2025072" y="193650"/>
            <a:ext cx="4299931" cy="2232792"/>
            <a:chOff x="980728" y="272480"/>
            <a:chExt cx="4299931" cy="2232792"/>
          </a:xfrm>
        </p:grpSpPr>
        <p:grpSp>
          <p:nvGrpSpPr>
            <p:cNvPr id="9" name="8 Grupo"/>
            <p:cNvGrpSpPr/>
            <p:nvPr/>
          </p:nvGrpSpPr>
          <p:grpSpPr>
            <a:xfrm>
              <a:off x="980728" y="272480"/>
              <a:ext cx="2088232" cy="2232248"/>
              <a:chOff x="2792698" y="7329264"/>
              <a:chExt cx="1452570" cy="1619605"/>
            </a:xfrm>
          </p:grpSpPr>
          <p:pic>
            <p:nvPicPr>
              <p:cNvPr id="10" name="Picture 3"/>
              <p:cNvPicPr>
                <a:picLocks noChangeAspect="1" noChangeArrowheads="1"/>
              </p:cNvPicPr>
              <p:nvPr/>
            </p:nvPicPr>
            <p:blipFill>
              <a:blip r:embed="rId8" cstate="print"/>
              <a:srcRect l="15477" t="23796" r="61118" b="41564"/>
              <a:stretch>
                <a:fillRect/>
              </a:stretch>
            </p:blipFill>
            <p:spPr bwMode="auto">
              <a:xfrm>
                <a:off x="2805779" y="7329264"/>
                <a:ext cx="1439489" cy="1619605"/>
              </a:xfrm>
              <a:prstGeom prst="rect">
                <a:avLst/>
              </a:prstGeom>
              <a:noFill/>
              <a:ln w="9525">
                <a:noFill/>
                <a:miter lim="800000"/>
                <a:headEnd/>
                <a:tailEnd/>
              </a:ln>
            </p:spPr>
          </p:pic>
          <p:sp>
            <p:nvSpPr>
              <p:cNvPr id="11" name="10 CuadroTexto"/>
              <p:cNvSpPr txBox="1"/>
              <p:nvPr/>
            </p:nvSpPr>
            <p:spPr>
              <a:xfrm>
                <a:off x="3554586" y="7441904"/>
                <a:ext cx="306642" cy="149117"/>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3</a:t>
                </a:r>
                <a:endParaRPr lang="es-ES" sz="800" dirty="0">
                  <a:solidFill>
                    <a:schemeClr val="bg1"/>
                  </a:solidFill>
                  <a:latin typeface="Arial" pitchFamily="34" charset="0"/>
                  <a:cs typeface="Arial" pitchFamily="34" charset="0"/>
                </a:endParaRPr>
              </a:p>
            </p:txBody>
          </p:sp>
          <p:sp>
            <p:nvSpPr>
              <p:cNvPr id="12" name="11 CuadroTexto"/>
              <p:cNvSpPr txBox="1"/>
              <p:nvPr/>
            </p:nvSpPr>
            <p:spPr>
              <a:xfrm>
                <a:off x="3797516" y="7825590"/>
                <a:ext cx="306642" cy="149117"/>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4</a:t>
                </a:r>
                <a:endParaRPr lang="es-ES" sz="800" dirty="0">
                  <a:solidFill>
                    <a:schemeClr val="bg1"/>
                  </a:solidFill>
                  <a:latin typeface="Arial" pitchFamily="34" charset="0"/>
                  <a:cs typeface="Arial" pitchFamily="34" charset="0"/>
                </a:endParaRPr>
              </a:p>
            </p:txBody>
          </p:sp>
          <p:sp>
            <p:nvSpPr>
              <p:cNvPr id="13" name="12 CuadroTexto"/>
              <p:cNvSpPr txBox="1"/>
              <p:nvPr/>
            </p:nvSpPr>
            <p:spPr>
              <a:xfrm>
                <a:off x="3773730" y="8432212"/>
                <a:ext cx="306642" cy="149117"/>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5</a:t>
                </a:r>
                <a:endParaRPr lang="es-ES" sz="800" dirty="0">
                  <a:solidFill>
                    <a:schemeClr val="bg1"/>
                  </a:solidFill>
                  <a:latin typeface="Arial" pitchFamily="34" charset="0"/>
                  <a:cs typeface="Arial" pitchFamily="34" charset="0"/>
                </a:endParaRPr>
              </a:p>
            </p:txBody>
          </p:sp>
          <p:sp>
            <p:nvSpPr>
              <p:cNvPr id="14" name="13 CuadroTexto"/>
              <p:cNvSpPr txBox="1"/>
              <p:nvPr/>
            </p:nvSpPr>
            <p:spPr>
              <a:xfrm>
                <a:off x="3422325" y="8747754"/>
                <a:ext cx="306642" cy="149117"/>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6</a:t>
                </a:r>
                <a:endParaRPr lang="es-ES" sz="800" dirty="0">
                  <a:solidFill>
                    <a:schemeClr val="bg1"/>
                  </a:solidFill>
                  <a:latin typeface="Arial" pitchFamily="34" charset="0"/>
                  <a:cs typeface="Arial" pitchFamily="34" charset="0"/>
                </a:endParaRPr>
              </a:p>
            </p:txBody>
          </p:sp>
          <p:sp>
            <p:nvSpPr>
              <p:cNvPr id="15" name="14 CuadroTexto"/>
              <p:cNvSpPr txBox="1"/>
              <p:nvPr/>
            </p:nvSpPr>
            <p:spPr>
              <a:xfrm>
                <a:off x="2866641" y="8643363"/>
                <a:ext cx="306642" cy="149117"/>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7</a:t>
                </a:r>
                <a:endParaRPr lang="es-ES" sz="800" dirty="0">
                  <a:solidFill>
                    <a:schemeClr val="bg1"/>
                  </a:solidFill>
                  <a:latin typeface="Arial" pitchFamily="34" charset="0"/>
                  <a:cs typeface="Arial" pitchFamily="34" charset="0"/>
                </a:endParaRPr>
              </a:p>
            </p:txBody>
          </p:sp>
          <p:sp>
            <p:nvSpPr>
              <p:cNvPr id="16" name="15 CuadroTexto"/>
              <p:cNvSpPr txBox="1"/>
              <p:nvPr/>
            </p:nvSpPr>
            <p:spPr>
              <a:xfrm>
                <a:off x="2792698" y="8029634"/>
                <a:ext cx="306643" cy="149117"/>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1</a:t>
                </a:r>
                <a:endParaRPr lang="es-ES" sz="800" dirty="0">
                  <a:solidFill>
                    <a:schemeClr val="bg1"/>
                  </a:solidFill>
                  <a:latin typeface="Arial" pitchFamily="34" charset="0"/>
                  <a:cs typeface="Arial" pitchFamily="34" charset="0"/>
                </a:endParaRPr>
              </a:p>
            </p:txBody>
          </p:sp>
          <p:sp>
            <p:nvSpPr>
              <p:cNvPr id="17" name="16 CuadroTexto"/>
              <p:cNvSpPr txBox="1"/>
              <p:nvPr/>
            </p:nvSpPr>
            <p:spPr>
              <a:xfrm>
                <a:off x="2864673" y="7790156"/>
                <a:ext cx="306643" cy="149117"/>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2</a:t>
                </a:r>
                <a:endParaRPr lang="es-ES" sz="800" dirty="0">
                  <a:solidFill>
                    <a:schemeClr val="bg1"/>
                  </a:solidFill>
                  <a:latin typeface="Arial" pitchFamily="34" charset="0"/>
                  <a:cs typeface="Arial" pitchFamily="34" charset="0"/>
                </a:endParaRPr>
              </a:p>
            </p:txBody>
          </p:sp>
        </p:grpSp>
        <p:pic>
          <p:nvPicPr>
            <p:cNvPr id="1027" name="Picture 3"/>
            <p:cNvPicPr>
              <a:picLocks noChangeAspect="1" noChangeArrowheads="1"/>
            </p:cNvPicPr>
            <p:nvPr/>
          </p:nvPicPr>
          <p:blipFill rotWithShape="1">
            <a:blip r:embed="rId9" cstate="print">
              <a:extLst>
                <a:ext uri="{28A0092B-C50C-407E-A947-70E740481C1C}">
                  <a14:useLocalDpi xmlns="" xmlns:a14="http://schemas.microsoft.com/office/drawing/2010/main" val="0"/>
                </a:ext>
              </a:extLst>
            </a:blip>
            <a:srcRect l="7398" t="18774" r="64651" b="28806"/>
            <a:stretch/>
          </p:blipFill>
          <p:spPr bwMode="auto">
            <a:xfrm>
              <a:off x="3198857" y="272480"/>
              <a:ext cx="2081802" cy="223279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0" name="49 CuadroTexto"/>
            <p:cNvSpPr txBox="1"/>
            <p:nvPr/>
          </p:nvSpPr>
          <p:spPr>
            <a:xfrm>
              <a:off x="4653136" y="324168"/>
              <a:ext cx="615874" cy="246221"/>
            </a:xfrm>
            <a:prstGeom prst="rect">
              <a:avLst/>
            </a:prstGeom>
            <a:noFill/>
          </p:spPr>
          <p:txBody>
            <a:bodyPr wrap="none" rtlCol="0">
              <a:spAutoFit/>
            </a:bodyPr>
            <a:lstStyle/>
            <a:p>
              <a:r>
                <a:rPr lang="es-ES" sz="1000" dirty="0" err="1" smtClean="0">
                  <a:solidFill>
                    <a:schemeClr val="bg1"/>
                  </a:solidFill>
                  <a:latin typeface="Arial" pitchFamily="34" charset="0"/>
                  <a:cs typeface="Arial" pitchFamily="34" charset="0"/>
                </a:rPr>
                <a:t>Intron</a:t>
              </a:r>
              <a:r>
                <a:rPr lang="es-ES" sz="1000" dirty="0" smtClean="0">
                  <a:solidFill>
                    <a:schemeClr val="bg1"/>
                  </a:solidFill>
                  <a:latin typeface="Arial" pitchFamily="34" charset="0"/>
                  <a:cs typeface="Arial" pitchFamily="34" charset="0"/>
                </a:rPr>
                <a:t> </a:t>
              </a:r>
              <a:r>
                <a:rPr lang="es-ES" sz="1000" dirty="0">
                  <a:solidFill>
                    <a:schemeClr val="bg1"/>
                  </a:solidFill>
                  <a:latin typeface="Arial" pitchFamily="34" charset="0"/>
                  <a:cs typeface="Arial" pitchFamily="34" charset="0"/>
                </a:rPr>
                <a:t>2</a:t>
              </a:r>
            </a:p>
          </p:txBody>
        </p:sp>
        <p:sp>
          <p:nvSpPr>
            <p:cNvPr id="51" name="50 CuadroTexto"/>
            <p:cNvSpPr txBox="1"/>
            <p:nvPr/>
          </p:nvSpPr>
          <p:spPr>
            <a:xfrm>
              <a:off x="3356590" y="1260272"/>
              <a:ext cx="535724" cy="215444"/>
            </a:xfrm>
            <a:prstGeom prst="rect">
              <a:avLst/>
            </a:prstGeom>
            <a:noFill/>
          </p:spPr>
          <p:txBody>
            <a:bodyPr wrap="none" rtlCol="0">
              <a:spAutoFit/>
            </a:bodyPr>
            <a:lstStyle/>
            <a:p>
              <a:r>
                <a:rPr lang="es-ES" sz="800" dirty="0" err="1" smtClean="0">
                  <a:solidFill>
                    <a:schemeClr val="bg1"/>
                  </a:solidFill>
                  <a:latin typeface="Arial" pitchFamily="34" charset="0"/>
                  <a:cs typeface="Arial" pitchFamily="34" charset="0"/>
                </a:rPr>
                <a:t>Blade</a:t>
              </a:r>
              <a:r>
                <a:rPr lang="es-ES" sz="800" dirty="0" smtClean="0">
                  <a:solidFill>
                    <a:schemeClr val="bg1"/>
                  </a:solidFill>
                  <a:latin typeface="Arial" pitchFamily="34" charset="0"/>
                  <a:cs typeface="Arial" pitchFamily="34" charset="0"/>
                </a:rPr>
                <a:t> 7</a:t>
              </a:r>
              <a:endParaRPr lang="es-ES" sz="800" dirty="0">
                <a:solidFill>
                  <a:schemeClr val="bg1"/>
                </a:solidFill>
                <a:latin typeface="Arial" pitchFamily="34" charset="0"/>
                <a:cs typeface="Arial" pitchFamily="34" charset="0"/>
              </a:endParaRPr>
            </a:p>
          </p:txBody>
        </p:sp>
      </p:grpSp>
      <p:sp>
        <p:nvSpPr>
          <p:cNvPr id="52" name="51 CuadroTexto"/>
          <p:cNvSpPr txBox="1"/>
          <p:nvPr/>
        </p:nvSpPr>
        <p:spPr>
          <a:xfrm>
            <a:off x="404664" y="9259669"/>
            <a:ext cx="6264696" cy="646331"/>
          </a:xfrm>
          <a:prstGeom prst="rect">
            <a:avLst/>
          </a:prstGeom>
          <a:noFill/>
        </p:spPr>
        <p:txBody>
          <a:bodyPr wrap="square" rtlCol="0">
            <a:spAutoFit/>
          </a:bodyPr>
          <a:lstStyle/>
          <a:p>
            <a:r>
              <a:rPr lang="es-ES" sz="1200" dirty="0" err="1" smtClean="0">
                <a:latin typeface="Times New Roman" pitchFamily="18" charset="0"/>
                <a:cs typeface="Times New Roman" pitchFamily="18" charset="0"/>
              </a:rPr>
              <a:t>Supplemental</a:t>
            </a:r>
            <a:r>
              <a:rPr lang="es-ES" sz="1200" dirty="0" smtClean="0">
                <a:latin typeface="Times New Roman" pitchFamily="18" charset="0"/>
                <a:cs typeface="Times New Roman" pitchFamily="18" charset="0"/>
              </a:rPr>
              <a:t> Figure </a:t>
            </a:r>
            <a:r>
              <a:rPr lang="es-ES" sz="1200" dirty="0" smtClean="0">
                <a:latin typeface="Times New Roman" pitchFamily="18" charset="0"/>
                <a:cs typeface="Times New Roman" pitchFamily="18" charset="0"/>
              </a:rPr>
              <a:t>S8. </a:t>
            </a:r>
            <a:r>
              <a:rPr lang="en-US" sz="1200" dirty="0" smtClean="0">
                <a:latin typeface="Times New Roman" pitchFamily="18" charset="0"/>
                <a:cs typeface="Times New Roman" pitchFamily="18" charset="0"/>
              </a:rPr>
              <a:t>Tridimensional models of CsCCD2  isoforms </a:t>
            </a:r>
            <a:r>
              <a:rPr lang="en-US" sz="1200" dirty="0" err="1" smtClean="0">
                <a:latin typeface="Times New Roman" pitchFamily="18" charset="0"/>
                <a:cs typeface="Times New Roman" pitchFamily="18" charset="0"/>
              </a:rPr>
              <a:t>withintron</a:t>
            </a:r>
            <a:r>
              <a:rPr lang="en-US" sz="1200" dirty="0" smtClean="0">
                <a:latin typeface="Times New Roman" pitchFamily="18" charset="0"/>
                <a:cs typeface="Times New Roman" pitchFamily="18" charset="0"/>
              </a:rPr>
              <a:t> retention(a and c panels) and CsCCD2 (b and d panels), with β-strands shown in cyan, α-helices in magenta, and loops in black. </a:t>
            </a:r>
            <a:endParaRPr lang="es-ES" sz="1200" dirty="0">
              <a:latin typeface="Times New Roman" pitchFamily="18" charset="0"/>
              <a:cs typeface="Times New Roman" pitchFamily="18" charset="0"/>
            </a:endParaRPr>
          </a:p>
        </p:txBody>
      </p:sp>
      <p:sp>
        <p:nvSpPr>
          <p:cNvPr id="58" name="57 Rectángulo"/>
          <p:cNvSpPr/>
          <p:nvPr/>
        </p:nvSpPr>
        <p:spPr>
          <a:xfrm>
            <a:off x="1772816" y="6960280"/>
            <a:ext cx="4824536" cy="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9" name="58 CuadroTexto"/>
          <p:cNvSpPr txBox="1"/>
          <p:nvPr/>
        </p:nvSpPr>
        <p:spPr>
          <a:xfrm>
            <a:off x="62512" y="67522"/>
            <a:ext cx="1829347" cy="276999"/>
          </a:xfrm>
          <a:prstGeom prst="rect">
            <a:avLst/>
          </a:prstGeom>
          <a:noFill/>
        </p:spPr>
        <p:txBody>
          <a:bodyPr wrap="none" rtlCol="0">
            <a:spAutoFit/>
          </a:bodyPr>
          <a:lstStyle/>
          <a:p>
            <a:r>
              <a:rPr lang="es-ES" sz="1200" dirty="0" err="1" smtClean="0">
                <a:latin typeface="Arial" pitchFamily="34" charset="0"/>
                <a:cs typeface="Arial" pitchFamily="34" charset="0"/>
              </a:rPr>
              <a:t>Supplemental</a:t>
            </a:r>
            <a:r>
              <a:rPr lang="es-ES" sz="1200" dirty="0" smtClean="0">
                <a:latin typeface="Arial" pitchFamily="34" charset="0"/>
                <a:cs typeface="Arial" pitchFamily="34" charset="0"/>
              </a:rPr>
              <a:t> Figure </a:t>
            </a:r>
            <a:r>
              <a:rPr lang="es-ES" sz="1200" dirty="0" smtClean="0">
                <a:latin typeface="Arial" pitchFamily="34" charset="0"/>
                <a:cs typeface="Arial" pitchFamily="34" charset="0"/>
              </a:rPr>
              <a:t>S8</a:t>
            </a:r>
            <a:endParaRPr lang="es-ES" sz="1200" dirty="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1330</TotalTime>
  <Words>642</Words>
  <Application>Microsoft Office PowerPoint</Application>
  <PresentationFormat>A4 (210 x 297 mm)</PresentationFormat>
  <Paragraphs>139</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Tema de Office</vt:lpstr>
      <vt:lpstr>Diapositiva 1</vt:lpstr>
      <vt:lpstr>Diapositiva 2</vt:lpstr>
      <vt:lpstr>Diapositiva 3</vt:lpstr>
      <vt:lpstr>Diapositiva 4</vt:lpstr>
      <vt:lpstr>Diapositiva 5</vt:lpstr>
      <vt:lpstr>Diapositiva 6</vt:lpstr>
      <vt:lpstr>Diapositiva 7</vt:lpstr>
      <vt:lpstr>Diapositiva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marialourdes</dc:creator>
  <cp:lastModifiedBy>MariaLourdes.Gomez</cp:lastModifiedBy>
  <cp:revision>33</cp:revision>
  <dcterms:modified xsi:type="dcterms:W3CDTF">2016-02-25T11:00:44Z</dcterms:modified>
</cp:coreProperties>
</file>