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0" r:id="rId2"/>
  </p:sldIdLst>
  <p:sldSz cx="6858000" cy="9906000" type="A4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C0"/>
    <a:srgbClr val="C0FFC0"/>
    <a:srgbClr val="800000"/>
    <a:srgbClr val="008000"/>
    <a:srgbClr val="FFA5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790" autoAdjust="0"/>
  </p:normalViewPr>
  <p:slideViewPr>
    <p:cSldViewPr snapToGrid="0" showGuides="1">
      <p:cViewPr>
        <p:scale>
          <a:sx n="100" d="100"/>
          <a:sy n="100" d="100"/>
        </p:scale>
        <p:origin x="-2796" y="35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AC106E-4D88-4FBA-B019-8B9F24A1DBA7}" type="datetimeFigureOut">
              <a:rPr lang="zh-CN" altLang="en-US" smtClean="0"/>
              <a:pPr/>
              <a:t>2016/2/29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B3F186-E446-4AC9-8740-C851B192670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819272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9F3218-3AA2-4190-9758-BEE8A0BE4EB0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500936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B3D9B-6A57-4CBC-B184-85F135B6ED63}" type="datetimeFigureOut">
              <a:rPr lang="zh-CN" altLang="en-US" smtClean="0"/>
              <a:pPr/>
              <a:t>2016/2/29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49F99-9ACE-48A8-9217-0C279BF405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42653595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B3D9B-6A57-4CBC-B184-85F135B6ED63}" type="datetimeFigureOut">
              <a:rPr lang="zh-CN" altLang="en-US" smtClean="0"/>
              <a:pPr/>
              <a:t>2016/2/29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49F99-9ACE-48A8-9217-0C279BF405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698080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B3D9B-6A57-4CBC-B184-85F135B6ED63}" type="datetimeFigureOut">
              <a:rPr lang="zh-CN" altLang="en-US" smtClean="0"/>
              <a:pPr/>
              <a:t>2016/2/29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49F99-9ACE-48A8-9217-0C279BF405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536629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B3D9B-6A57-4CBC-B184-85F135B6ED63}" type="datetimeFigureOut">
              <a:rPr lang="zh-CN" altLang="en-US" smtClean="0"/>
              <a:pPr/>
              <a:t>2016/2/29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49F99-9ACE-48A8-9217-0C279BF405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912852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B3D9B-6A57-4CBC-B184-85F135B6ED63}" type="datetimeFigureOut">
              <a:rPr lang="zh-CN" altLang="en-US" smtClean="0"/>
              <a:pPr/>
              <a:t>2016/2/29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49F99-9ACE-48A8-9217-0C279BF405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506834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B3D9B-6A57-4CBC-B184-85F135B6ED63}" type="datetimeFigureOut">
              <a:rPr lang="zh-CN" altLang="en-US" smtClean="0"/>
              <a:pPr/>
              <a:t>2016/2/29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49F99-9ACE-48A8-9217-0C279BF405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761003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B3D9B-6A57-4CBC-B184-85F135B6ED63}" type="datetimeFigureOut">
              <a:rPr lang="zh-CN" altLang="en-US" smtClean="0"/>
              <a:pPr/>
              <a:t>2016/2/29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49F99-9ACE-48A8-9217-0C279BF405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716889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B3D9B-6A57-4CBC-B184-85F135B6ED63}" type="datetimeFigureOut">
              <a:rPr lang="zh-CN" altLang="en-US" smtClean="0"/>
              <a:pPr/>
              <a:t>2016/2/29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49F99-9ACE-48A8-9217-0C279BF405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2326139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B3D9B-6A57-4CBC-B184-85F135B6ED63}" type="datetimeFigureOut">
              <a:rPr lang="zh-CN" altLang="en-US" smtClean="0"/>
              <a:pPr/>
              <a:t>2016/2/29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49F99-9ACE-48A8-9217-0C279BF405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39544170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B3D9B-6A57-4CBC-B184-85F135B6ED63}" type="datetimeFigureOut">
              <a:rPr lang="zh-CN" altLang="en-US" smtClean="0"/>
              <a:pPr/>
              <a:t>2016/2/29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49F99-9ACE-48A8-9217-0C279BF405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065823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B3D9B-6A57-4CBC-B184-85F135B6ED63}" type="datetimeFigureOut">
              <a:rPr lang="zh-CN" altLang="en-US" smtClean="0"/>
              <a:pPr/>
              <a:t>2016/2/29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249F99-9ACE-48A8-9217-0C279BF405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3640884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6B3D9B-6A57-4CBC-B184-85F135B6ED63}" type="datetimeFigureOut">
              <a:rPr lang="zh-CN" altLang="en-US" smtClean="0"/>
              <a:pPr/>
              <a:t>2016/2/29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249F99-9ACE-48A8-9217-0C279BF4051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09268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13" Type="http://schemas.openxmlformats.org/officeDocument/2006/relationships/image" Target="../media/image11.emf"/><Relationship Id="rId3" Type="http://schemas.openxmlformats.org/officeDocument/2006/relationships/image" Target="../media/image1.emf"/><Relationship Id="rId7" Type="http://schemas.openxmlformats.org/officeDocument/2006/relationships/image" Target="../media/image5.emf"/><Relationship Id="rId12" Type="http://schemas.openxmlformats.org/officeDocument/2006/relationships/image" Target="../media/image10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11" Type="http://schemas.openxmlformats.org/officeDocument/2006/relationships/image" Target="../media/image9.emf"/><Relationship Id="rId5" Type="http://schemas.openxmlformats.org/officeDocument/2006/relationships/image" Target="../media/image3.emf"/><Relationship Id="rId10" Type="http://schemas.openxmlformats.org/officeDocument/2006/relationships/image" Target="../media/image8.emf"/><Relationship Id="rId4" Type="http://schemas.openxmlformats.org/officeDocument/2006/relationships/image" Target="../media/image2.emf"/><Relationship Id="rId9" Type="http://schemas.openxmlformats.org/officeDocument/2006/relationships/image" Target="../media/image7.emf"/><Relationship Id="rId1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2"/>
          <p:cNvGrpSpPr/>
          <p:nvPr/>
        </p:nvGrpSpPr>
        <p:grpSpPr>
          <a:xfrm>
            <a:off x="1032828" y="987602"/>
            <a:ext cx="5076007" cy="2652452"/>
            <a:chOff x="2170150" y="1037705"/>
            <a:chExt cx="5076007" cy="2652452"/>
          </a:xfrm>
        </p:grpSpPr>
        <p:grpSp>
          <p:nvGrpSpPr>
            <p:cNvPr id="3" name="Group 93"/>
            <p:cNvGrpSpPr/>
            <p:nvPr/>
          </p:nvGrpSpPr>
          <p:grpSpPr>
            <a:xfrm>
              <a:off x="2219651" y="1037705"/>
              <a:ext cx="5026506" cy="2652452"/>
              <a:chOff x="2211768" y="1542202"/>
              <a:chExt cx="5026506" cy="2652452"/>
            </a:xfrm>
          </p:grpSpPr>
          <p:grpSp>
            <p:nvGrpSpPr>
              <p:cNvPr id="6" name="Group 51"/>
              <p:cNvGrpSpPr>
                <a:grpSpLocks noChangeAspect="1"/>
              </p:cNvGrpSpPr>
              <p:nvPr/>
            </p:nvGrpSpPr>
            <p:grpSpPr>
              <a:xfrm>
                <a:off x="2211768" y="1543750"/>
                <a:ext cx="5026506" cy="2650904"/>
                <a:chOff x="1113844" y="2577463"/>
                <a:chExt cx="7152866" cy="3772318"/>
              </a:xfrm>
            </p:grpSpPr>
            <p:grpSp>
              <p:nvGrpSpPr>
                <p:cNvPr id="9" name="Group 42"/>
                <p:cNvGrpSpPr/>
                <p:nvPr/>
              </p:nvGrpSpPr>
              <p:grpSpPr>
                <a:xfrm>
                  <a:off x="1113844" y="3283266"/>
                  <a:ext cx="7152866" cy="3066515"/>
                  <a:chOff x="1113844" y="3283266"/>
                  <a:chExt cx="7152866" cy="3066515"/>
                </a:xfrm>
              </p:grpSpPr>
              <p:sp>
                <p:nvSpPr>
                  <p:cNvPr id="14" name="Text Box 3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861967" y="4453395"/>
                    <a:ext cx="1042930" cy="30658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800" b="1" dirty="0" smtClean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itchFamily="34" charset="0"/>
                      </a:rPr>
                      <a:t>Acetyl </a:t>
                    </a:r>
                    <a:r>
                      <a:rPr lang="en-US" sz="800" b="1" dirty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CoA</a:t>
                    </a:r>
                  </a:p>
                </p:txBody>
              </p:sp>
              <p:sp>
                <p:nvSpPr>
                  <p:cNvPr id="15" name="Line 40"/>
                  <p:cNvSpPr>
                    <a:spLocks noChangeShapeType="1"/>
                  </p:cNvSpPr>
                  <p:nvPr/>
                </p:nvSpPr>
                <p:spPr bwMode="auto">
                  <a:xfrm>
                    <a:off x="5468101" y="4203796"/>
                    <a:ext cx="0" cy="274320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800" b="1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6" name="Line 40"/>
                  <p:cNvSpPr>
                    <a:spLocks noChangeShapeType="1"/>
                  </p:cNvSpPr>
                  <p:nvPr/>
                </p:nvSpPr>
                <p:spPr bwMode="auto">
                  <a:xfrm>
                    <a:off x="5468101" y="4763609"/>
                    <a:ext cx="0" cy="54864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800" b="1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17" name="Rectangle 9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5018233" y="5380375"/>
                    <a:ext cx="899438" cy="298843"/>
                  </a:xfrm>
                  <a:prstGeom prst="rect">
                    <a:avLst/>
                  </a:prstGeom>
                  <a:ln>
                    <a:headEnd/>
                    <a:tailEnd/>
                  </a:ln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lIns="0" tIns="0" rIns="0" bIns="0" anchor="ctr"/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800" b="1" i="1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TCA cycle</a:t>
                    </a:r>
                  </a:p>
                </p:txBody>
              </p:sp>
              <p:sp>
                <p:nvSpPr>
                  <p:cNvPr id="18" name="Right Brace 46"/>
                  <p:cNvSpPr/>
                  <p:nvPr/>
                </p:nvSpPr>
                <p:spPr>
                  <a:xfrm flipH="1">
                    <a:off x="2110662" y="4310676"/>
                    <a:ext cx="217790" cy="1967117"/>
                  </a:xfrm>
                  <a:prstGeom prst="rightBrace">
                    <a:avLst>
                      <a:gd name="adj1" fmla="val 144788"/>
                      <a:gd name="adj2" fmla="val 48622"/>
                    </a:avLst>
                  </a:prstGeom>
                  <a:ln w="12700">
                    <a:solidFill>
                      <a:schemeClr val="tx1">
                        <a:lumMod val="75000"/>
                        <a:lumOff val="2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800" b="1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19" name="Text Box 59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1113844" y="5066012"/>
                    <a:ext cx="933517" cy="563455"/>
                  </a:xfrm>
                  <a:prstGeom prst="rect">
                    <a:avLst/>
                  </a:prstGeom>
                  <a:noFill/>
                  <a:ln>
                    <a:noFill/>
                    <a:headEnd/>
                    <a:tailEnd/>
                  </a:ln>
                </p:spPr>
                <p:style>
                  <a:lnRef idx="2">
                    <a:schemeClr val="accent2"/>
                  </a:lnRef>
                  <a:fillRef idx="1">
                    <a:schemeClr val="lt1"/>
                  </a:fillRef>
                  <a:effectRef idx="0">
                    <a:schemeClr val="accent2"/>
                  </a:effectRef>
                  <a:fontRef idx="minor">
                    <a:schemeClr val="dk1"/>
                  </a:fontRef>
                </p:style>
                <p:txBody>
                  <a:bodyPr lIns="0" tIns="0" rIns="0" bIns="0"/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800" b="1" i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F</a:t>
                    </a:r>
                    <a:r>
                      <a:rPr lang="en-US" sz="800" b="1" i="1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atty </a:t>
                    </a:r>
                    <a:r>
                      <a:rPr lang="en-US" sz="800" b="1" i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acid</a:t>
                    </a:r>
                  </a:p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l-GR" sz="800" b="1" i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β</a:t>
                    </a:r>
                    <a:r>
                      <a:rPr lang="en-US" sz="800" b="1" i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-oxidation</a:t>
                    </a:r>
                  </a:p>
                </p:txBody>
              </p:sp>
              <p:sp>
                <p:nvSpPr>
                  <p:cNvPr id="20" name="Text Box 59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6008292" y="4905090"/>
                    <a:ext cx="1073213" cy="205269"/>
                  </a:xfrm>
                  <a:prstGeom prst="rect">
                    <a:avLst/>
                  </a:prstGeom>
                  <a:ln>
                    <a:headEnd/>
                    <a:tailEnd/>
                  </a:ln>
                </p:spPr>
                <p:style>
                  <a:lnRef idx="2">
                    <a:schemeClr val="accent2"/>
                  </a:lnRef>
                  <a:fillRef idx="1">
                    <a:schemeClr val="lt1"/>
                  </a:fillRef>
                  <a:effectRef idx="0">
                    <a:schemeClr val="accent2"/>
                  </a:effectRef>
                  <a:fontRef idx="minor">
                    <a:schemeClr val="dk1"/>
                  </a:fontRef>
                </p:style>
                <p:txBody>
                  <a:bodyPr lIns="0" tIns="0" rIns="0" bIns="0"/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800" b="1" i="1" dirty="0" err="1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Ketogenesis</a:t>
                    </a:r>
                    <a:endParaRPr lang="en-US" sz="800" b="1" i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21" name="Text Box 1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805628" y="3289187"/>
                    <a:ext cx="1257353" cy="30658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800" b="1" dirty="0" smtClean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itchFamily="34" charset="0"/>
                      </a:rPr>
                      <a:t>Free </a:t>
                    </a:r>
                    <a:r>
                      <a:rPr lang="en-US" sz="800" b="1" dirty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fatty acid</a:t>
                    </a:r>
                  </a:p>
                </p:txBody>
              </p:sp>
              <p:sp>
                <p:nvSpPr>
                  <p:cNvPr id="22" name="Arc 50"/>
                  <p:cNvSpPr/>
                  <p:nvPr/>
                </p:nvSpPr>
                <p:spPr>
                  <a:xfrm rot="5400000" flipH="1">
                    <a:off x="3536955" y="4839402"/>
                    <a:ext cx="1288955" cy="787838"/>
                  </a:xfrm>
                  <a:prstGeom prst="arc">
                    <a:avLst>
                      <a:gd name="adj1" fmla="val 16463353"/>
                      <a:gd name="adj2" fmla="val 0"/>
                    </a:avLst>
                  </a:prstGeom>
                  <a:ln w="127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800" b="1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3" name="Text Box 3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426801" y="4258208"/>
                    <a:ext cx="839909" cy="30658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800" b="1" dirty="0" smtClean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itchFamily="34" charset="0"/>
                      </a:rPr>
                      <a:t>Acetone</a:t>
                    </a:r>
                    <a:endParaRPr lang="en-US" sz="800" b="1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4" name="Text Box 3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484253" y="4606687"/>
                    <a:ext cx="682512" cy="30658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800" b="1" dirty="0">
                        <a:solidFill>
                          <a:srgbClr val="2E14F2"/>
                        </a:solidFill>
                        <a:latin typeface="Arial" panose="020B0604020202020204" pitchFamily="34" charset="0"/>
                        <a:cs typeface="Arial" pitchFamily="34" charset="0"/>
                      </a:rPr>
                      <a:t>BHBA</a:t>
                    </a:r>
                  </a:p>
                </p:txBody>
              </p:sp>
              <p:sp>
                <p:nvSpPr>
                  <p:cNvPr id="25" name="Line 40"/>
                  <p:cNvSpPr>
                    <a:spLocks noChangeShapeType="1"/>
                  </p:cNvSpPr>
                  <p:nvPr/>
                </p:nvSpPr>
                <p:spPr bwMode="auto">
                  <a:xfrm rot="16200000">
                    <a:off x="5989452" y="4412592"/>
                    <a:ext cx="0" cy="358603"/>
                  </a:xfrm>
                  <a:prstGeom prst="line">
                    <a:avLst/>
                  </a:prstGeom>
                  <a:noFill/>
                  <a:ln w="12700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800" b="1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26" name="Text Box 1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038309" y="4437275"/>
                    <a:ext cx="1252791" cy="30658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800" b="1" dirty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itchFamily="34" charset="0"/>
                      </a:rPr>
                      <a:t>(n-2 )acyl-CoA</a:t>
                    </a:r>
                  </a:p>
                </p:txBody>
              </p:sp>
              <p:sp>
                <p:nvSpPr>
                  <p:cNvPr id="27" name="Arc 55"/>
                  <p:cNvSpPr/>
                  <p:nvPr/>
                </p:nvSpPr>
                <p:spPr>
                  <a:xfrm rot="5400000" flipV="1">
                    <a:off x="2634142" y="4655174"/>
                    <a:ext cx="1206412" cy="1097142"/>
                  </a:xfrm>
                  <a:prstGeom prst="arc">
                    <a:avLst>
                      <a:gd name="adj1" fmla="val 11311350"/>
                      <a:gd name="adj2" fmla="val 16298104"/>
                    </a:avLst>
                  </a:prstGeom>
                  <a:ln w="127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800" b="1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30" name="Right Brace 58"/>
                  <p:cNvSpPr/>
                  <p:nvPr/>
                </p:nvSpPr>
                <p:spPr>
                  <a:xfrm flipH="1">
                    <a:off x="7294706" y="4394890"/>
                    <a:ext cx="194744" cy="403259"/>
                  </a:xfrm>
                  <a:prstGeom prst="rightBrace">
                    <a:avLst/>
                  </a:prstGeom>
                  <a:ln w="12700">
                    <a:solidFill>
                      <a:srgbClr val="40404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800" b="1">
                      <a:solidFill>
                        <a:srgbClr val="404040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32" name="Text Box 59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5517324" y="4666749"/>
                    <a:ext cx="933518" cy="25038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0" tIns="0" rIns="0" bIns="0"/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800" b="1" i="1" dirty="0">
                        <a:solidFill>
                          <a:prstClr val="white">
                            <a:lumMod val="50000"/>
                          </a:prst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In excess</a:t>
                    </a:r>
                  </a:p>
                </p:txBody>
              </p:sp>
              <p:sp>
                <p:nvSpPr>
                  <p:cNvPr id="33" name="Arc 61"/>
                  <p:cNvSpPr>
                    <a:spLocks noChangeAspect="1"/>
                  </p:cNvSpPr>
                  <p:nvPr/>
                </p:nvSpPr>
                <p:spPr>
                  <a:xfrm rot="5400000" flipV="1">
                    <a:off x="2984431" y="3886429"/>
                    <a:ext cx="389449" cy="354109"/>
                  </a:xfrm>
                  <a:prstGeom prst="arc">
                    <a:avLst>
                      <a:gd name="adj1" fmla="val 11311350"/>
                      <a:gd name="adj2" fmla="val 21464302"/>
                    </a:avLst>
                  </a:prstGeom>
                  <a:ln w="12700">
                    <a:solidFill>
                      <a:schemeClr val="tx1"/>
                    </a:solidFill>
                    <a:headEnd type="triangle"/>
                    <a:tailEnd type="non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800" b="1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34" name="Text Box 1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204832" y="4132473"/>
                    <a:ext cx="919750" cy="30658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800" b="1" dirty="0" smtClean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itchFamily="34" charset="0"/>
                      </a:rPr>
                      <a:t>Acyl-CoA</a:t>
                    </a:r>
                    <a:endParaRPr lang="en-US" sz="800" b="1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35" name="Arc 63"/>
                  <p:cNvSpPr>
                    <a:spLocks noChangeAspect="1"/>
                  </p:cNvSpPr>
                  <p:nvPr/>
                </p:nvSpPr>
                <p:spPr>
                  <a:xfrm rot="5400000" flipV="1">
                    <a:off x="2684739" y="4083029"/>
                    <a:ext cx="1173617" cy="1625610"/>
                  </a:xfrm>
                  <a:prstGeom prst="arc">
                    <a:avLst>
                      <a:gd name="adj1" fmla="val 11311350"/>
                      <a:gd name="adj2" fmla="val 16298104"/>
                    </a:avLst>
                  </a:prstGeom>
                  <a:ln w="127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800" b="1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36" name="Text Box 1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072527" y="3717606"/>
                    <a:ext cx="1184359" cy="30658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800" b="1" dirty="0" smtClean="0">
                        <a:solidFill>
                          <a:srgbClr val="2E14F2"/>
                        </a:solidFill>
                        <a:latin typeface="Arial" panose="020B0604020202020204" pitchFamily="34" charset="0"/>
                        <a:cs typeface="Arial" pitchFamily="34" charset="0"/>
                      </a:rPr>
                      <a:t>Acylcarnitine</a:t>
                    </a:r>
                    <a:endParaRPr lang="en-US" sz="800" b="1" dirty="0">
                      <a:solidFill>
                        <a:srgbClr val="2E14F2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37" name="Text Box 1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2091921" y="5170049"/>
                    <a:ext cx="1640582" cy="30658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800" b="1" dirty="0" smtClean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Trans </a:t>
                    </a:r>
                    <a:r>
                      <a:rPr lang="el-GR" sz="800" b="1" dirty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Δ</a:t>
                    </a:r>
                    <a:r>
                      <a:rPr lang="en-US" sz="800" b="1" baseline="30000" dirty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2</a:t>
                    </a:r>
                    <a:r>
                      <a:rPr lang="en-US" sz="800" b="1" dirty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-enoyl-CoA</a:t>
                    </a:r>
                  </a:p>
                </p:txBody>
              </p:sp>
              <p:sp>
                <p:nvSpPr>
                  <p:cNvPr id="38" name="Text Box 1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084390" y="5868008"/>
                    <a:ext cx="1147860" cy="48177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800" b="1" dirty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L-3-hydroxy-</a:t>
                    </a:r>
                  </a:p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800" b="1" dirty="0">
                        <a:solidFill>
                          <a:prstClr val="black"/>
                        </a:solidFill>
                        <a:latin typeface="Arial" pitchFamily="34" charset="0"/>
                        <a:cs typeface="Arial" pitchFamily="34" charset="0"/>
                      </a:rPr>
                      <a:t>acyl-CoA</a:t>
                    </a:r>
                  </a:p>
                </p:txBody>
              </p:sp>
              <p:sp>
                <p:nvSpPr>
                  <p:cNvPr id="39" name="Text Box 1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715634" y="5155010"/>
                    <a:ext cx="1350881" cy="30658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800" b="1" dirty="0" smtClean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itchFamily="34" charset="0"/>
                      </a:rPr>
                      <a:t>3-Ketoacyl-CoA</a:t>
                    </a:r>
                    <a:endParaRPr lang="en-US" sz="800" b="1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0" name="Arc 68"/>
                  <p:cNvSpPr/>
                  <p:nvPr/>
                </p:nvSpPr>
                <p:spPr>
                  <a:xfrm rot="16200000">
                    <a:off x="4354594" y="4841991"/>
                    <a:ext cx="1229486" cy="769387"/>
                  </a:xfrm>
                  <a:prstGeom prst="arc">
                    <a:avLst>
                      <a:gd name="adj1" fmla="val 16463353"/>
                      <a:gd name="adj2" fmla="val 0"/>
                    </a:avLst>
                  </a:prstGeom>
                  <a:ln w="127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800" b="1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1" name="Arc 69"/>
                  <p:cNvSpPr/>
                  <p:nvPr/>
                </p:nvSpPr>
                <p:spPr>
                  <a:xfrm flipV="1">
                    <a:off x="2719774" y="4819159"/>
                    <a:ext cx="666186" cy="1298772"/>
                  </a:xfrm>
                  <a:prstGeom prst="arc">
                    <a:avLst>
                      <a:gd name="adj1" fmla="val 11311350"/>
                      <a:gd name="adj2" fmla="val 16298104"/>
                    </a:avLst>
                  </a:prstGeom>
                  <a:ln w="127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800" b="1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2" name="Arc 70"/>
                  <p:cNvSpPr/>
                  <p:nvPr/>
                </p:nvSpPr>
                <p:spPr>
                  <a:xfrm rot="16200000" flipV="1">
                    <a:off x="3456530" y="5057563"/>
                    <a:ext cx="1219319" cy="938461"/>
                  </a:xfrm>
                  <a:prstGeom prst="arc">
                    <a:avLst>
                      <a:gd name="adj1" fmla="val 11311350"/>
                      <a:gd name="adj2" fmla="val 16298104"/>
                    </a:avLst>
                  </a:prstGeom>
                  <a:ln w="127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800" b="1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3" name="Arc 71"/>
                  <p:cNvSpPr>
                    <a:spLocks noChangeAspect="1"/>
                  </p:cNvSpPr>
                  <p:nvPr/>
                </p:nvSpPr>
                <p:spPr>
                  <a:xfrm rot="16200000" flipH="1" flipV="1">
                    <a:off x="3997761" y="3886429"/>
                    <a:ext cx="389447" cy="354109"/>
                  </a:xfrm>
                  <a:prstGeom prst="arc">
                    <a:avLst>
                      <a:gd name="adj1" fmla="val 11311350"/>
                      <a:gd name="adj2" fmla="val 21464302"/>
                    </a:avLst>
                  </a:prstGeom>
                  <a:ln w="12700">
                    <a:solidFill>
                      <a:schemeClr val="tx1"/>
                    </a:solidFill>
                    <a:headEnd type="non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800" b="1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4" name="Text Box 1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036641" y="3969066"/>
                    <a:ext cx="883250" cy="30658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800" b="1" dirty="0" smtClean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itchFamily="34" charset="0"/>
                      </a:rPr>
                      <a:t>Pyruvate</a:t>
                    </a:r>
                    <a:endParaRPr lang="en-US" sz="800" b="1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grpSp>
                <p:nvGrpSpPr>
                  <p:cNvPr id="45" name="Group 108"/>
                  <p:cNvGrpSpPr/>
                  <p:nvPr/>
                </p:nvGrpSpPr>
                <p:grpSpPr>
                  <a:xfrm>
                    <a:off x="5430247" y="3521318"/>
                    <a:ext cx="91440" cy="468312"/>
                    <a:chOff x="4767307" y="1799198"/>
                    <a:chExt cx="91440" cy="468312"/>
                  </a:xfrm>
                </p:grpSpPr>
                <p:sp>
                  <p:nvSpPr>
                    <p:cNvPr id="49" name="Line 5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11758" y="1799198"/>
                      <a:ext cx="0" cy="166687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 type="triangle" w="sm" len="med"/>
                    </a:ln>
                    <a:effectLst/>
                  </p:spPr>
                  <p:txBody>
                    <a:bodyPr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800" b="1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50" name="Line 6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811758" y="2100823"/>
                      <a:ext cx="0" cy="166687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 type="triangle" w="sm" len="med"/>
                    </a:ln>
                    <a:effectLst/>
                  </p:spPr>
                  <p:txBody>
                    <a:bodyPr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800" b="1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51" name="Line 69"/>
                    <p:cNvSpPr>
                      <a:spLocks noChangeShapeType="1"/>
                    </p:cNvSpPr>
                    <p:nvPr/>
                  </p:nvSpPr>
                  <p:spPr bwMode="auto">
                    <a:xfrm rot="16200000">
                      <a:off x="4813027" y="1967790"/>
                      <a:ext cx="0" cy="9144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 type="none" w="sm" len="med"/>
                    </a:ln>
                    <a:effectLst/>
                  </p:spPr>
                  <p:txBody>
                    <a:bodyPr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800" b="1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52" name="Line 69"/>
                    <p:cNvSpPr>
                      <a:spLocks noChangeShapeType="1"/>
                    </p:cNvSpPr>
                    <p:nvPr/>
                  </p:nvSpPr>
                  <p:spPr bwMode="auto">
                    <a:xfrm rot="16200000">
                      <a:off x="4813027" y="2015415"/>
                      <a:ext cx="0" cy="91440"/>
                    </a:xfrm>
                    <a:prstGeom prst="line">
                      <a:avLst/>
                    </a:prstGeom>
                    <a:noFill/>
                    <a:ln w="12700">
                      <a:solidFill>
                        <a:schemeClr val="tx1"/>
                      </a:solidFill>
                      <a:round/>
                      <a:headEnd/>
                      <a:tailEnd type="none" w="sm" len="med"/>
                    </a:ln>
                    <a:effectLst/>
                  </p:spPr>
                  <p:txBody>
                    <a:bodyPr/>
                    <a:lstStyle/>
                    <a:p>
                      <a:pPr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en-US" sz="800" b="1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p:txBody>
                </p:sp>
              </p:grpSp>
              <p:sp>
                <p:nvSpPr>
                  <p:cNvPr id="46" name="Text Box 1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049552" y="3283266"/>
                    <a:ext cx="842190" cy="30658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>
                    <a:spAutoFit/>
                  </a:bodyPr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800" b="1" dirty="0" smtClean="0">
                        <a:solidFill>
                          <a:prstClr val="black"/>
                        </a:solidFill>
                        <a:latin typeface="Arial" panose="020B0604020202020204" pitchFamily="34" charset="0"/>
                        <a:cs typeface="Arial" pitchFamily="34" charset="0"/>
                      </a:rPr>
                      <a:t>Glucose</a:t>
                    </a:r>
                    <a:endParaRPr lang="en-US" sz="800" b="1" dirty="0">
                      <a:solidFill>
                        <a:prstClr val="black"/>
                      </a:solidFill>
                      <a:latin typeface="Arial" pitchFamily="34" charset="0"/>
                      <a:cs typeface="Arial" pitchFamily="34" charset="0"/>
                    </a:endParaRPr>
                  </a:p>
                </p:txBody>
              </p:sp>
              <p:sp>
                <p:nvSpPr>
                  <p:cNvPr id="47" name="Text Box 59"/>
                  <p:cNvSpPr txBox="1">
                    <a:spLocks noChangeAspect="1" noChangeArrowheads="1"/>
                  </p:cNvSpPr>
                  <p:nvPr/>
                </p:nvSpPr>
                <p:spPr bwMode="auto">
                  <a:xfrm>
                    <a:off x="5624018" y="3626175"/>
                    <a:ext cx="933517" cy="177028"/>
                  </a:xfrm>
                  <a:prstGeom prst="rect">
                    <a:avLst/>
                  </a:prstGeom>
                  <a:ln>
                    <a:headEnd/>
                    <a:tailEnd/>
                  </a:ln>
                </p:spPr>
                <p:style>
                  <a:lnRef idx="2">
                    <a:schemeClr val="accent2"/>
                  </a:lnRef>
                  <a:fillRef idx="1">
                    <a:schemeClr val="lt1"/>
                  </a:fillRef>
                  <a:effectRef idx="0">
                    <a:schemeClr val="accent2"/>
                  </a:effectRef>
                  <a:fontRef idx="minor">
                    <a:schemeClr val="dk1"/>
                  </a:fontRef>
                </p:style>
                <p:txBody>
                  <a:bodyPr lIns="0" tIns="0" rIns="0" bIns="0"/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800" b="1" i="1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rPr>
                      <a:t>Glycolysis </a:t>
                    </a:r>
                    <a:endParaRPr lang="en-US" sz="800" b="1" i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8" name="Arc 76"/>
                  <p:cNvSpPr>
                    <a:spLocks noChangeAspect="1"/>
                  </p:cNvSpPr>
                  <p:nvPr/>
                </p:nvSpPr>
                <p:spPr>
                  <a:xfrm rot="16200000" flipH="1" flipV="1">
                    <a:off x="3963083" y="3755972"/>
                    <a:ext cx="791107" cy="259083"/>
                  </a:xfrm>
                  <a:prstGeom prst="arc">
                    <a:avLst>
                      <a:gd name="adj1" fmla="val 11311350"/>
                      <a:gd name="adj2" fmla="val 235378"/>
                    </a:avLst>
                  </a:prstGeom>
                  <a:ln w="12700">
                    <a:solidFill>
                      <a:schemeClr val="tx1"/>
                    </a:solidFill>
                    <a:headEnd type="non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800" b="1">
                      <a:solidFill>
                        <a:prstClr val="black"/>
                      </a:solidFill>
                      <a:latin typeface="Arial" panose="020B0604020202020204" pitchFamily="34" charset="0"/>
                      <a:cs typeface="Arial" pitchFamily="34" charset="0"/>
                    </a:endParaRPr>
                  </a:p>
                </p:txBody>
              </p:sp>
            </p:grpSp>
            <p:sp>
              <p:nvSpPr>
                <p:cNvPr id="10" name="Line 23"/>
                <p:cNvSpPr>
                  <a:spLocks noChangeShapeType="1"/>
                </p:cNvSpPr>
                <p:nvPr/>
              </p:nvSpPr>
              <p:spPr bwMode="auto">
                <a:xfrm rot="900000" flipH="1">
                  <a:off x="4665260" y="3100356"/>
                  <a:ext cx="255955" cy="19670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800" b="1">
                    <a:solidFill>
                      <a:prstClr val="black"/>
                    </a:solidFill>
                    <a:latin typeface="Arial" panose="020B0604020202020204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1" name="Line 23"/>
                <p:cNvSpPr>
                  <a:spLocks noChangeShapeType="1"/>
                </p:cNvSpPr>
                <p:nvPr/>
              </p:nvSpPr>
              <p:spPr bwMode="auto">
                <a:xfrm rot="20700000">
                  <a:off x="3751064" y="3063691"/>
                  <a:ext cx="342395" cy="261077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 type="triangle" w="med" len="med"/>
                </a:ln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800" b="1">
                    <a:solidFill>
                      <a:prstClr val="black"/>
                    </a:solidFill>
                    <a:latin typeface="Arial" panose="020B0604020202020204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2" name="Text Box 19"/>
                <p:cNvSpPr txBox="1">
                  <a:spLocks noChangeArrowheads="1"/>
                </p:cNvSpPr>
                <p:nvPr/>
              </p:nvSpPr>
              <p:spPr bwMode="auto">
                <a:xfrm>
                  <a:off x="3876730" y="2577838"/>
                  <a:ext cx="1024127" cy="481773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wrap="square">
                  <a:spAutoFit/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800" b="1" i="1" dirty="0" smtClean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Arial" panose="020B0604020202020204" pitchFamily="34" charset="0"/>
                      <a:cs typeface="Arial" pitchFamily="34" charset="0"/>
                    </a:rPr>
                    <a:t>Fatty </a:t>
                  </a:r>
                  <a:r>
                    <a:rPr lang="en-US" sz="800" b="1" i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Arial" pitchFamily="34" charset="0"/>
                      <a:cs typeface="Arial" pitchFamily="34" charset="0"/>
                    </a:rPr>
                    <a:t>acid</a:t>
                  </a:r>
                </a:p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800" b="1" i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Arial" pitchFamily="34" charset="0"/>
                      <a:cs typeface="Arial" pitchFamily="34" charset="0"/>
                    </a:rPr>
                    <a:t>uptake</a:t>
                  </a:r>
                </a:p>
              </p:txBody>
            </p:sp>
            <p:sp>
              <p:nvSpPr>
                <p:cNvPr id="13" name="Text Box 19"/>
                <p:cNvSpPr txBox="1">
                  <a:spLocks noChangeArrowheads="1"/>
                </p:cNvSpPr>
                <p:nvPr/>
              </p:nvSpPr>
              <p:spPr bwMode="auto">
                <a:xfrm>
                  <a:off x="2556577" y="2577463"/>
                  <a:ext cx="1304543" cy="481773"/>
                </a:xfrm>
                <a:prstGeom prst="rect">
                  <a:avLst/>
                </a:prstGeom>
                <a:ln>
                  <a:headEnd/>
                  <a:tailEnd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  <p:txBody>
                <a:bodyPr wrap="square">
                  <a:spAutoFit/>
                </a:bodyPr>
                <a:lstStyle/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800" b="1" i="1" dirty="0" smtClean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Arial" panose="020B0604020202020204" pitchFamily="34" charset="0"/>
                      <a:cs typeface="Arial" pitchFamily="34" charset="0"/>
                    </a:rPr>
                    <a:t>Phospholipid</a:t>
                  </a:r>
                  <a:endParaRPr lang="en-US" sz="800" b="1" i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itchFamily="34" charset="0"/>
                    <a:cs typeface="Arial" pitchFamily="34" charset="0"/>
                  </a:endParaRPr>
                </a:p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800" b="1" i="1" dirty="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latin typeface="Arial" pitchFamily="34" charset="0"/>
                      <a:cs typeface="Arial" pitchFamily="34" charset="0"/>
                    </a:rPr>
                    <a:t>breakdown</a:t>
                  </a:r>
                </a:p>
              </p:txBody>
            </p:sp>
          </p:grpSp>
          <p:sp>
            <p:nvSpPr>
              <p:cNvPr id="7" name="Text Box 19"/>
              <p:cNvSpPr txBox="1">
                <a:spLocks noChangeArrowheads="1"/>
              </p:cNvSpPr>
              <p:nvPr/>
            </p:nvSpPr>
            <p:spPr bwMode="auto">
              <a:xfrm>
                <a:off x="4875119" y="1542202"/>
                <a:ext cx="855434" cy="338554"/>
              </a:xfrm>
              <a:prstGeom prst="rect">
                <a:avLst/>
              </a:prstGeom>
              <a:ln>
                <a:headEnd/>
                <a:tailEnd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800" b="1" i="1" dirty="0" smtClean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anose="020B0604020202020204" pitchFamily="34" charset="0"/>
                    <a:cs typeface="Arial" pitchFamily="34" charset="0"/>
                  </a:rPr>
                  <a:t>Fatty </a:t>
                </a:r>
                <a:r>
                  <a:rPr lang="en-US" sz="800" b="1" i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acid</a:t>
                </a: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800" b="1" i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biosynthesis</a:t>
                </a:r>
              </a:p>
            </p:txBody>
          </p:sp>
          <p:sp>
            <p:nvSpPr>
              <p:cNvPr id="8" name="Line 40"/>
              <p:cNvSpPr>
                <a:spLocks noChangeShapeType="1"/>
              </p:cNvSpPr>
              <p:nvPr/>
            </p:nvSpPr>
            <p:spPr bwMode="auto">
              <a:xfrm>
                <a:off x="4541149" y="1885206"/>
                <a:ext cx="0" cy="19277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sz="800" b="1">
                  <a:solidFill>
                    <a:prstClr val="black"/>
                  </a:solidFill>
                  <a:latin typeface="Arial" panose="020B0604020202020204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4" name="Text Box 11"/>
            <p:cNvSpPr txBox="1">
              <a:spLocks noChangeArrowheads="1"/>
            </p:cNvSpPr>
            <p:nvPr/>
          </p:nvSpPr>
          <p:spPr bwMode="auto">
            <a:xfrm>
              <a:off x="2170150" y="1942048"/>
              <a:ext cx="1311885" cy="215444"/>
            </a:xfrm>
            <a:prstGeom prst="rect">
              <a:avLst/>
            </a:prstGeom>
            <a:solidFill>
              <a:srgbClr val="2E14F2"/>
            </a:solidFill>
            <a:ln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8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itchFamily="34" charset="0"/>
                </a:rPr>
                <a:t>VLCAD / LCAD / MCAD</a:t>
              </a:r>
              <a:endParaRPr lang="en-US" sz="800" b="1" dirty="0">
                <a:solidFill>
                  <a:schemeClr val="bg1"/>
                </a:solidFill>
                <a:latin typeface="Arial" panose="020B0604020202020204" pitchFamily="34" charset="0"/>
                <a:cs typeface="Arial" pitchFamily="34" charset="0"/>
              </a:endParaRPr>
            </a:p>
          </p:txBody>
        </p:sp>
        <p:cxnSp>
          <p:nvCxnSpPr>
            <p:cNvPr id="5" name="Straight Arrow Connector 96"/>
            <p:cNvCxnSpPr>
              <a:stCxn id="4" idx="2"/>
            </p:cNvCxnSpPr>
            <p:nvPr/>
          </p:nvCxnSpPr>
          <p:spPr>
            <a:xfrm>
              <a:off x="2826093" y="2157492"/>
              <a:ext cx="582446" cy="283576"/>
            </a:xfrm>
            <a:prstGeom prst="straightConnector1">
              <a:avLst/>
            </a:prstGeom>
            <a:ln w="12700">
              <a:solidFill>
                <a:srgbClr val="2E14F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4" name="Picture 82" descr="dfcfc49410fd0a78.emf"/>
          <p:cNvPicPr>
            <a:picLocks noChangeAspect="1"/>
          </p:cNvPicPr>
          <p:nvPr/>
        </p:nvPicPr>
        <p:blipFill rotWithShape="1">
          <a:blip r:embed="rId3" cstate="print"/>
          <a:srcRect t="16887"/>
          <a:stretch/>
        </p:blipFill>
        <p:spPr>
          <a:xfrm>
            <a:off x="2620381" y="5509029"/>
            <a:ext cx="1761975" cy="956845"/>
          </a:xfrm>
          <a:prstGeom prst="rect">
            <a:avLst/>
          </a:prstGeom>
        </p:spPr>
      </p:pic>
      <p:pic>
        <p:nvPicPr>
          <p:cNvPr id="55" name="Picture 84" descr="f3c56a41d2e42819.emf"/>
          <p:cNvPicPr>
            <a:picLocks noChangeAspect="1"/>
          </p:cNvPicPr>
          <p:nvPr/>
        </p:nvPicPr>
        <p:blipFill rotWithShape="1">
          <a:blip r:embed="rId4" cstate="print"/>
          <a:srcRect t="16858"/>
          <a:stretch/>
        </p:blipFill>
        <p:spPr>
          <a:xfrm>
            <a:off x="813712" y="5500735"/>
            <a:ext cx="1761975" cy="957175"/>
          </a:xfrm>
          <a:prstGeom prst="rect">
            <a:avLst/>
          </a:prstGeom>
        </p:spPr>
      </p:pic>
      <p:pic>
        <p:nvPicPr>
          <p:cNvPr id="56" name="Picture 85" descr="46bbc83e1fac95ba.emf"/>
          <p:cNvPicPr>
            <a:picLocks noChangeAspect="1"/>
          </p:cNvPicPr>
          <p:nvPr/>
        </p:nvPicPr>
        <p:blipFill rotWithShape="1">
          <a:blip r:embed="rId5" cstate="print"/>
          <a:srcRect t="16059"/>
          <a:stretch/>
        </p:blipFill>
        <p:spPr>
          <a:xfrm>
            <a:off x="813712" y="6634211"/>
            <a:ext cx="1761975" cy="966370"/>
          </a:xfrm>
          <a:prstGeom prst="rect">
            <a:avLst/>
          </a:prstGeom>
        </p:spPr>
      </p:pic>
      <p:pic>
        <p:nvPicPr>
          <p:cNvPr id="57" name="Picture 86" descr="203c131fe28465ba.emf"/>
          <p:cNvPicPr>
            <a:picLocks noChangeAspect="1"/>
          </p:cNvPicPr>
          <p:nvPr/>
        </p:nvPicPr>
        <p:blipFill rotWithShape="1">
          <a:blip r:embed="rId6" cstate="print"/>
          <a:srcRect t="17165"/>
          <a:stretch/>
        </p:blipFill>
        <p:spPr>
          <a:xfrm>
            <a:off x="838248" y="7901035"/>
            <a:ext cx="1761975" cy="953635"/>
          </a:xfrm>
          <a:prstGeom prst="rect">
            <a:avLst/>
          </a:prstGeom>
        </p:spPr>
      </p:pic>
      <p:pic>
        <p:nvPicPr>
          <p:cNvPr id="58" name="Picture 87" descr="39b049f1fe8725ba.emf"/>
          <p:cNvPicPr>
            <a:picLocks noChangeAspect="1"/>
          </p:cNvPicPr>
          <p:nvPr/>
        </p:nvPicPr>
        <p:blipFill rotWithShape="1">
          <a:blip r:embed="rId7" cstate="print"/>
          <a:srcRect t="16963"/>
          <a:stretch/>
        </p:blipFill>
        <p:spPr>
          <a:xfrm>
            <a:off x="4420533" y="7913735"/>
            <a:ext cx="1761975" cy="955971"/>
          </a:xfrm>
          <a:prstGeom prst="rect">
            <a:avLst/>
          </a:prstGeom>
        </p:spPr>
      </p:pic>
      <p:sp>
        <p:nvSpPr>
          <p:cNvPr id="59" name="TextBox 73"/>
          <p:cNvSpPr txBox="1"/>
          <p:nvPr/>
        </p:nvSpPr>
        <p:spPr>
          <a:xfrm>
            <a:off x="2963349" y="5492226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83"/>
          <p:cNvSpPr txBox="1"/>
          <p:nvPr/>
        </p:nvSpPr>
        <p:spPr>
          <a:xfrm>
            <a:off x="1658176" y="5713163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Box 93"/>
          <p:cNvSpPr txBox="1"/>
          <p:nvPr/>
        </p:nvSpPr>
        <p:spPr>
          <a:xfrm>
            <a:off x="1153427" y="5488693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102"/>
          <p:cNvSpPr txBox="1"/>
          <p:nvPr/>
        </p:nvSpPr>
        <p:spPr>
          <a:xfrm>
            <a:off x="2177983" y="6917379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TextBox 103"/>
          <p:cNvSpPr txBox="1"/>
          <p:nvPr/>
        </p:nvSpPr>
        <p:spPr>
          <a:xfrm>
            <a:off x="1658176" y="6810686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104"/>
          <p:cNvSpPr txBox="1"/>
          <p:nvPr/>
        </p:nvSpPr>
        <p:spPr>
          <a:xfrm>
            <a:off x="1211444" y="6631538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105"/>
          <p:cNvSpPr txBox="1"/>
          <p:nvPr/>
        </p:nvSpPr>
        <p:spPr>
          <a:xfrm>
            <a:off x="2185702" y="8276961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Box 106"/>
          <p:cNvSpPr txBox="1"/>
          <p:nvPr/>
        </p:nvSpPr>
        <p:spPr>
          <a:xfrm>
            <a:off x="1675398" y="8112513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Box 107"/>
          <p:cNvSpPr txBox="1"/>
          <p:nvPr/>
        </p:nvSpPr>
        <p:spPr>
          <a:xfrm>
            <a:off x="5261838" y="8054962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TextBox 108"/>
          <p:cNvSpPr txBox="1"/>
          <p:nvPr/>
        </p:nvSpPr>
        <p:spPr>
          <a:xfrm>
            <a:off x="4768244" y="7888208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9" name="Picture 89" descr="20d642ba102ebc3e.emf"/>
          <p:cNvPicPr>
            <a:picLocks noChangeAspect="1"/>
          </p:cNvPicPr>
          <p:nvPr/>
        </p:nvPicPr>
        <p:blipFill rotWithShape="1">
          <a:blip r:embed="rId8" cstate="print"/>
          <a:srcRect t="17026"/>
          <a:stretch/>
        </p:blipFill>
        <p:spPr>
          <a:xfrm>
            <a:off x="838248" y="4300154"/>
            <a:ext cx="1761975" cy="955240"/>
          </a:xfrm>
          <a:prstGeom prst="rect">
            <a:avLst/>
          </a:prstGeom>
        </p:spPr>
      </p:pic>
      <p:sp>
        <p:nvSpPr>
          <p:cNvPr id="70" name="TextBox 120"/>
          <p:cNvSpPr txBox="1"/>
          <p:nvPr/>
        </p:nvSpPr>
        <p:spPr>
          <a:xfrm>
            <a:off x="1671763" y="4290791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TextBox 122"/>
          <p:cNvSpPr txBox="1"/>
          <p:nvPr/>
        </p:nvSpPr>
        <p:spPr>
          <a:xfrm>
            <a:off x="1234640" y="4290791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TextBox 123"/>
          <p:cNvSpPr txBox="1"/>
          <p:nvPr/>
        </p:nvSpPr>
        <p:spPr>
          <a:xfrm>
            <a:off x="2940897" y="4277239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4" name="Picture 88" descr="724b92aa43364d70.emf"/>
          <p:cNvPicPr>
            <a:picLocks noChangeAspect="1"/>
          </p:cNvPicPr>
          <p:nvPr/>
        </p:nvPicPr>
        <p:blipFill>
          <a:blip r:embed="rId9" cstate="print"/>
          <a:srcRect t="15885"/>
          <a:stretch>
            <a:fillRect/>
          </a:stretch>
        </p:blipFill>
        <p:spPr>
          <a:xfrm>
            <a:off x="2607152" y="4291336"/>
            <a:ext cx="1761975" cy="968370"/>
          </a:xfrm>
          <a:prstGeom prst="rect">
            <a:avLst/>
          </a:prstGeom>
        </p:spPr>
      </p:pic>
      <p:pic>
        <p:nvPicPr>
          <p:cNvPr id="76" name="Picture 81" descr="237160b8991a4a78.emf"/>
          <p:cNvPicPr>
            <a:picLocks noChangeAspect="1"/>
          </p:cNvPicPr>
          <p:nvPr/>
        </p:nvPicPr>
        <p:blipFill rotWithShape="1">
          <a:blip r:embed="rId10" cstate="print"/>
          <a:srcRect t="17839"/>
          <a:stretch/>
        </p:blipFill>
        <p:spPr>
          <a:xfrm>
            <a:off x="4426877" y="6665960"/>
            <a:ext cx="1761975" cy="945883"/>
          </a:xfrm>
          <a:prstGeom prst="rect">
            <a:avLst/>
          </a:prstGeom>
        </p:spPr>
      </p:pic>
      <p:pic>
        <p:nvPicPr>
          <p:cNvPr id="77" name="Picture 97" descr="a34f1f30e8810f36.emf"/>
          <p:cNvPicPr>
            <a:picLocks noChangeAspect="1"/>
          </p:cNvPicPr>
          <p:nvPr/>
        </p:nvPicPr>
        <p:blipFill rotWithShape="1">
          <a:blip r:embed="rId11" cstate="print"/>
          <a:srcRect t="16759"/>
          <a:stretch/>
        </p:blipFill>
        <p:spPr>
          <a:xfrm>
            <a:off x="4420533" y="5528675"/>
            <a:ext cx="1761975" cy="958315"/>
          </a:xfrm>
          <a:prstGeom prst="rect">
            <a:avLst/>
          </a:prstGeom>
        </p:spPr>
      </p:pic>
      <p:pic>
        <p:nvPicPr>
          <p:cNvPr id="78" name="Picture 98" descr="b97ec3f47cb76cd7.emf"/>
          <p:cNvPicPr>
            <a:picLocks noChangeAspect="1"/>
          </p:cNvPicPr>
          <p:nvPr/>
        </p:nvPicPr>
        <p:blipFill rotWithShape="1">
          <a:blip r:embed="rId12" cstate="print"/>
          <a:srcRect t="16887"/>
          <a:stretch/>
        </p:blipFill>
        <p:spPr>
          <a:xfrm>
            <a:off x="2640518" y="6643735"/>
            <a:ext cx="1761975" cy="956845"/>
          </a:xfrm>
          <a:prstGeom prst="rect">
            <a:avLst/>
          </a:prstGeom>
        </p:spPr>
      </p:pic>
      <p:pic>
        <p:nvPicPr>
          <p:cNvPr id="79" name="Picture 99" descr="83bf0f87c3398d7.emf"/>
          <p:cNvPicPr>
            <a:picLocks noChangeAspect="1"/>
          </p:cNvPicPr>
          <p:nvPr/>
        </p:nvPicPr>
        <p:blipFill rotWithShape="1">
          <a:blip r:embed="rId13" cstate="print"/>
          <a:srcRect t="17181"/>
          <a:stretch/>
        </p:blipFill>
        <p:spPr>
          <a:xfrm>
            <a:off x="2640518" y="7907385"/>
            <a:ext cx="1761975" cy="953451"/>
          </a:xfrm>
          <a:prstGeom prst="rect">
            <a:avLst/>
          </a:prstGeom>
        </p:spPr>
      </p:pic>
      <p:pic>
        <p:nvPicPr>
          <p:cNvPr id="80" name="Picture 100" descr="e4d93d70b63d0a78.emf"/>
          <p:cNvPicPr>
            <a:picLocks noChangeAspect="1"/>
          </p:cNvPicPr>
          <p:nvPr/>
        </p:nvPicPr>
        <p:blipFill rotWithShape="1">
          <a:blip r:embed="rId14" cstate="print"/>
          <a:srcRect t="16941"/>
          <a:stretch/>
        </p:blipFill>
        <p:spPr>
          <a:xfrm>
            <a:off x="4420533" y="4301855"/>
            <a:ext cx="1761975" cy="956211"/>
          </a:xfrm>
          <a:prstGeom prst="rect">
            <a:avLst/>
          </a:prstGeom>
        </p:spPr>
      </p:pic>
      <p:sp>
        <p:nvSpPr>
          <p:cNvPr id="81" name="TextBox 109"/>
          <p:cNvSpPr txBox="1"/>
          <p:nvPr/>
        </p:nvSpPr>
        <p:spPr>
          <a:xfrm>
            <a:off x="5749910" y="4415738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TextBox 110"/>
          <p:cNvSpPr txBox="1"/>
          <p:nvPr/>
        </p:nvSpPr>
        <p:spPr>
          <a:xfrm>
            <a:off x="5261838" y="4422281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TextBox 111"/>
          <p:cNvSpPr txBox="1"/>
          <p:nvPr/>
        </p:nvSpPr>
        <p:spPr>
          <a:xfrm>
            <a:off x="5261838" y="5523649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TextBox 112"/>
          <p:cNvSpPr txBox="1"/>
          <p:nvPr/>
        </p:nvSpPr>
        <p:spPr>
          <a:xfrm>
            <a:off x="5749910" y="5662149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113"/>
          <p:cNvSpPr txBox="1"/>
          <p:nvPr/>
        </p:nvSpPr>
        <p:spPr>
          <a:xfrm>
            <a:off x="4763248" y="5523649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Box 114"/>
          <p:cNvSpPr txBox="1"/>
          <p:nvPr/>
        </p:nvSpPr>
        <p:spPr>
          <a:xfrm>
            <a:off x="3997708" y="6822355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TextBox 115"/>
          <p:cNvSpPr txBox="1"/>
          <p:nvPr/>
        </p:nvSpPr>
        <p:spPr>
          <a:xfrm>
            <a:off x="3532744" y="7916463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116"/>
          <p:cNvSpPr txBox="1"/>
          <p:nvPr/>
        </p:nvSpPr>
        <p:spPr>
          <a:xfrm>
            <a:off x="3984010" y="8026708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Box 117"/>
          <p:cNvSpPr txBox="1"/>
          <p:nvPr/>
        </p:nvSpPr>
        <p:spPr>
          <a:xfrm>
            <a:off x="2981698" y="7977377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0" name="TextBox 118"/>
          <p:cNvSpPr txBox="1"/>
          <p:nvPr/>
        </p:nvSpPr>
        <p:spPr>
          <a:xfrm>
            <a:off x="5761186" y="7044793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TextBox 119"/>
          <p:cNvSpPr txBox="1"/>
          <p:nvPr/>
        </p:nvSpPr>
        <p:spPr>
          <a:xfrm>
            <a:off x="5261838" y="6695909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TextBox 121"/>
          <p:cNvSpPr txBox="1"/>
          <p:nvPr/>
        </p:nvSpPr>
        <p:spPr>
          <a:xfrm>
            <a:off x="3532744" y="6695910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r>
              <a:rPr lang="en-US" sz="1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en-US" sz="1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6" name="组合 95"/>
          <p:cNvGrpSpPr/>
          <p:nvPr/>
        </p:nvGrpSpPr>
        <p:grpSpPr>
          <a:xfrm>
            <a:off x="4541522" y="3067794"/>
            <a:ext cx="1575061" cy="709239"/>
            <a:chOff x="3714769" y="8691316"/>
            <a:chExt cx="1575061" cy="709239"/>
          </a:xfrm>
        </p:grpSpPr>
        <p:sp>
          <p:nvSpPr>
            <p:cNvPr id="97" name="Rectangle 88"/>
            <p:cNvSpPr>
              <a:spLocks noChangeArrowheads="1"/>
            </p:cNvSpPr>
            <p:nvPr/>
          </p:nvSpPr>
          <p:spPr bwMode="auto">
            <a:xfrm>
              <a:off x="3765298" y="9244892"/>
              <a:ext cx="349250" cy="61913"/>
            </a:xfrm>
            <a:prstGeom prst="rect">
              <a:avLst/>
            </a:prstGeom>
            <a:solidFill>
              <a:srgbClr val="FFA500"/>
            </a:solidFill>
            <a:ln w="0" cap="flat">
              <a:solidFill>
                <a:srgbClr val="FFA5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sp>
          <p:nvSpPr>
            <p:cNvPr id="98" name="Rectangle 90"/>
            <p:cNvSpPr>
              <a:spLocks noChangeArrowheads="1"/>
            </p:cNvSpPr>
            <p:nvPr/>
          </p:nvSpPr>
          <p:spPr bwMode="auto">
            <a:xfrm>
              <a:off x="3763081" y="9018176"/>
              <a:ext cx="347663" cy="61913"/>
            </a:xfrm>
            <a:prstGeom prst="rect">
              <a:avLst/>
            </a:prstGeom>
            <a:solidFill>
              <a:srgbClr val="00FF00"/>
            </a:solidFill>
            <a:ln w="0" cap="flat">
              <a:solidFill>
                <a:srgbClr val="00FF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  <p:grpSp>
          <p:nvGrpSpPr>
            <p:cNvPr id="99" name="组合 98"/>
            <p:cNvGrpSpPr/>
            <p:nvPr/>
          </p:nvGrpSpPr>
          <p:grpSpPr>
            <a:xfrm>
              <a:off x="3872559" y="8988392"/>
              <a:ext cx="123542" cy="115930"/>
              <a:chOff x="3712487" y="8920128"/>
              <a:chExt cx="160338" cy="142875"/>
            </a:xfrm>
          </p:grpSpPr>
          <p:sp>
            <p:nvSpPr>
              <p:cNvPr id="106" name="Freeform 92"/>
              <p:cNvSpPr>
                <a:spLocks/>
              </p:cNvSpPr>
              <p:nvPr/>
            </p:nvSpPr>
            <p:spPr bwMode="auto">
              <a:xfrm>
                <a:off x="3712487" y="8923303"/>
                <a:ext cx="153988" cy="133350"/>
              </a:xfrm>
              <a:custGeom>
                <a:avLst/>
                <a:gdLst>
                  <a:gd name="T0" fmla="*/ 0 w 256"/>
                  <a:gd name="T1" fmla="*/ 120 h 240"/>
                  <a:gd name="T2" fmla="*/ 128 w 256"/>
                  <a:gd name="T3" fmla="*/ 0 h 240"/>
                  <a:gd name="T4" fmla="*/ 128 w 256"/>
                  <a:gd name="T5" fmla="*/ 0 h 240"/>
                  <a:gd name="T6" fmla="*/ 128 w 256"/>
                  <a:gd name="T7" fmla="*/ 0 h 240"/>
                  <a:gd name="T8" fmla="*/ 256 w 256"/>
                  <a:gd name="T9" fmla="*/ 120 h 240"/>
                  <a:gd name="T10" fmla="*/ 256 w 256"/>
                  <a:gd name="T11" fmla="*/ 120 h 240"/>
                  <a:gd name="T12" fmla="*/ 256 w 256"/>
                  <a:gd name="T13" fmla="*/ 120 h 240"/>
                  <a:gd name="T14" fmla="*/ 128 w 256"/>
                  <a:gd name="T15" fmla="*/ 240 h 240"/>
                  <a:gd name="T16" fmla="*/ 128 w 256"/>
                  <a:gd name="T17" fmla="*/ 240 h 240"/>
                  <a:gd name="T18" fmla="*/ 128 w 256"/>
                  <a:gd name="T19" fmla="*/ 240 h 240"/>
                  <a:gd name="T20" fmla="*/ 0 w 256"/>
                  <a:gd name="T21" fmla="*/ 120 h 240"/>
                  <a:gd name="T22" fmla="*/ 0 w 256"/>
                  <a:gd name="T23" fmla="*/ 12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56" h="240">
                    <a:moveTo>
                      <a:pt x="0" y="120"/>
                    </a:moveTo>
                    <a:cubicBezTo>
                      <a:pt x="0" y="54"/>
                      <a:pt x="58" y="0"/>
                      <a:pt x="128" y="0"/>
                    </a:cubicBezTo>
                    <a:cubicBezTo>
                      <a:pt x="128" y="0"/>
                      <a:pt x="128" y="0"/>
                      <a:pt x="128" y="0"/>
                    </a:cubicBezTo>
                    <a:lnTo>
                      <a:pt x="128" y="0"/>
                    </a:lnTo>
                    <a:cubicBezTo>
                      <a:pt x="199" y="0"/>
                      <a:pt x="256" y="54"/>
                      <a:pt x="256" y="120"/>
                    </a:cubicBezTo>
                    <a:cubicBezTo>
                      <a:pt x="256" y="120"/>
                      <a:pt x="256" y="120"/>
                      <a:pt x="256" y="120"/>
                    </a:cubicBezTo>
                    <a:lnTo>
                      <a:pt x="256" y="120"/>
                    </a:lnTo>
                    <a:cubicBezTo>
                      <a:pt x="256" y="187"/>
                      <a:pt x="199" y="240"/>
                      <a:pt x="128" y="240"/>
                    </a:cubicBezTo>
                    <a:cubicBezTo>
                      <a:pt x="128" y="240"/>
                      <a:pt x="128" y="240"/>
                      <a:pt x="128" y="240"/>
                    </a:cubicBezTo>
                    <a:lnTo>
                      <a:pt x="128" y="240"/>
                    </a:lnTo>
                    <a:cubicBezTo>
                      <a:pt x="58" y="240"/>
                      <a:pt x="0" y="187"/>
                      <a:pt x="0" y="120"/>
                    </a:cubicBezTo>
                    <a:cubicBezTo>
                      <a:pt x="0" y="120"/>
                      <a:pt x="0" y="120"/>
                      <a:pt x="0" y="120"/>
                    </a:cubicBezTo>
                    <a:close/>
                  </a:path>
                </a:pathLst>
              </a:custGeom>
              <a:solidFill>
                <a:srgbClr val="92D05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7" name="Freeform 93"/>
              <p:cNvSpPr>
                <a:spLocks noEditPoints="1"/>
              </p:cNvSpPr>
              <p:nvPr/>
            </p:nvSpPr>
            <p:spPr bwMode="auto">
              <a:xfrm>
                <a:off x="3712487" y="8920128"/>
                <a:ext cx="160338" cy="142875"/>
              </a:xfrm>
              <a:custGeom>
                <a:avLst/>
                <a:gdLst>
                  <a:gd name="T0" fmla="*/ 1 w 273"/>
                  <a:gd name="T1" fmla="*/ 127 h 257"/>
                  <a:gd name="T2" fmla="*/ 12 w 273"/>
                  <a:gd name="T3" fmla="*/ 77 h 257"/>
                  <a:gd name="T4" fmla="*/ 42 w 273"/>
                  <a:gd name="T5" fmla="*/ 37 h 257"/>
                  <a:gd name="T6" fmla="*/ 85 w 273"/>
                  <a:gd name="T7" fmla="*/ 10 h 257"/>
                  <a:gd name="T8" fmla="*/ 138 w 273"/>
                  <a:gd name="T9" fmla="*/ 1 h 257"/>
                  <a:gd name="T10" fmla="*/ 191 w 273"/>
                  <a:gd name="T11" fmla="*/ 11 h 257"/>
                  <a:gd name="T12" fmla="*/ 234 w 273"/>
                  <a:gd name="T13" fmla="*/ 39 h 257"/>
                  <a:gd name="T14" fmla="*/ 262 w 273"/>
                  <a:gd name="T15" fmla="*/ 80 h 257"/>
                  <a:gd name="T16" fmla="*/ 272 w 273"/>
                  <a:gd name="T17" fmla="*/ 130 h 257"/>
                  <a:gd name="T18" fmla="*/ 261 w 273"/>
                  <a:gd name="T19" fmla="*/ 180 h 257"/>
                  <a:gd name="T20" fmla="*/ 232 w 273"/>
                  <a:gd name="T21" fmla="*/ 220 h 257"/>
                  <a:gd name="T22" fmla="*/ 188 w 273"/>
                  <a:gd name="T23" fmla="*/ 247 h 257"/>
                  <a:gd name="T24" fmla="*/ 135 w 273"/>
                  <a:gd name="T25" fmla="*/ 256 h 257"/>
                  <a:gd name="T26" fmla="*/ 82 w 273"/>
                  <a:gd name="T27" fmla="*/ 246 h 257"/>
                  <a:gd name="T28" fmla="*/ 40 w 273"/>
                  <a:gd name="T29" fmla="*/ 218 h 257"/>
                  <a:gd name="T30" fmla="*/ 11 w 273"/>
                  <a:gd name="T31" fmla="*/ 177 h 257"/>
                  <a:gd name="T32" fmla="*/ 26 w 273"/>
                  <a:gd name="T33" fmla="*/ 174 h 257"/>
                  <a:gd name="T34" fmla="*/ 53 w 273"/>
                  <a:gd name="T35" fmla="*/ 209 h 257"/>
                  <a:gd name="T36" fmla="*/ 91 w 273"/>
                  <a:gd name="T37" fmla="*/ 233 h 257"/>
                  <a:gd name="T38" fmla="*/ 138 w 273"/>
                  <a:gd name="T39" fmla="*/ 241 h 257"/>
                  <a:gd name="T40" fmla="*/ 185 w 273"/>
                  <a:gd name="T41" fmla="*/ 232 h 257"/>
                  <a:gd name="T42" fmla="*/ 223 w 273"/>
                  <a:gd name="T43" fmla="*/ 207 h 257"/>
                  <a:gd name="T44" fmla="*/ 248 w 273"/>
                  <a:gd name="T45" fmla="*/ 171 h 257"/>
                  <a:gd name="T46" fmla="*/ 257 w 273"/>
                  <a:gd name="T47" fmla="*/ 127 h 257"/>
                  <a:gd name="T48" fmla="*/ 247 w 273"/>
                  <a:gd name="T49" fmla="*/ 83 h 257"/>
                  <a:gd name="T50" fmla="*/ 221 w 273"/>
                  <a:gd name="T51" fmla="*/ 48 h 257"/>
                  <a:gd name="T52" fmla="*/ 182 w 273"/>
                  <a:gd name="T53" fmla="*/ 24 h 257"/>
                  <a:gd name="T54" fmla="*/ 135 w 273"/>
                  <a:gd name="T55" fmla="*/ 16 h 257"/>
                  <a:gd name="T56" fmla="*/ 88 w 273"/>
                  <a:gd name="T57" fmla="*/ 25 h 257"/>
                  <a:gd name="T58" fmla="*/ 51 w 273"/>
                  <a:gd name="T59" fmla="*/ 50 h 257"/>
                  <a:gd name="T60" fmla="*/ 25 w 273"/>
                  <a:gd name="T61" fmla="*/ 86 h 257"/>
                  <a:gd name="T62" fmla="*/ 16 w 273"/>
                  <a:gd name="T63" fmla="*/ 130 h 257"/>
                  <a:gd name="T64" fmla="*/ 26 w 273"/>
                  <a:gd name="T65" fmla="*/ 174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3" h="257">
                    <a:moveTo>
                      <a:pt x="1" y="130"/>
                    </a:moveTo>
                    <a:cubicBezTo>
                      <a:pt x="0" y="129"/>
                      <a:pt x="0" y="128"/>
                      <a:pt x="1" y="127"/>
                    </a:cubicBezTo>
                    <a:lnTo>
                      <a:pt x="11" y="80"/>
                    </a:lnTo>
                    <a:cubicBezTo>
                      <a:pt x="11" y="79"/>
                      <a:pt x="11" y="78"/>
                      <a:pt x="12" y="77"/>
                    </a:cubicBezTo>
                    <a:lnTo>
                      <a:pt x="40" y="39"/>
                    </a:lnTo>
                    <a:cubicBezTo>
                      <a:pt x="41" y="38"/>
                      <a:pt x="41" y="37"/>
                      <a:pt x="42" y="37"/>
                    </a:cubicBezTo>
                    <a:lnTo>
                      <a:pt x="82" y="11"/>
                    </a:lnTo>
                    <a:cubicBezTo>
                      <a:pt x="83" y="10"/>
                      <a:pt x="84" y="10"/>
                      <a:pt x="85" y="10"/>
                    </a:cubicBezTo>
                    <a:lnTo>
                      <a:pt x="135" y="1"/>
                    </a:lnTo>
                    <a:cubicBezTo>
                      <a:pt x="136" y="0"/>
                      <a:pt x="137" y="0"/>
                      <a:pt x="138" y="1"/>
                    </a:cubicBezTo>
                    <a:lnTo>
                      <a:pt x="188" y="10"/>
                    </a:lnTo>
                    <a:cubicBezTo>
                      <a:pt x="189" y="10"/>
                      <a:pt x="190" y="10"/>
                      <a:pt x="191" y="11"/>
                    </a:cubicBezTo>
                    <a:lnTo>
                      <a:pt x="232" y="37"/>
                    </a:lnTo>
                    <a:cubicBezTo>
                      <a:pt x="233" y="37"/>
                      <a:pt x="233" y="38"/>
                      <a:pt x="234" y="39"/>
                    </a:cubicBezTo>
                    <a:lnTo>
                      <a:pt x="261" y="77"/>
                    </a:lnTo>
                    <a:cubicBezTo>
                      <a:pt x="262" y="78"/>
                      <a:pt x="262" y="79"/>
                      <a:pt x="262" y="80"/>
                    </a:cubicBezTo>
                    <a:lnTo>
                      <a:pt x="272" y="127"/>
                    </a:lnTo>
                    <a:cubicBezTo>
                      <a:pt x="273" y="128"/>
                      <a:pt x="273" y="129"/>
                      <a:pt x="272" y="130"/>
                    </a:cubicBezTo>
                    <a:lnTo>
                      <a:pt x="262" y="177"/>
                    </a:lnTo>
                    <a:cubicBezTo>
                      <a:pt x="262" y="178"/>
                      <a:pt x="262" y="179"/>
                      <a:pt x="261" y="180"/>
                    </a:cubicBezTo>
                    <a:lnTo>
                      <a:pt x="234" y="218"/>
                    </a:lnTo>
                    <a:cubicBezTo>
                      <a:pt x="233" y="219"/>
                      <a:pt x="233" y="220"/>
                      <a:pt x="232" y="220"/>
                    </a:cubicBezTo>
                    <a:lnTo>
                      <a:pt x="191" y="246"/>
                    </a:lnTo>
                    <a:cubicBezTo>
                      <a:pt x="190" y="247"/>
                      <a:pt x="189" y="247"/>
                      <a:pt x="188" y="247"/>
                    </a:cubicBezTo>
                    <a:lnTo>
                      <a:pt x="138" y="256"/>
                    </a:lnTo>
                    <a:cubicBezTo>
                      <a:pt x="137" y="257"/>
                      <a:pt x="136" y="257"/>
                      <a:pt x="135" y="256"/>
                    </a:cubicBezTo>
                    <a:lnTo>
                      <a:pt x="85" y="247"/>
                    </a:lnTo>
                    <a:cubicBezTo>
                      <a:pt x="84" y="247"/>
                      <a:pt x="83" y="247"/>
                      <a:pt x="82" y="246"/>
                    </a:cubicBezTo>
                    <a:lnTo>
                      <a:pt x="42" y="220"/>
                    </a:lnTo>
                    <a:cubicBezTo>
                      <a:pt x="41" y="220"/>
                      <a:pt x="41" y="219"/>
                      <a:pt x="40" y="218"/>
                    </a:cubicBezTo>
                    <a:lnTo>
                      <a:pt x="12" y="180"/>
                    </a:lnTo>
                    <a:cubicBezTo>
                      <a:pt x="11" y="179"/>
                      <a:pt x="11" y="178"/>
                      <a:pt x="11" y="177"/>
                    </a:cubicBezTo>
                    <a:lnTo>
                      <a:pt x="1" y="130"/>
                    </a:lnTo>
                    <a:close/>
                    <a:moveTo>
                      <a:pt x="26" y="174"/>
                    </a:moveTo>
                    <a:lnTo>
                      <a:pt x="25" y="171"/>
                    </a:lnTo>
                    <a:lnTo>
                      <a:pt x="53" y="209"/>
                    </a:lnTo>
                    <a:lnTo>
                      <a:pt x="51" y="207"/>
                    </a:lnTo>
                    <a:lnTo>
                      <a:pt x="91" y="233"/>
                    </a:lnTo>
                    <a:lnTo>
                      <a:pt x="88" y="232"/>
                    </a:lnTo>
                    <a:lnTo>
                      <a:pt x="138" y="241"/>
                    </a:lnTo>
                    <a:lnTo>
                      <a:pt x="135" y="241"/>
                    </a:lnTo>
                    <a:lnTo>
                      <a:pt x="185" y="232"/>
                    </a:lnTo>
                    <a:lnTo>
                      <a:pt x="182" y="233"/>
                    </a:lnTo>
                    <a:lnTo>
                      <a:pt x="223" y="207"/>
                    </a:lnTo>
                    <a:lnTo>
                      <a:pt x="221" y="209"/>
                    </a:lnTo>
                    <a:lnTo>
                      <a:pt x="248" y="171"/>
                    </a:lnTo>
                    <a:lnTo>
                      <a:pt x="247" y="174"/>
                    </a:lnTo>
                    <a:lnTo>
                      <a:pt x="257" y="127"/>
                    </a:lnTo>
                    <a:lnTo>
                      <a:pt x="257" y="130"/>
                    </a:lnTo>
                    <a:lnTo>
                      <a:pt x="247" y="83"/>
                    </a:lnTo>
                    <a:lnTo>
                      <a:pt x="248" y="86"/>
                    </a:lnTo>
                    <a:lnTo>
                      <a:pt x="221" y="48"/>
                    </a:lnTo>
                    <a:lnTo>
                      <a:pt x="223" y="50"/>
                    </a:lnTo>
                    <a:lnTo>
                      <a:pt x="182" y="24"/>
                    </a:lnTo>
                    <a:lnTo>
                      <a:pt x="185" y="25"/>
                    </a:lnTo>
                    <a:lnTo>
                      <a:pt x="135" y="16"/>
                    </a:lnTo>
                    <a:lnTo>
                      <a:pt x="138" y="16"/>
                    </a:lnTo>
                    <a:lnTo>
                      <a:pt x="88" y="25"/>
                    </a:lnTo>
                    <a:lnTo>
                      <a:pt x="91" y="24"/>
                    </a:lnTo>
                    <a:lnTo>
                      <a:pt x="51" y="50"/>
                    </a:lnTo>
                    <a:lnTo>
                      <a:pt x="53" y="48"/>
                    </a:lnTo>
                    <a:lnTo>
                      <a:pt x="25" y="86"/>
                    </a:lnTo>
                    <a:lnTo>
                      <a:pt x="26" y="83"/>
                    </a:lnTo>
                    <a:lnTo>
                      <a:pt x="16" y="130"/>
                    </a:lnTo>
                    <a:lnTo>
                      <a:pt x="16" y="127"/>
                    </a:lnTo>
                    <a:lnTo>
                      <a:pt x="26" y="174"/>
                    </a:lnTo>
                    <a:close/>
                  </a:path>
                </a:pathLst>
              </a:custGeom>
              <a:solidFill>
                <a:srgbClr val="000000"/>
              </a:solidFill>
              <a:ln w="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100" name="组合 99"/>
            <p:cNvGrpSpPr/>
            <p:nvPr/>
          </p:nvGrpSpPr>
          <p:grpSpPr>
            <a:xfrm>
              <a:off x="3876823" y="9218536"/>
              <a:ext cx="121487" cy="115930"/>
              <a:chOff x="3712487" y="9231278"/>
              <a:chExt cx="160338" cy="141288"/>
            </a:xfrm>
          </p:grpSpPr>
          <p:sp>
            <p:nvSpPr>
              <p:cNvPr id="104" name="Freeform 94"/>
              <p:cNvSpPr>
                <a:spLocks/>
              </p:cNvSpPr>
              <p:nvPr/>
            </p:nvSpPr>
            <p:spPr bwMode="auto">
              <a:xfrm>
                <a:off x="3712487" y="9234453"/>
                <a:ext cx="153988" cy="133350"/>
              </a:xfrm>
              <a:custGeom>
                <a:avLst/>
                <a:gdLst>
                  <a:gd name="T0" fmla="*/ 0 w 256"/>
                  <a:gd name="T1" fmla="*/ 120 h 240"/>
                  <a:gd name="T2" fmla="*/ 128 w 256"/>
                  <a:gd name="T3" fmla="*/ 0 h 240"/>
                  <a:gd name="T4" fmla="*/ 128 w 256"/>
                  <a:gd name="T5" fmla="*/ 0 h 240"/>
                  <a:gd name="T6" fmla="*/ 128 w 256"/>
                  <a:gd name="T7" fmla="*/ 0 h 240"/>
                  <a:gd name="T8" fmla="*/ 256 w 256"/>
                  <a:gd name="T9" fmla="*/ 120 h 240"/>
                  <a:gd name="T10" fmla="*/ 256 w 256"/>
                  <a:gd name="T11" fmla="*/ 120 h 240"/>
                  <a:gd name="T12" fmla="*/ 256 w 256"/>
                  <a:gd name="T13" fmla="*/ 120 h 240"/>
                  <a:gd name="T14" fmla="*/ 128 w 256"/>
                  <a:gd name="T15" fmla="*/ 240 h 240"/>
                  <a:gd name="T16" fmla="*/ 128 w 256"/>
                  <a:gd name="T17" fmla="*/ 240 h 240"/>
                  <a:gd name="T18" fmla="*/ 128 w 256"/>
                  <a:gd name="T19" fmla="*/ 240 h 240"/>
                  <a:gd name="T20" fmla="*/ 0 w 256"/>
                  <a:gd name="T21" fmla="*/ 120 h 240"/>
                  <a:gd name="T22" fmla="*/ 0 w 256"/>
                  <a:gd name="T23" fmla="*/ 120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56" h="240">
                    <a:moveTo>
                      <a:pt x="0" y="120"/>
                    </a:moveTo>
                    <a:cubicBezTo>
                      <a:pt x="0" y="54"/>
                      <a:pt x="58" y="0"/>
                      <a:pt x="128" y="0"/>
                    </a:cubicBezTo>
                    <a:cubicBezTo>
                      <a:pt x="128" y="0"/>
                      <a:pt x="128" y="0"/>
                      <a:pt x="128" y="0"/>
                    </a:cubicBezTo>
                    <a:lnTo>
                      <a:pt x="128" y="0"/>
                    </a:lnTo>
                    <a:cubicBezTo>
                      <a:pt x="199" y="0"/>
                      <a:pt x="256" y="54"/>
                      <a:pt x="256" y="120"/>
                    </a:cubicBezTo>
                    <a:cubicBezTo>
                      <a:pt x="256" y="120"/>
                      <a:pt x="256" y="120"/>
                      <a:pt x="256" y="120"/>
                    </a:cubicBezTo>
                    <a:lnTo>
                      <a:pt x="256" y="120"/>
                    </a:lnTo>
                    <a:cubicBezTo>
                      <a:pt x="256" y="187"/>
                      <a:pt x="199" y="240"/>
                      <a:pt x="128" y="240"/>
                    </a:cubicBezTo>
                    <a:cubicBezTo>
                      <a:pt x="128" y="240"/>
                      <a:pt x="128" y="240"/>
                      <a:pt x="128" y="240"/>
                    </a:cubicBezTo>
                    <a:lnTo>
                      <a:pt x="128" y="240"/>
                    </a:lnTo>
                    <a:cubicBezTo>
                      <a:pt x="58" y="240"/>
                      <a:pt x="0" y="187"/>
                      <a:pt x="0" y="120"/>
                    </a:cubicBezTo>
                    <a:cubicBezTo>
                      <a:pt x="0" y="120"/>
                      <a:pt x="0" y="120"/>
                      <a:pt x="0" y="120"/>
                    </a:cubicBezTo>
                    <a:close/>
                  </a:path>
                </a:pathLst>
              </a:custGeom>
              <a:solidFill>
                <a:srgbClr val="FFC000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  <p:sp>
            <p:nvSpPr>
              <p:cNvPr id="105" name="Freeform 95"/>
              <p:cNvSpPr>
                <a:spLocks noEditPoints="1"/>
              </p:cNvSpPr>
              <p:nvPr/>
            </p:nvSpPr>
            <p:spPr bwMode="auto">
              <a:xfrm>
                <a:off x="3712487" y="9231278"/>
                <a:ext cx="160338" cy="141288"/>
              </a:xfrm>
              <a:custGeom>
                <a:avLst/>
                <a:gdLst>
                  <a:gd name="T0" fmla="*/ 1 w 273"/>
                  <a:gd name="T1" fmla="*/ 127 h 257"/>
                  <a:gd name="T2" fmla="*/ 12 w 273"/>
                  <a:gd name="T3" fmla="*/ 77 h 257"/>
                  <a:gd name="T4" fmla="*/ 42 w 273"/>
                  <a:gd name="T5" fmla="*/ 37 h 257"/>
                  <a:gd name="T6" fmla="*/ 85 w 273"/>
                  <a:gd name="T7" fmla="*/ 10 h 257"/>
                  <a:gd name="T8" fmla="*/ 138 w 273"/>
                  <a:gd name="T9" fmla="*/ 1 h 257"/>
                  <a:gd name="T10" fmla="*/ 191 w 273"/>
                  <a:gd name="T11" fmla="*/ 11 h 257"/>
                  <a:gd name="T12" fmla="*/ 234 w 273"/>
                  <a:gd name="T13" fmla="*/ 39 h 257"/>
                  <a:gd name="T14" fmla="*/ 262 w 273"/>
                  <a:gd name="T15" fmla="*/ 80 h 257"/>
                  <a:gd name="T16" fmla="*/ 272 w 273"/>
                  <a:gd name="T17" fmla="*/ 130 h 257"/>
                  <a:gd name="T18" fmla="*/ 261 w 273"/>
                  <a:gd name="T19" fmla="*/ 180 h 257"/>
                  <a:gd name="T20" fmla="*/ 232 w 273"/>
                  <a:gd name="T21" fmla="*/ 220 h 257"/>
                  <a:gd name="T22" fmla="*/ 188 w 273"/>
                  <a:gd name="T23" fmla="*/ 247 h 257"/>
                  <a:gd name="T24" fmla="*/ 135 w 273"/>
                  <a:gd name="T25" fmla="*/ 256 h 257"/>
                  <a:gd name="T26" fmla="*/ 82 w 273"/>
                  <a:gd name="T27" fmla="*/ 246 h 257"/>
                  <a:gd name="T28" fmla="*/ 40 w 273"/>
                  <a:gd name="T29" fmla="*/ 218 h 257"/>
                  <a:gd name="T30" fmla="*/ 11 w 273"/>
                  <a:gd name="T31" fmla="*/ 177 h 257"/>
                  <a:gd name="T32" fmla="*/ 26 w 273"/>
                  <a:gd name="T33" fmla="*/ 174 h 257"/>
                  <a:gd name="T34" fmla="*/ 53 w 273"/>
                  <a:gd name="T35" fmla="*/ 209 h 257"/>
                  <a:gd name="T36" fmla="*/ 91 w 273"/>
                  <a:gd name="T37" fmla="*/ 233 h 257"/>
                  <a:gd name="T38" fmla="*/ 138 w 273"/>
                  <a:gd name="T39" fmla="*/ 241 h 257"/>
                  <a:gd name="T40" fmla="*/ 185 w 273"/>
                  <a:gd name="T41" fmla="*/ 232 h 257"/>
                  <a:gd name="T42" fmla="*/ 223 w 273"/>
                  <a:gd name="T43" fmla="*/ 207 h 257"/>
                  <a:gd name="T44" fmla="*/ 248 w 273"/>
                  <a:gd name="T45" fmla="*/ 171 h 257"/>
                  <a:gd name="T46" fmla="*/ 257 w 273"/>
                  <a:gd name="T47" fmla="*/ 127 h 257"/>
                  <a:gd name="T48" fmla="*/ 247 w 273"/>
                  <a:gd name="T49" fmla="*/ 83 h 257"/>
                  <a:gd name="T50" fmla="*/ 221 w 273"/>
                  <a:gd name="T51" fmla="*/ 48 h 257"/>
                  <a:gd name="T52" fmla="*/ 182 w 273"/>
                  <a:gd name="T53" fmla="*/ 24 h 257"/>
                  <a:gd name="T54" fmla="*/ 135 w 273"/>
                  <a:gd name="T55" fmla="*/ 16 h 257"/>
                  <a:gd name="T56" fmla="*/ 88 w 273"/>
                  <a:gd name="T57" fmla="*/ 25 h 257"/>
                  <a:gd name="T58" fmla="*/ 51 w 273"/>
                  <a:gd name="T59" fmla="*/ 50 h 257"/>
                  <a:gd name="T60" fmla="*/ 25 w 273"/>
                  <a:gd name="T61" fmla="*/ 86 h 257"/>
                  <a:gd name="T62" fmla="*/ 16 w 273"/>
                  <a:gd name="T63" fmla="*/ 130 h 257"/>
                  <a:gd name="T64" fmla="*/ 26 w 273"/>
                  <a:gd name="T65" fmla="*/ 174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73" h="257">
                    <a:moveTo>
                      <a:pt x="1" y="130"/>
                    </a:moveTo>
                    <a:cubicBezTo>
                      <a:pt x="0" y="129"/>
                      <a:pt x="0" y="128"/>
                      <a:pt x="1" y="127"/>
                    </a:cubicBezTo>
                    <a:lnTo>
                      <a:pt x="11" y="80"/>
                    </a:lnTo>
                    <a:cubicBezTo>
                      <a:pt x="11" y="79"/>
                      <a:pt x="11" y="78"/>
                      <a:pt x="12" y="77"/>
                    </a:cubicBezTo>
                    <a:lnTo>
                      <a:pt x="40" y="39"/>
                    </a:lnTo>
                    <a:cubicBezTo>
                      <a:pt x="41" y="38"/>
                      <a:pt x="41" y="37"/>
                      <a:pt x="42" y="37"/>
                    </a:cubicBezTo>
                    <a:lnTo>
                      <a:pt x="82" y="11"/>
                    </a:lnTo>
                    <a:cubicBezTo>
                      <a:pt x="83" y="10"/>
                      <a:pt x="84" y="10"/>
                      <a:pt x="85" y="10"/>
                    </a:cubicBezTo>
                    <a:lnTo>
                      <a:pt x="135" y="1"/>
                    </a:lnTo>
                    <a:cubicBezTo>
                      <a:pt x="136" y="0"/>
                      <a:pt x="137" y="0"/>
                      <a:pt x="138" y="1"/>
                    </a:cubicBezTo>
                    <a:lnTo>
                      <a:pt x="188" y="10"/>
                    </a:lnTo>
                    <a:cubicBezTo>
                      <a:pt x="189" y="10"/>
                      <a:pt x="190" y="10"/>
                      <a:pt x="191" y="11"/>
                    </a:cubicBezTo>
                    <a:lnTo>
                      <a:pt x="232" y="37"/>
                    </a:lnTo>
                    <a:cubicBezTo>
                      <a:pt x="233" y="37"/>
                      <a:pt x="233" y="38"/>
                      <a:pt x="234" y="39"/>
                    </a:cubicBezTo>
                    <a:lnTo>
                      <a:pt x="261" y="77"/>
                    </a:lnTo>
                    <a:cubicBezTo>
                      <a:pt x="262" y="78"/>
                      <a:pt x="262" y="79"/>
                      <a:pt x="262" y="80"/>
                    </a:cubicBezTo>
                    <a:lnTo>
                      <a:pt x="272" y="127"/>
                    </a:lnTo>
                    <a:cubicBezTo>
                      <a:pt x="273" y="128"/>
                      <a:pt x="273" y="129"/>
                      <a:pt x="272" y="130"/>
                    </a:cubicBezTo>
                    <a:lnTo>
                      <a:pt x="262" y="177"/>
                    </a:lnTo>
                    <a:cubicBezTo>
                      <a:pt x="262" y="178"/>
                      <a:pt x="262" y="179"/>
                      <a:pt x="261" y="180"/>
                    </a:cubicBezTo>
                    <a:lnTo>
                      <a:pt x="234" y="218"/>
                    </a:lnTo>
                    <a:cubicBezTo>
                      <a:pt x="233" y="219"/>
                      <a:pt x="233" y="220"/>
                      <a:pt x="232" y="220"/>
                    </a:cubicBezTo>
                    <a:lnTo>
                      <a:pt x="191" y="246"/>
                    </a:lnTo>
                    <a:cubicBezTo>
                      <a:pt x="190" y="247"/>
                      <a:pt x="189" y="247"/>
                      <a:pt x="188" y="247"/>
                    </a:cubicBezTo>
                    <a:lnTo>
                      <a:pt x="138" y="256"/>
                    </a:lnTo>
                    <a:cubicBezTo>
                      <a:pt x="137" y="257"/>
                      <a:pt x="136" y="257"/>
                      <a:pt x="135" y="256"/>
                    </a:cubicBezTo>
                    <a:lnTo>
                      <a:pt x="85" y="247"/>
                    </a:lnTo>
                    <a:cubicBezTo>
                      <a:pt x="84" y="247"/>
                      <a:pt x="83" y="247"/>
                      <a:pt x="82" y="246"/>
                    </a:cubicBezTo>
                    <a:lnTo>
                      <a:pt x="42" y="220"/>
                    </a:lnTo>
                    <a:cubicBezTo>
                      <a:pt x="41" y="220"/>
                      <a:pt x="41" y="219"/>
                      <a:pt x="40" y="218"/>
                    </a:cubicBezTo>
                    <a:lnTo>
                      <a:pt x="12" y="180"/>
                    </a:lnTo>
                    <a:cubicBezTo>
                      <a:pt x="11" y="179"/>
                      <a:pt x="11" y="178"/>
                      <a:pt x="11" y="177"/>
                    </a:cubicBezTo>
                    <a:lnTo>
                      <a:pt x="1" y="130"/>
                    </a:lnTo>
                    <a:close/>
                    <a:moveTo>
                      <a:pt x="26" y="174"/>
                    </a:moveTo>
                    <a:lnTo>
                      <a:pt x="25" y="171"/>
                    </a:lnTo>
                    <a:lnTo>
                      <a:pt x="53" y="209"/>
                    </a:lnTo>
                    <a:lnTo>
                      <a:pt x="51" y="207"/>
                    </a:lnTo>
                    <a:lnTo>
                      <a:pt x="91" y="233"/>
                    </a:lnTo>
                    <a:lnTo>
                      <a:pt x="88" y="232"/>
                    </a:lnTo>
                    <a:lnTo>
                      <a:pt x="138" y="241"/>
                    </a:lnTo>
                    <a:lnTo>
                      <a:pt x="135" y="241"/>
                    </a:lnTo>
                    <a:lnTo>
                      <a:pt x="185" y="232"/>
                    </a:lnTo>
                    <a:lnTo>
                      <a:pt x="182" y="233"/>
                    </a:lnTo>
                    <a:lnTo>
                      <a:pt x="223" y="207"/>
                    </a:lnTo>
                    <a:lnTo>
                      <a:pt x="221" y="209"/>
                    </a:lnTo>
                    <a:lnTo>
                      <a:pt x="248" y="171"/>
                    </a:lnTo>
                    <a:lnTo>
                      <a:pt x="247" y="174"/>
                    </a:lnTo>
                    <a:lnTo>
                      <a:pt x="257" y="127"/>
                    </a:lnTo>
                    <a:lnTo>
                      <a:pt x="257" y="130"/>
                    </a:lnTo>
                    <a:lnTo>
                      <a:pt x="247" y="83"/>
                    </a:lnTo>
                    <a:lnTo>
                      <a:pt x="248" y="86"/>
                    </a:lnTo>
                    <a:lnTo>
                      <a:pt x="221" y="48"/>
                    </a:lnTo>
                    <a:lnTo>
                      <a:pt x="223" y="50"/>
                    </a:lnTo>
                    <a:lnTo>
                      <a:pt x="182" y="24"/>
                    </a:lnTo>
                    <a:lnTo>
                      <a:pt x="185" y="25"/>
                    </a:lnTo>
                    <a:lnTo>
                      <a:pt x="135" y="16"/>
                    </a:lnTo>
                    <a:lnTo>
                      <a:pt x="138" y="16"/>
                    </a:lnTo>
                    <a:lnTo>
                      <a:pt x="88" y="25"/>
                    </a:lnTo>
                    <a:lnTo>
                      <a:pt x="91" y="24"/>
                    </a:lnTo>
                    <a:lnTo>
                      <a:pt x="51" y="50"/>
                    </a:lnTo>
                    <a:lnTo>
                      <a:pt x="53" y="48"/>
                    </a:lnTo>
                    <a:lnTo>
                      <a:pt x="25" y="86"/>
                    </a:lnTo>
                    <a:lnTo>
                      <a:pt x="26" y="83"/>
                    </a:lnTo>
                    <a:lnTo>
                      <a:pt x="16" y="130"/>
                    </a:lnTo>
                    <a:lnTo>
                      <a:pt x="16" y="127"/>
                    </a:lnTo>
                    <a:lnTo>
                      <a:pt x="26" y="174"/>
                    </a:lnTo>
                    <a:close/>
                  </a:path>
                </a:pathLst>
              </a:custGeom>
              <a:solidFill>
                <a:srgbClr val="000000"/>
              </a:solidFill>
              <a:ln w="0" cap="flat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sp>
          <p:nvSpPr>
            <p:cNvPr id="101" name="TextBox 92"/>
            <p:cNvSpPr txBox="1"/>
            <p:nvPr/>
          </p:nvSpPr>
          <p:spPr>
            <a:xfrm>
              <a:off x="4163290" y="8712455"/>
              <a:ext cx="1126540" cy="67710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Drug/</a:t>
              </a:r>
              <a:r>
                <a:rPr lang="en-US" sz="800" b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Veh</a:t>
              </a:r>
              <a:r>
                <a:rPr lang="en-US" sz="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 </a:t>
              </a:r>
              <a:r>
                <a:rPr lang="en-US" sz="800" b="1" i="1" dirty="0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r>
                <a:rPr lang="en-US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 &lt; </a:t>
              </a:r>
              <a:r>
                <a:rPr lang="en-US" sz="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0.05</a:t>
              </a:r>
            </a:p>
            <a:p>
              <a:endParaRPr lang="en-US" sz="600" b="1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0"/>
              <a:r>
                <a:rPr lang="zh-CN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Vehicle </a:t>
              </a:r>
              <a:r>
                <a:rPr lang="zh-CN" altLang="zh-CN" sz="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treated</a:t>
              </a:r>
              <a:endParaRPr lang="en-US" altLang="zh-CN" sz="800" b="1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0"/>
              <a:endParaRPr lang="zh-CN" altLang="zh-CN" sz="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lvl="0"/>
              <a:r>
                <a:rPr lang="zh-CN" altLang="zh-CN" sz="800" b="1" dirty="0">
                  <a:latin typeface="Arial" panose="020B0604020202020204" pitchFamily="34" charset="0"/>
                  <a:cs typeface="Arial" panose="020B0604020202020204" pitchFamily="34" charset="0"/>
                </a:rPr>
                <a:t>ATO </a:t>
              </a:r>
              <a:r>
                <a:rPr lang="zh-CN" altLang="zh-CN" sz="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treated</a:t>
              </a:r>
              <a:endParaRPr lang="en-US" sz="800" dirty="0"/>
            </a:p>
          </p:txBody>
        </p:sp>
        <p:sp>
          <p:nvSpPr>
            <p:cNvPr id="102" name="文本框 3"/>
            <p:cNvSpPr txBox="1"/>
            <p:nvPr/>
          </p:nvSpPr>
          <p:spPr>
            <a:xfrm>
              <a:off x="3803173" y="8691316"/>
              <a:ext cx="3488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dirty="0" smtClean="0">
                  <a:solidFill>
                    <a:srgbClr val="FF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zh-CN" alt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" name="矩形 102"/>
            <p:cNvSpPr/>
            <p:nvPr/>
          </p:nvSpPr>
          <p:spPr>
            <a:xfrm>
              <a:off x="3714769" y="8692668"/>
              <a:ext cx="1515173" cy="707887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  <p:sp>
        <p:nvSpPr>
          <p:cNvPr id="121" name="Line 40"/>
          <p:cNvSpPr>
            <a:spLocks noChangeShapeType="1"/>
          </p:cNvSpPr>
          <p:nvPr/>
        </p:nvSpPr>
        <p:spPr bwMode="auto">
          <a:xfrm rot="16200000">
            <a:off x="4746487" y="2299369"/>
            <a:ext cx="0" cy="216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800" b="1">
              <a:solidFill>
                <a:prstClr val="black"/>
              </a:solidFill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122" name="Line 40"/>
          <p:cNvSpPr>
            <a:spLocks noChangeShapeType="1"/>
          </p:cNvSpPr>
          <p:nvPr/>
        </p:nvSpPr>
        <p:spPr bwMode="auto">
          <a:xfrm rot="16200000">
            <a:off x="4981279" y="2299369"/>
            <a:ext cx="0" cy="216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800" b="1">
              <a:solidFill>
                <a:prstClr val="black"/>
              </a:solidFill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123" name="Line 40"/>
          <p:cNvSpPr>
            <a:spLocks noChangeShapeType="1"/>
          </p:cNvSpPr>
          <p:nvPr/>
        </p:nvSpPr>
        <p:spPr bwMode="auto">
          <a:xfrm rot="16200000">
            <a:off x="5222824" y="2299369"/>
            <a:ext cx="0" cy="216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800" b="1">
              <a:solidFill>
                <a:prstClr val="black"/>
              </a:solidFill>
              <a:latin typeface="Arial" panose="020B0604020202020204" pitchFamily="34" charset="0"/>
              <a:cs typeface="Arial" pitchFamily="34" charset="0"/>
            </a:endParaRPr>
          </a:p>
        </p:txBody>
      </p:sp>
      <p:sp>
        <p:nvSpPr>
          <p:cNvPr id="124" name="矩形 123"/>
          <p:cNvSpPr/>
          <p:nvPr/>
        </p:nvSpPr>
        <p:spPr>
          <a:xfrm>
            <a:off x="905623" y="713435"/>
            <a:ext cx="5228759" cy="3133218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5" name="Text Box 59"/>
          <p:cNvSpPr txBox="1">
            <a:spLocks noChangeAspect="1" noChangeArrowheads="1"/>
          </p:cNvSpPr>
          <p:nvPr/>
        </p:nvSpPr>
        <p:spPr bwMode="auto">
          <a:xfrm>
            <a:off x="1075800" y="2665765"/>
            <a:ext cx="656007" cy="395954"/>
          </a:xfrm>
          <a:prstGeom prst="rect">
            <a:avLst/>
          </a:prstGeom>
          <a:noFill/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8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0" name="文本框 129"/>
          <p:cNvSpPr txBox="1"/>
          <p:nvPr/>
        </p:nvSpPr>
        <p:spPr>
          <a:xfrm>
            <a:off x="2908205" y="5282175"/>
            <a:ext cx="15692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 err="1" smtClean="0">
                <a:solidFill>
                  <a:srgbClr val="2E14F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Octanoylcarnitine</a:t>
            </a:r>
            <a:endParaRPr lang="zh-CN" altLang="en-US" sz="1200" b="1" dirty="0">
              <a:solidFill>
                <a:srgbClr val="2E14F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1" name="文本框 130"/>
          <p:cNvSpPr txBox="1"/>
          <p:nvPr/>
        </p:nvSpPr>
        <p:spPr>
          <a:xfrm>
            <a:off x="2595486" y="3935736"/>
            <a:ext cx="1885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dirty="0" err="1" smtClean="0">
                <a:solidFill>
                  <a:srgbClr val="2E14F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Linolenate</a:t>
            </a:r>
            <a:endParaRPr lang="en-US" altLang="zh-CN" sz="1000" b="1" dirty="0" smtClean="0">
              <a:solidFill>
                <a:srgbClr val="2E14F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altLang="zh-CN" sz="1000" b="1" dirty="0" smtClean="0">
                <a:solidFill>
                  <a:srgbClr val="2E14F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[a or g; (18:3n3 or 6)]</a:t>
            </a:r>
            <a:endParaRPr lang="zh-CN" altLang="en-US" sz="1000" b="1" dirty="0">
              <a:solidFill>
                <a:srgbClr val="2E14F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2" name="文本框 131"/>
          <p:cNvSpPr txBox="1"/>
          <p:nvPr/>
        </p:nvSpPr>
        <p:spPr>
          <a:xfrm>
            <a:off x="4993171" y="4107365"/>
            <a:ext cx="11430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 smtClean="0">
                <a:solidFill>
                  <a:srgbClr val="2E14F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Carnitine</a:t>
            </a:r>
            <a:endParaRPr lang="zh-CN" altLang="en-US" sz="1100" b="1" dirty="0">
              <a:solidFill>
                <a:srgbClr val="2E14F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8" name="文本框 137"/>
          <p:cNvSpPr txBox="1"/>
          <p:nvPr/>
        </p:nvSpPr>
        <p:spPr>
          <a:xfrm>
            <a:off x="1090213" y="5277738"/>
            <a:ext cx="15933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 err="1" smtClean="0">
                <a:solidFill>
                  <a:srgbClr val="2E14F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Myristoylcarnitine</a:t>
            </a:r>
            <a:endParaRPr lang="zh-CN" altLang="en-US" sz="1600" b="1" dirty="0">
              <a:solidFill>
                <a:srgbClr val="2E14F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9" name="文本框 138"/>
          <p:cNvSpPr txBox="1"/>
          <p:nvPr/>
        </p:nvSpPr>
        <p:spPr>
          <a:xfrm>
            <a:off x="1005561" y="3956841"/>
            <a:ext cx="15763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dirty="0">
                <a:solidFill>
                  <a:srgbClr val="2E14F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(BHBA</a:t>
            </a:r>
            <a:r>
              <a:rPr lang="en-US" altLang="zh-CN" sz="1000" b="1" dirty="0" smtClean="0">
                <a:solidFill>
                  <a:srgbClr val="2E14F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algn="ctr"/>
            <a:r>
              <a:rPr lang="en-US" altLang="zh-CN" sz="1000" b="1" dirty="0" smtClean="0">
                <a:solidFill>
                  <a:srgbClr val="2E14F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3-hydroxybutyrate </a:t>
            </a:r>
          </a:p>
        </p:txBody>
      </p:sp>
      <p:sp>
        <p:nvSpPr>
          <p:cNvPr id="140" name="文本框 139"/>
          <p:cNvSpPr txBox="1"/>
          <p:nvPr/>
        </p:nvSpPr>
        <p:spPr>
          <a:xfrm>
            <a:off x="4760195" y="5320305"/>
            <a:ext cx="15022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 err="1" smtClean="0">
                <a:solidFill>
                  <a:srgbClr val="2E14F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Propiorylcarnitine</a:t>
            </a:r>
            <a:endParaRPr lang="zh-CN" altLang="en-US" sz="1200" b="1" dirty="0">
              <a:solidFill>
                <a:srgbClr val="2E14F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1" name="文本框 140"/>
          <p:cNvSpPr txBox="1"/>
          <p:nvPr/>
        </p:nvSpPr>
        <p:spPr>
          <a:xfrm>
            <a:off x="1103045" y="6418607"/>
            <a:ext cx="16328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 err="1" smtClean="0">
                <a:solidFill>
                  <a:srgbClr val="2E14F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Palmitoylcarnitine</a:t>
            </a:r>
            <a:endParaRPr lang="zh-CN" altLang="en-US" sz="1100" b="1" dirty="0">
              <a:solidFill>
                <a:srgbClr val="2E14F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2" name="文本框 141"/>
          <p:cNvSpPr txBox="1"/>
          <p:nvPr/>
        </p:nvSpPr>
        <p:spPr>
          <a:xfrm>
            <a:off x="2982919" y="6418607"/>
            <a:ext cx="134362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b="1" dirty="0" err="1" smtClean="0">
                <a:solidFill>
                  <a:srgbClr val="2E14F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Butyrylcarnitine</a:t>
            </a:r>
            <a:endParaRPr lang="zh-CN" altLang="en-US" sz="1100" b="1" dirty="0">
              <a:solidFill>
                <a:srgbClr val="2E14F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" name="文本框 142"/>
          <p:cNvSpPr txBox="1"/>
          <p:nvPr/>
        </p:nvSpPr>
        <p:spPr>
          <a:xfrm>
            <a:off x="4771074" y="6445158"/>
            <a:ext cx="13214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 err="1" smtClean="0">
                <a:solidFill>
                  <a:srgbClr val="2E14F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Hexanoylcarnitine</a:t>
            </a:r>
            <a:endParaRPr lang="zh-CN" altLang="en-US" sz="1000" b="1" dirty="0">
              <a:solidFill>
                <a:srgbClr val="2E14F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4" name="文本框 137"/>
          <p:cNvSpPr txBox="1"/>
          <p:nvPr/>
        </p:nvSpPr>
        <p:spPr>
          <a:xfrm>
            <a:off x="1165698" y="7672877"/>
            <a:ext cx="133078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100" b="1" dirty="0" err="1" smtClean="0">
                <a:solidFill>
                  <a:srgbClr val="2E14F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Stearoylcarnitine</a:t>
            </a:r>
            <a:endParaRPr lang="zh-CN" altLang="en-US" sz="1100" b="1" dirty="0">
              <a:solidFill>
                <a:srgbClr val="2E14F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5" name="文本框 138"/>
          <p:cNvSpPr txBox="1"/>
          <p:nvPr/>
        </p:nvSpPr>
        <p:spPr>
          <a:xfrm>
            <a:off x="2997016" y="7703421"/>
            <a:ext cx="125332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100" b="1" dirty="0" err="1" smtClean="0">
                <a:solidFill>
                  <a:srgbClr val="2E14F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Valerylcarnitine</a:t>
            </a:r>
            <a:endParaRPr lang="zh-CN" altLang="en-US" sz="1100" b="1" dirty="0">
              <a:solidFill>
                <a:srgbClr val="2E14F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6" name="文本框 139"/>
          <p:cNvSpPr txBox="1"/>
          <p:nvPr/>
        </p:nvSpPr>
        <p:spPr>
          <a:xfrm>
            <a:off x="4839742" y="7702686"/>
            <a:ext cx="12169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100" b="1" dirty="0" err="1" smtClean="0">
                <a:solidFill>
                  <a:srgbClr val="2E14F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Oleoylcarnitine</a:t>
            </a:r>
            <a:endParaRPr lang="zh-CN" altLang="en-US" sz="1100" b="1" dirty="0">
              <a:solidFill>
                <a:srgbClr val="2E14F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0" name="TextBox 113"/>
          <p:cNvSpPr txBox="1">
            <a:spLocks noChangeArrowheads="1"/>
          </p:cNvSpPr>
          <p:nvPr/>
        </p:nvSpPr>
        <p:spPr bwMode="auto">
          <a:xfrm>
            <a:off x="1197431" y="928860"/>
            <a:ext cx="53412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zh-CN" altLang="en-US" sz="600" dirty="0">
              <a:solidFill>
                <a:prstClr val="black"/>
              </a:solidFill>
              <a:latin typeface="Helvetica" panose="020B060402020202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0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Down</a:t>
            </a:r>
          </a:p>
        </p:txBody>
      </p:sp>
      <p:sp>
        <p:nvSpPr>
          <p:cNvPr id="126" name="矩形 125"/>
          <p:cNvSpPr/>
          <p:nvPr/>
        </p:nvSpPr>
        <p:spPr bwMode="auto">
          <a:xfrm>
            <a:off x="1079184" y="991858"/>
            <a:ext cx="606403" cy="311174"/>
          </a:xfrm>
          <a:prstGeom prst="rect">
            <a:avLst/>
          </a:prstGeom>
          <a:noFill/>
          <a:ln w="12700" algn="ctr">
            <a:solidFill>
              <a:schemeClr val="bg1">
                <a:lumMod val="65000"/>
              </a:schemeClr>
            </a:solidFill>
            <a:prstDash val="sysDash"/>
            <a:round/>
            <a:headEnd/>
            <a:tailEnd/>
          </a:ln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000" kern="0">
              <a:solidFill>
                <a:sysClr val="windowText" lastClr="000000"/>
              </a:solidFill>
              <a:latin typeface="Helvetica" pitchFamily="34" charset="0"/>
              <a:ea typeface="黑体" pitchFamily="2" charset="-122"/>
            </a:endParaRPr>
          </a:p>
        </p:txBody>
      </p:sp>
      <p:cxnSp>
        <p:nvCxnSpPr>
          <p:cNvPr id="127" name="直接箭头连接符 126"/>
          <p:cNvCxnSpPr/>
          <p:nvPr/>
        </p:nvCxnSpPr>
        <p:spPr>
          <a:xfrm>
            <a:off x="1189404" y="1052466"/>
            <a:ext cx="0" cy="192088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直接箭头连接符 127"/>
          <p:cNvCxnSpPr/>
          <p:nvPr/>
        </p:nvCxnSpPr>
        <p:spPr>
          <a:xfrm>
            <a:off x="3248626" y="1809188"/>
            <a:ext cx="0" cy="192088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直接箭头连接符 128"/>
          <p:cNvCxnSpPr/>
          <p:nvPr/>
        </p:nvCxnSpPr>
        <p:spPr>
          <a:xfrm>
            <a:off x="6005164" y="2441208"/>
            <a:ext cx="0" cy="192088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891618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930</TotalTime>
  <Words>105</Words>
  <Application>Microsoft Office PowerPoint</Application>
  <PresentationFormat>A4 纸张(210x297 毫米)</PresentationFormat>
  <Paragraphs>74</Paragraphs>
  <Slides>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幻灯片 1</vt:lpstr>
    </vt:vector>
  </TitlesOfParts>
  <Company>SJTU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chenziqing</dc:creator>
  <cp:lastModifiedBy>CS</cp:lastModifiedBy>
  <cp:revision>26</cp:revision>
  <dcterms:created xsi:type="dcterms:W3CDTF">2015-11-07T01:55:15Z</dcterms:created>
  <dcterms:modified xsi:type="dcterms:W3CDTF">2016-02-29T07:18:41Z</dcterms:modified>
</cp:coreProperties>
</file>