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6"/>
  </p:handout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878" autoAdjust="0"/>
  </p:normalViewPr>
  <p:slideViewPr>
    <p:cSldViewPr snapToGrid="0" snapToObjects="1">
      <p:cViewPr>
        <p:scale>
          <a:sx n="150" d="100"/>
          <a:sy n="150" d="100"/>
        </p:scale>
        <p:origin x="-2328" y="-1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74DEAE-028C-B944-B47B-237DF458337B}" type="datetimeFigureOut">
              <a:rPr kumimoji="1" lang="ja-JP" altLang="en-US" smtClean="0"/>
              <a:t>2016/04/22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6EAFF1-BE5A-2945-866C-649ACD1668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2871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856F7-A402-3741-8358-BC9FBEE16651}" type="datetimeFigureOut">
              <a:rPr kumimoji="1" lang="ja-JP" altLang="en-US" smtClean="0"/>
              <a:t>2016/04/22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FDF30-7043-1F45-ACD0-0431FF20E6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6700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856F7-A402-3741-8358-BC9FBEE16651}" type="datetimeFigureOut">
              <a:rPr kumimoji="1" lang="ja-JP" altLang="en-US" smtClean="0"/>
              <a:t>2016/04/22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FDF30-7043-1F45-ACD0-0431FF20E6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6316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856F7-A402-3741-8358-BC9FBEE16651}" type="datetimeFigureOut">
              <a:rPr kumimoji="1" lang="ja-JP" altLang="en-US" smtClean="0"/>
              <a:t>2016/04/22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FDF30-7043-1F45-ACD0-0431FF20E6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3221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856F7-A402-3741-8358-BC9FBEE16651}" type="datetimeFigureOut">
              <a:rPr kumimoji="1" lang="ja-JP" altLang="en-US" smtClean="0"/>
              <a:t>2016/04/22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FDF30-7043-1F45-ACD0-0431FF20E6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7045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856F7-A402-3741-8358-BC9FBEE16651}" type="datetimeFigureOut">
              <a:rPr kumimoji="1" lang="ja-JP" altLang="en-US" smtClean="0"/>
              <a:t>2016/04/22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FDF30-7043-1F45-ACD0-0431FF20E6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2926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856F7-A402-3741-8358-BC9FBEE16651}" type="datetimeFigureOut">
              <a:rPr kumimoji="1" lang="ja-JP" altLang="en-US" smtClean="0"/>
              <a:t>2016/04/22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FDF30-7043-1F45-ACD0-0431FF20E6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6825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856F7-A402-3741-8358-BC9FBEE16651}" type="datetimeFigureOut">
              <a:rPr kumimoji="1" lang="ja-JP" altLang="en-US" smtClean="0"/>
              <a:t>2016/04/22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FDF30-7043-1F45-ACD0-0431FF20E6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371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856F7-A402-3741-8358-BC9FBEE16651}" type="datetimeFigureOut">
              <a:rPr kumimoji="1" lang="ja-JP" altLang="en-US" smtClean="0"/>
              <a:t>2016/04/22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FDF30-7043-1F45-ACD0-0431FF20E6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4093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856F7-A402-3741-8358-BC9FBEE16651}" type="datetimeFigureOut">
              <a:rPr kumimoji="1" lang="ja-JP" altLang="en-US" smtClean="0"/>
              <a:t>2016/04/22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FDF30-7043-1F45-ACD0-0431FF20E6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89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856F7-A402-3741-8358-BC9FBEE16651}" type="datetimeFigureOut">
              <a:rPr kumimoji="1" lang="ja-JP" altLang="en-US" smtClean="0"/>
              <a:t>2016/04/22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FDF30-7043-1F45-ACD0-0431FF20E6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6567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856F7-A402-3741-8358-BC9FBEE16651}" type="datetimeFigureOut">
              <a:rPr kumimoji="1" lang="ja-JP" altLang="en-US" smtClean="0"/>
              <a:t>2016/04/22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FDF30-7043-1F45-ACD0-0431FF20E6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869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856F7-A402-3741-8358-BC9FBEE16651}" type="datetimeFigureOut">
              <a:rPr kumimoji="1" lang="ja-JP" altLang="en-US" smtClean="0"/>
              <a:t>2016/04/22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AFDF30-7043-1F45-ACD0-0431FF20E6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3336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emf"/><Relationship Id="rId6" Type="http://schemas.openxmlformats.org/officeDocument/2006/relationships/image" Target="../media/image5.png"/><Relationship Id="rId7" Type="http://schemas.openxmlformats.org/officeDocument/2006/relationships/image" Target="../media/image6.emf"/><Relationship Id="rId8" Type="http://schemas.openxmlformats.org/officeDocument/2006/relationships/image" Target="../media/image7.emf"/><Relationship Id="rId9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1.emf"/><Relationship Id="rId5" Type="http://schemas.openxmlformats.org/officeDocument/2006/relationships/image" Target="../media/image12.emf"/><Relationship Id="rId6" Type="http://schemas.openxmlformats.org/officeDocument/2006/relationships/image" Target="../media/image13.emf"/><Relationship Id="rId7" Type="http://schemas.openxmlformats.org/officeDocument/2006/relationships/image" Target="../media/image14.emf"/><Relationship Id="rId8" Type="http://schemas.openxmlformats.org/officeDocument/2006/relationships/image" Target="../media/image15.emf"/><Relationship Id="rId9" Type="http://schemas.openxmlformats.org/officeDocument/2006/relationships/image" Target="../media/image16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7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テキスト ボックス 14"/>
          <p:cNvSpPr txBox="1"/>
          <p:nvPr/>
        </p:nvSpPr>
        <p:spPr>
          <a:xfrm>
            <a:off x="8453261" y="-36342"/>
            <a:ext cx="690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S1 fig</a:t>
            </a:r>
            <a:endParaRPr kumimoji="1" lang="ja-JP" altLang="en-US" dirty="0"/>
          </a:p>
        </p:txBody>
      </p:sp>
      <p:sp>
        <p:nvSpPr>
          <p:cNvPr id="111" name="テキスト ボックス 110"/>
          <p:cNvSpPr txBox="1"/>
          <p:nvPr/>
        </p:nvSpPr>
        <p:spPr>
          <a:xfrm>
            <a:off x="74423" y="28687"/>
            <a:ext cx="458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(A)</a:t>
            </a:r>
            <a:endParaRPr kumimoji="1" lang="ja-JP" altLang="en-US" dirty="0"/>
          </a:p>
        </p:txBody>
      </p:sp>
      <p:grpSp>
        <p:nvGrpSpPr>
          <p:cNvPr id="16" name="図形グループ 15"/>
          <p:cNvGrpSpPr/>
          <p:nvPr/>
        </p:nvGrpSpPr>
        <p:grpSpPr>
          <a:xfrm>
            <a:off x="333892" y="286445"/>
            <a:ext cx="2651496" cy="2092261"/>
            <a:chOff x="333892" y="286445"/>
            <a:chExt cx="2651496" cy="2092261"/>
          </a:xfrm>
        </p:grpSpPr>
        <p:pic>
          <p:nvPicPr>
            <p:cNvPr id="2" name="図 1"/>
            <p:cNvPicPr>
              <a:picLocks noChangeAspect="1"/>
            </p:cNvPicPr>
            <p:nvPr/>
          </p:nvPicPr>
          <p:blipFill rotWithShape="1">
            <a:blip r:embed="rId2"/>
            <a:srcRect l="13914" t="648" r="4650" b="-3396"/>
            <a:stretch/>
          </p:blipFill>
          <p:spPr>
            <a:xfrm>
              <a:off x="659239" y="882023"/>
              <a:ext cx="2326149" cy="1496683"/>
            </a:xfrm>
            <a:prstGeom prst="rect">
              <a:avLst/>
            </a:prstGeom>
            <a:ln>
              <a:noFill/>
            </a:ln>
          </p:spPr>
        </p:pic>
        <p:grpSp>
          <p:nvGrpSpPr>
            <p:cNvPr id="13" name="図形グループ 12"/>
            <p:cNvGrpSpPr/>
            <p:nvPr/>
          </p:nvGrpSpPr>
          <p:grpSpPr>
            <a:xfrm>
              <a:off x="734019" y="286445"/>
              <a:ext cx="2171142" cy="633508"/>
              <a:chOff x="732578" y="181494"/>
              <a:chExt cx="1972659" cy="633508"/>
            </a:xfrm>
          </p:grpSpPr>
          <p:sp>
            <p:nvSpPr>
              <p:cNvPr id="17" name="テキスト ボックス 16"/>
              <p:cNvSpPr txBox="1"/>
              <p:nvPr/>
            </p:nvSpPr>
            <p:spPr>
              <a:xfrm rot="16200000">
                <a:off x="597055" y="483731"/>
                <a:ext cx="466794" cy="1957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>
                    <a:latin typeface="Helvetica"/>
                    <a:cs typeface="Helvetica"/>
                  </a:rPr>
                  <a:t>UNKL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18" name="テキスト ボックス 17"/>
              <p:cNvSpPr txBox="1"/>
              <p:nvPr/>
            </p:nvSpPr>
            <p:spPr>
              <a:xfrm rot="16200000">
                <a:off x="742093" y="459435"/>
                <a:ext cx="515385" cy="1957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latin typeface="Helvetica"/>
                    <a:ea typeface="Arial"/>
                    <a:cs typeface="Helvetica"/>
                  </a:rPr>
                  <a:t>RAD18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19" name="テキスト ボックス 18"/>
              <p:cNvSpPr txBox="1"/>
              <p:nvPr/>
            </p:nvSpPr>
            <p:spPr>
              <a:xfrm rot="16200000">
                <a:off x="921418" y="454726"/>
                <a:ext cx="524803" cy="1957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FF"/>
                    </a:solidFill>
                    <a:latin typeface="Helvetica"/>
                    <a:ea typeface="Arial"/>
                    <a:cs typeface="Helvetica"/>
                  </a:rPr>
                  <a:t>MNAT1</a:t>
                </a:r>
                <a:endParaRPr kumimoji="1" lang="ja-JP" altLang="en-US" sz="800" dirty="0">
                  <a:solidFill>
                    <a:srgbClr val="0000FF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20" name="テキスト ボックス 19"/>
              <p:cNvSpPr txBox="1"/>
              <p:nvPr/>
            </p:nvSpPr>
            <p:spPr>
              <a:xfrm rot="16200000">
                <a:off x="1019466" y="400374"/>
                <a:ext cx="633507" cy="1957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RNF113A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21" name="テキスト ボックス 20"/>
              <p:cNvSpPr txBox="1"/>
              <p:nvPr/>
            </p:nvSpPr>
            <p:spPr>
              <a:xfrm rot="16200000">
                <a:off x="1261635" y="490143"/>
                <a:ext cx="453970" cy="1957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RNF7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22" name="テキスト ボックス 21"/>
              <p:cNvSpPr txBox="1"/>
              <p:nvPr/>
            </p:nvSpPr>
            <p:spPr>
              <a:xfrm rot="16200000">
                <a:off x="1356327" y="432434"/>
                <a:ext cx="569387" cy="1957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RNF146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23" name="テキスト ボックス 22"/>
              <p:cNvSpPr txBox="1"/>
              <p:nvPr/>
            </p:nvSpPr>
            <p:spPr>
              <a:xfrm rot="16200000">
                <a:off x="1534274" y="453749"/>
                <a:ext cx="526757" cy="1957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RBCK1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24" name="テキスト ボックス 23"/>
              <p:cNvSpPr txBox="1"/>
              <p:nvPr/>
            </p:nvSpPr>
            <p:spPr>
              <a:xfrm rot="16200000">
                <a:off x="1688003" y="442378"/>
                <a:ext cx="549499" cy="1957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TRIM21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25" name="テキスト ボックス 24"/>
              <p:cNvSpPr txBox="1"/>
              <p:nvPr/>
            </p:nvSpPr>
            <p:spPr>
              <a:xfrm rot="16200000">
                <a:off x="1853410" y="438846"/>
                <a:ext cx="556563" cy="1957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TRIM27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26" name="テキスト ボックス 25"/>
              <p:cNvSpPr txBox="1"/>
              <p:nvPr/>
            </p:nvSpPr>
            <p:spPr>
              <a:xfrm rot="16200000">
                <a:off x="2010834" y="438846"/>
                <a:ext cx="556563" cy="1957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MKRN2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27" name="テキスト ボックス 26"/>
              <p:cNvSpPr txBox="1"/>
              <p:nvPr/>
            </p:nvSpPr>
            <p:spPr>
              <a:xfrm rot="16200000">
                <a:off x="2208741" y="470906"/>
                <a:ext cx="492443" cy="1957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SIAH2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28" name="テキスト ボックス 27"/>
              <p:cNvSpPr txBox="1"/>
              <p:nvPr/>
            </p:nvSpPr>
            <p:spPr>
              <a:xfrm rot="16200000">
                <a:off x="2332613" y="442378"/>
                <a:ext cx="549499" cy="1957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TRIM43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</p:grpSp>
        <p:sp>
          <p:nvSpPr>
            <p:cNvPr id="41" name="二等辺三角形 40"/>
            <p:cNvSpPr/>
            <p:nvPr/>
          </p:nvSpPr>
          <p:spPr>
            <a:xfrm rot="16200000">
              <a:off x="1455320" y="1622432"/>
              <a:ext cx="45719" cy="6930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テキスト ボックス 115"/>
            <p:cNvSpPr txBox="1"/>
            <p:nvPr/>
          </p:nvSpPr>
          <p:spPr>
            <a:xfrm>
              <a:off x="344988" y="819631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800" dirty="0" smtClean="0">
                  <a:latin typeface="Helvetica"/>
                  <a:cs typeface="Helvetica"/>
                </a:rPr>
                <a:t>250−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54" name="テキスト ボックス 153"/>
            <p:cNvSpPr txBox="1"/>
            <p:nvPr/>
          </p:nvSpPr>
          <p:spPr>
            <a:xfrm>
              <a:off x="344988" y="925468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 smtClean="0">
                  <a:latin typeface="Helvetica"/>
                  <a:cs typeface="Helvetica"/>
                </a:rPr>
                <a:t>150−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60" name="テキスト ボックス 159"/>
            <p:cNvSpPr txBox="1"/>
            <p:nvPr/>
          </p:nvSpPr>
          <p:spPr>
            <a:xfrm>
              <a:off x="344988" y="1022839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 smtClean="0">
                  <a:latin typeface="Helvetica"/>
                  <a:cs typeface="Helvetica"/>
                </a:rPr>
                <a:t>100−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61" name="テキスト ボックス 160"/>
            <p:cNvSpPr txBox="1"/>
            <p:nvPr/>
          </p:nvSpPr>
          <p:spPr>
            <a:xfrm>
              <a:off x="396535" y="1120210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 smtClean="0">
                  <a:latin typeface="Helvetica"/>
                  <a:cs typeface="Helvetica"/>
                </a:rPr>
                <a:t>75−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62" name="テキスト ボックス 161"/>
            <p:cNvSpPr txBox="1"/>
            <p:nvPr/>
          </p:nvSpPr>
          <p:spPr>
            <a:xfrm>
              <a:off x="396535" y="1361503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 smtClean="0">
                  <a:latin typeface="Helvetica"/>
                  <a:cs typeface="Helvetica"/>
                </a:rPr>
                <a:t>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63" name="テキスト ボックス 162"/>
            <p:cNvSpPr txBox="1"/>
            <p:nvPr/>
          </p:nvSpPr>
          <p:spPr>
            <a:xfrm>
              <a:off x="396535" y="1589152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 smtClean="0">
                  <a:latin typeface="Helvetica"/>
                  <a:cs typeface="Helvetica"/>
                </a:rPr>
                <a:t>37−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64" name="テキスト ボックス 163"/>
            <p:cNvSpPr txBox="1"/>
            <p:nvPr/>
          </p:nvSpPr>
          <p:spPr>
            <a:xfrm>
              <a:off x="396535" y="1918204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 smtClean="0">
                  <a:latin typeface="Helvetica"/>
                  <a:cs typeface="Helvetica"/>
                </a:rPr>
                <a:t>25−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25" name="テキスト ボックス 224"/>
            <p:cNvSpPr txBox="1"/>
            <p:nvPr/>
          </p:nvSpPr>
          <p:spPr>
            <a:xfrm>
              <a:off x="333892" y="679279"/>
              <a:ext cx="4354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latin typeface="Helvetica"/>
                  <a:cs typeface="Helvetica"/>
                </a:rPr>
                <a:t>(</a:t>
              </a:r>
              <a:r>
                <a:rPr kumimoji="1" lang="en-US" altLang="ja-JP" sz="800" dirty="0" err="1" smtClean="0">
                  <a:latin typeface="Helvetica"/>
                  <a:cs typeface="Helvetica"/>
                </a:rPr>
                <a:t>kDa</a:t>
              </a:r>
              <a:r>
                <a:rPr kumimoji="1" lang="en-US" altLang="ja-JP" sz="800" dirty="0" smtClean="0">
                  <a:latin typeface="Helvetica"/>
                  <a:cs typeface="Helvetica"/>
                </a:rPr>
                <a:t>)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</p:grpSp>
      <p:grpSp>
        <p:nvGrpSpPr>
          <p:cNvPr id="241" name="図形グループ 240"/>
          <p:cNvGrpSpPr/>
          <p:nvPr/>
        </p:nvGrpSpPr>
        <p:grpSpPr>
          <a:xfrm>
            <a:off x="3272962" y="326572"/>
            <a:ext cx="2702640" cy="2053623"/>
            <a:chOff x="3272962" y="326572"/>
            <a:chExt cx="2702640" cy="2053623"/>
          </a:xfrm>
        </p:grpSpPr>
        <p:grpSp>
          <p:nvGrpSpPr>
            <p:cNvPr id="120" name="図形グループ 119"/>
            <p:cNvGrpSpPr/>
            <p:nvPr/>
          </p:nvGrpSpPr>
          <p:grpSpPr>
            <a:xfrm>
              <a:off x="3310498" y="326572"/>
              <a:ext cx="2665104" cy="2053623"/>
              <a:chOff x="3216604" y="326572"/>
              <a:chExt cx="2665104" cy="2053623"/>
            </a:xfrm>
          </p:grpSpPr>
          <p:pic>
            <p:nvPicPr>
              <p:cNvPr id="3" name="図 2"/>
              <p:cNvPicPr>
                <a:picLocks noChangeAspect="1"/>
              </p:cNvPicPr>
              <p:nvPr/>
            </p:nvPicPr>
            <p:blipFill rotWithShape="1">
              <a:blip r:embed="rId3"/>
              <a:srcRect l="12119"/>
              <a:stretch/>
            </p:blipFill>
            <p:spPr>
              <a:xfrm>
                <a:off x="3547533" y="882023"/>
                <a:ext cx="2334175" cy="1498172"/>
              </a:xfrm>
              <a:prstGeom prst="rect">
                <a:avLst/>
              </a:prstGeom>
              <a:ln>
                <a:solidFill>
                  <a:srgbClr val="FFFFFF"/>
                </a:solidFill>
              </a:ln>
            </p:spPr>
          </p:pic>
          <p:grpSp>
            <p:nvGrpSpPr>
              <p:cNvPr id="10" name="図形グループ 9"/>
              <p:cNvGrpSpPr/>
              <p:nvPr/>
            </p:nvGrpSpPr>
            <p:grpSpPr>
              <a:xfrm>
                <a:off x="3639307" y="326572"/>
                <a:ext cx="2110879" cy="593382"/>
                <a:chOff x="3639307" y="326572"/>
                <a:chExt cx="2110879" cy="593382"/>
              </a:xfrm>
            </p:grpSpPr>
            <p:sp>
              <p:nvSpPr>
                <p:cNvPr id="29" name="テキスト ボックス 28"/>
                <p:cNvSpPr txBox="1"/>
                <p:nvPr/>
              </p:nvSpPr>
              <p:spPr>
                <a:xfrm rot="16200000">
                  <a:off x="3472279" y="537482"/>
                  <a:ext cx="549499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dirty="0" smtClean="0">
                      <a:solidFill>
                        <a:srgbClr val="000000"/>
                      </a:solidFill>
                      <a:latin typeface="Helvetica"/>
                      <a:ea typeface="Arial"/>
                      <a:cs typeface="Helvetica"/>
                    </a:rPr>
                    <a:t>TRIM31</a:t>
                  </a:r>
                  <a:endParaRPr kumimoji="1" lang="ja-JP" altLang="en-US" sz="800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30" name="テキスト ボックス 29"/>
                <p:cNvSpPr txBox="1"/>
                <p:nvPr/>
              </p:nvSpPr>
              <p:spPr>
                <a:xfrm rot="16200000">
                  <a:off x="3634647" y="527538"/>
                  <a:ext cx="569387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dirty="0" smtClean="0">
                      <a:solidFill>
                        <a:srgbClr val="000000"/>
                      </a:solidFill>
                      <a:latin typeface="Helvetica"/>
                      <a:ea typeface="Arial"/>
                      <a:cs typeface="Helvetica"/>
                    </a:rPr>
                    <a:t>RNF114</a:t>
                  </a:r>
                  <a:endParaRPr kumimoji="1" lang="ja-JP" altLang="en-US" sz="800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31" name="テキスト ボックス 30"/>
                <p:cNvSpPr txBox="1"/>
                <p:nvPr/>
              </p:nvSpPr>
              <p:spPr>
                <a:xfrm rot="16200000">
                  <a:off x="3808312" y="528891"/>
                  <a:ext cx="56668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dirty="0" smtClean="0">
                      <a:solidFill>
                        <a:srgbClr val="000000"/>
                      </a:solidFill>
                      <a:latin typeface="Helvetica"/>
                      <a:ea typeface="Arial"/>
                      <a:cs typeface="Helvetica"/>
                    </a:rPr>
                    <a:t>RNF141</a:t>
                  </a:r>
                  <a:endParaRPr kumimoji="1" lang="ja-JP" altLang="en-US" sz="800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32" name="テキスト ボックス 31"/>
                <p:cNvSpPr txBox="1"/>
                <p:nvPr/>
              </p:nvSpPr>
              <p:spPr>
                <a:xfrm rot="16200000">
                  <a:off x="3980624" y="528891"/>
                  <a:ext cx="56668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dirty="0" smtClean="0">
                      <a:solidFill>
                        <a:srgbClr val="000000"/>
                      </a:solidFill>
                      <a:latin typeface="Helvetica"/>
                      <a:ea typeface="Lucida Grande"/>
                      <a:cs typeface="Helvetica"/>
                    </a:rPr>
                    <a:t>RNF138</a:t>
                  </a:r>
                  <a:endParaRPr kumimoji="1" lang="ja-JP" altLang="en-US" sz="800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33" name="テキスト ボックス 32"/>
                <p:cNvSpPr txBox="1"/>
                <p:nvPr/>
              </p:nvSpPr>
              <p:spPr>
                <a:xfrm rot="16200000">
                  <a:off x="4139586" y="515541"/>
                  <a:ext cx="59338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dirty="0" smtClean="0">
                      <a:solidFill>
                        <a:srgbClr val="000000"/>
                      </a:solidFill>
                      <a:latin typeface="Helvetica"/>
                      <a:ea typeface="Arial"/>
                      <a:cs typeface="Helvetica"/>
                    </a:rPr>
                    <a:t>RSPRY1</a:t>
                  </a:r>
                  <a:endParaRPr kumimoji="1" lang="ja-JP" altLang="en-US" sz="800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34" name="テキスト ボックス 33"/>
                <p:cNvSpPr txBox="1"/>
                <p:nvPr/>
              </p:nvSpPr>
              <p:spPr>
                <a:xfrm rot="16200000">
                  <a:off x="4333839" y="537482"/>
                  <a:ext cx="549499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dirty="0" smtClean="0">
                      <a:solidFill>
                        <a:srgbClr val="000000"/>
                      </a:solidFill>
                      <a:latin typeface="Helvetica"/>
                      <a:ea typeface="Arial"/>
                      <a:cs typeface="Helvetica"/>
                    </a:rPr>
                    <a:t>TRIM25</a:t>
                  </a:r>
                  <a:endParaRPr kumimoji="1" lang="ja-JP" altLang="en-US" sz="800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35" name="テキスト ボックス 34"/>
                <p:cNvSpPr txBox="1"/>
                <p:nvPr/>
              </p:nvSpPr>
              <p:spPr>
                <a:xfrm rot="16200000">
                  <a:off x="4560328" y="591659"/>
                  <a:ext cx="441146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dirty="0" smtClean="0">
                      <a:solidFill>
                        <a:srgbClr val="000000"/>
                      </a:solidFill>
                      <a:latin typeface="Helvetica"/>
                      <a:ea typeface="Arial"/>
                      <a:cs typeface="Helvetica"/>
                    </a:rPr>
                    <a:t>MID2</a:t>
                  </a:r>
                  <a:endParaRPr kumimoji="1" lang="ja-JP" altLang="en-US" sz="800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36" name="テキスト ボックス 35"/>
                <p:cNvSpPr txBox="1"/>
                <p:nvPr/>
              </p:nvSpPr>
              <p:spPr>
                <a:xfrm rot="16200000">
                  <a:off x="4669872" y="528891"/>
                  <a:ext cx="56668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dirty="0" smtClean="0">
                      <a:solidFill>
                        <a:srgbClr val="000000"/>
                      </a:solidFill>
                      <a:latin typeface="Helvetica"/>
                      <a:ea typeface="Arial"/>
                      <a:cs typeface="Helvetica"/>
                    </a:rPr>
                    <a:t>RNF175</a:t>
                  </a:r>
                  <a:endParaRPr kumimoji="1" lang="ja-JP" altLang="en-US" sz="800" dirty="0">
                    <a:solidFill>
                      <a:srgbClr val="000000"/>
                    </a:solidFill>
                    <a:latin typeface="Helvetica"/>
                    <a:cs typeface="Helvetica"/>
                  </a:endParaRPr>
                </a:p>
              </p:txBody>
            </p:sp>
            <p:sp>
              <p:nvSpPr>
                <p:cNvPr id="37" name="テキスト ボックス 36"/>
                <p:cNvSpPr txBox="1"/>
                <p:nvPr/>
              </p:nvSpPr>
              <p:spPr>
                <a:xfrm rot="16200000">
                  <a:off x="4842184" y="528891"/>
                  <a:ext cx="56668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dirty="0" smtClean="0">
                      <a:solidFill>
                        <a:srgbClr val="000000"/>
                      </a:solidFill>
                      <a:latin typeface="Helvetica"/>
                      <a:ea typeface="Arial"/>
                      <a:cs typeface="Helvetica"/>
                    </a:rPr>
                    <a:t>RNF148</a:t>
                  </a:r>
                  <a:endParaRPr kumimoji="1" lang="ja-JP" altLang="en-US" sz="800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38" name="テキスト ボックス 37"/>
                <p:cNvSpPr txBox="1"/>
                <p:nvPr/>
              </p:nvSpPr>
              <p:spPr>
                <a:xfrm rot="16200000">
                  <a:off x="5043024" y="557419"/>
                  <a:ext cx="509625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dirty="0" smtClean="0">
                      <a:solidFill>
                        <a:srgbClr val="000000"/>
                      </a:solidFill>
                      <a:latin typeface="Helvetica"/>
                      <a:ea typeface="Arial"/>
                      <a:cs typeface="Helvetica"/>
                    </a:rPr>
                    <a:t>RNF10</a:t>
                  </a:r>
                  <a:endParaRPr kumimoji="1" lang="ja-JP" altLang="en-US" sz="800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39" name="テキスト ボックス 38"/>
                <p:cNvSpPr txBox="1"/>
                <p:nvPr/>
              </p:nvSpPr>
              <p:spPr>
                <a:xfrm rot="16200000">
                  <a:off x="5218167" y="560250"/>
                  <a:ext cx="50396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dirty="0" smtClean="0">
                      <a:solidFill>
                        <a:srgbClr val="000000"/>
                      </a:solidFill>
                      <a:latin typeface="Helvetica"/>
                      <a:ea typeface="Arial"/>
                      <a:cs typeface="Helvetica"/>
                    </a:rPr>
                    <a:t>RFPL3</a:t>
                  </a:r>
                  <a:endParaRPr lang="ja-JP" altLang="en-US" sz="800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40" name="テキスト ボックス 39"/>
                <p:cNvSpPr txBox="1"/>
                <p:nvPr/>
              </p:nvSpPr>
              <p:spPr>
                <a:xfrm rot="16200000">
                  <a:off x="5367714" y="537482"/>
                  <a:ext cx="549499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dirty="0" smtClean="0">
                      <a:solidFill>
                        <a:srgbClr val="000000"/>
                      </a:solidFill>
                      <a:latin typeface="Helvetica"/>
                      <a:ea typeface="Arial"/>
                      <a:cs typeface="Helvetica"/>
                    </a:rPr>
                    <a:t>TRIM69</a:t>
                  </a:r>
                  <a:endParaRPr kumimoji="1" lang="ja-JP" altLang="en-US" sz="800" dirty="0">
                    <a:latin typeface="Helvetica"/>
                    <a:cs typeface="Helvetica"/>
                  </a:endParaRPr>
                </a:p>
              </p:txBody>
            </p:sp>
          </p:grpSp>
          <p:sp>
            <p:nvSpPr>
              <p:cNvPr id="44" name="二等辺三角形 43"/>
              <p:cNvSpPr/>
              <p:nvPr/>
            </p:nvSpPr>
            <p:spPr>
              <a:xfrm rot="16200000">
                <a:off x="5237886" y="1877268"/>
                <a:ext cx="45719" cy="62965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二等辺三角形 44"/>
              <p:cNvSpPr/>
              <p:nvPr/>
            </p:nvSpPr>
            <p:spPr>
              <a:xfrm rot="16200000">
                <a:off x="5379014" y="1213272"/>
                <a:ext cx="45719" cy="62965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二等辺三角形 135"/>
              <p:cNvSpPr/>
              <p:nvPr/>
            </p:nvSpPr>
            <p:spPr>
              <a:xfrm rot="16200000">
                <a:off x="5051712" y="1921928"/>
                <a:ext cx="45719" cy="62965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5" name="図形グループ 164"/>
              <p:cNvGrpSpPr/>
              <p:nvPr/>
            </p:nvGrpSpPr>
            <p:grpSpPr>
              <a:xfrm>
                <a:off x="3216604" y="916990"/>
                <a:ext cx="415749" cy="1330949"/>
                <a:chOff x="351643" y="819631"/>
                <a:chExt cx="415749" cy="1330949"/>
              </a:xfrm>
            </p:grpSpPr>
            <p:sp>
              <p:nvSpPr>
                <p:cNvPr id="166" name="テキスト ボックス 165"/>
                <p:cNvSpPr txBox="1"/>
                <p:nvPr/>
              </p:nvSpPr>
              <p:spPr>
                <a:xfrm>
                  <a:off x="351643" y="819631"/>
                  <a:ext cx="415749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ja-JP" sz="800" dirty="0">
                      <a:latin typeface="Helvetica"/>
                      <a:cs typeface="Helvetica"/>
                    </a:rPr>
                    <a:t>250−</a:t>
                  </a:r>
                  <a:endParaRPr kumimoji="1" lang="ja-JP" altLang="en-US" sz="800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167" name="テキスト ボックス 166"/>
                <p:cNvSpPr txBox="1"/>
                <p:nvPr/>
              </p:nvSpPr>
              <p:spPr>
                <a:xfrm>
                  <a:off x="351643" y="925468"/>
                  <a:ext cx="415749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ja-JP" sz="800" dirty="0">
                      <a:latin typeface="Helvetica"/>
                      <a:cs typeface="Helvetica"/>
                    </a:rPr>
                    <a:t>150−</a:t>
                  </a:r>
                  <a:endParaRPr kumimoji="1" lang="ja-JP" altLang="en-US" sz="800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168" name="テキスト ボックス 167"/>
                <p:cNvSpPr txBox="1"/>
                <p:nvPr/>
              </p:nvSpPr>
              <p:spPr>
                <a:xfrm>
                  <a:off x="351643" y="1022839"/>
                  <a:ext cx="415749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ja-JP" sz="800" dirty="0">
                      <a:latin typeface="Helvetica"/>
                      <a:cs typeface="Helvetica"/>
                    </a:rPr>
                    <a:t>100−</a:t>
                  </a:r>
                  <a:endParaRPr kumimoji="1" lang="ja-JP" altLang="en-US" sz="800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169" name="テキスト ボックス 168"/>
                <p:cNvSpPr txBox="1"/>
                <p:nvPr/>
              </p:nvSpPr>
              <p:spPr>
                <a:xfrm>
                  <a:off x="403190" y="1120210"/>
                  <a:ext cx="36420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ja-JP" sz="800" dirty="0">
                      <a:latin typeface="Helvetica"/>
                      <a:cs typeface="Helvetica"/>
                    </a:rPr>
                    <a:t>75−</a:t>
                  </a:r>
                  <a:endParaRPr kumimoji="1" lang="ja-JP" altLang="en-US" sz="800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170" name="テキスト ボックス 169"/>
                <p:cNvSpPr txBox="1"/>
                <p:nvPr/>
              </p:nvSpPr>
              <p:spPr>
                <a:xfrm>
                  <a:off x="403190" y="1361503"/>
                  <a:ext cx="36420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ja-JP" sz="800" dirty="0">
                      <a:latin typeface="Helvetica"/>
                      <a:cs typeface="Helvetica"/>
                    </a:rPr>
                    <a:t>50−</a:t>
                  </a:r>
                  <a:endParaRPr kumimoji="1" lang="ja-JP" altLang="en-US" sz="800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171" name="テキスト ボックス 170"/>
                <p:cNvSpPr txBox="1"/>
                <p:nvPr/>
              </p:nvSpPr>
              <p:spPr>
                <a:xfrm>
                  <a:off x="403190" y="1589152"/>
                  <a:ext cx="36420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ja-JP" sz="800" dirty="0">
                      <a:latin typeface="Helvetica"/>
                      <a:cs typeface="Helvetica"/>
                    </a:rPr>
                    <a:t>37−</a:t>
                  </a:r>
                  <a:endParaRPr kumimoji="1" lang="ja-JP" altLang="en-US" sz="800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172" name="テキスト ボックス 171"/>
                <p:cNvSpPr txBox="1"/>
                <p:nvPr/>
              </p:nvSpPr>
              <p:spPr>
                <a:xfrm>
                  <a:off x="403190" y="1935136"/>
                  <a:ext cx="36420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ja-JP" sz="800" dirty="0">
                      <a:latin typeface="Helvetica"/>
                      <a:cs typeface="Helvetica"/>
                    </a:rPr>
                    <a:t>25−</a:t>
                  </a:r>
                  <a:endParaRPr kumimoji="1" lang="ja-JP" altLang="en-US" sz="800" dirty="0">
                    <a:latin typeface="Helvetica"/>
                    <a:cs typeface="Helvetica"/>
                  </a:endParaRPr>
                </a:p>
              </p:txBody>
            </p:sp>
          </p:grpSp>
        </p:grpSp>
        <p:sp>
          <p:nvSpPr>
            <p:cNvPr id="227" name="テキスト ボックス 226"/>
            <p:cNvSpPr txBox="1"/>
            <p:nvPr/>
          </p:nvSpPr>
          <p:spPr>
            <a:xfrm>
              <a:off x="3272962" y="717210"/>
              <a:ext cx="4354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latin typeface="Helvetica"/>
                  <a:cs typeface="Helvetica"/>
                </a:rPr>
                <a:t>(</a:t>
              </a:r>
              <a:r>
                <a:rPr kumimoji="1" lang="en-US" altLang="ja-JP" sz="800" dirty="0" err="1" smtClean="0">
                  <a:latin typeface="Helvetica"/>
                  <a:cs typeface="Helvetica"/>
                </a:rPr>
                <a:t>kDa</a:t>
              </a:r>
              <a:r>
                <a:rPr kumimoji="1" lang="en-US" altLang="ja-JP" sz="800" dirty="0" smtClean="0">
                  <a:latin typeface="Helvetica"/>
                  <a:cs typeface="Helvetica"/>
                </a:rPr>
                <a:t>)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</p:grpSp>
      <p:grpSp>
        <p:nvGrpSpPr>
          <p:cNvPr id="238" name="図形グループ 237"/>
          <p:cNvGrpSpPr/>
          <p:nvPr/>
        </p:nvGrpSpPr>
        <p:grpSpPr>
          <a:xfrm>
            <a:off x="6194745" y="2370347"/>
            <a:ext cx="2722790" cy="2130841"/>
            <a:chOff x="6194745" y="2370347"/>
            <a:chExt cx="2722790" cy="2130841"/>
          </a:xfrm>
        </p:grpSpPr>
        <p:pic>
          <p:nvPicPr>
            <p:cNvPr id="7" name="図 6"/>
            <p:cNvPicPr>
              <a:picLocks/>
            </p:cNvPicPr>
            <p:nvPr/>
          </p:nvPicPr>
          <p:blipFill rotWithShape="1">
            <a:blip r:embed="rId4"/>
            <a:srcRect l="11418" r="2278"/>
            <a:stretch/>
          </p:blipFill>
          <p:spPr>
            <a:xfrm>
              <a:off x="6576256" y="2988840"/>
              <a:ext cx="2341279" cy="1512348"/>
            </a:xfrm>
            <a:prstGeom prst="rect">
              <a:avLst/>
            </a:prstGeom>
            <a:ln>
              <a:solidFill>
                <a:srgbClr val="FFFFFF"/>
              </a:solidFill>
            </a:ln>
          </p:spPr>
        </p:pic>
        <p:grpSp>
          <p:nvGrpSpPr>
            <p:cNvPr id="113" name="図形グループ 112"/>
            <p:cNvGrpSpPr/>
            <p:nvPr/>
          </p:nvGrpSpPr>
          <p:grpSpPr>
            <a:xfrm>
              <a:off x="6622366" y="2370347"/>
              <a:ext cx="2242742" cy="652813"/>
              <a:chOff x="6863617" y="2407431"/>
              <a:chExt cx="2184499" cy="617155"/>
            </a:xfrm>
          </p:grpSpPr>
          <p:sp>
            <p:nvSpPr>
              <p:cNvPr id="86" name="テキスト ボックス 85"/>
              <p:cNvSpPr txBox="1"/>
              <p:nvPr/>
            </p:nvSpPr>
            <p:spPr>
              <a:xfrm rot="16200000">
                <a:off x="6716850" y="2663320"/>
                <a:ext cx="503383" cy="2098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FF0000"/>
                    </a:solidFill>
                    <a:latin typeface="Helvetica"/>
                    <a:ea typeface="Arial"/>
                    <a:cs typeface="Helvetica"/>
                  </a:rPr>
                  <a:t>MEX3B</a:t>
                </a:r>
                <a:endParaRPr kumimoji="1" lang="ja-JP" altLang="en-US" sz="800" dirty="0">
                  <a:solidFill>
                    <a:srgbClr val="FF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87" name="テキスト ボックス 86"/>
              <p:cNvSpPr txBox="1"/>
              <p:nvPr/>
            </p:nvSpPr>
            <p:spPr>
              <a:xfrm rot="16200000">
                <a:off x="6884974" y="2654804"/>
                <a:ext cx="526163" cy="2098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TRIM54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88" name="テキスト ボックス 87"/>
              <p:cNvSpPr txBox="1"/>
              <p:nvPr/>
            </p:nvSpPr>
            <p:spPr>
              <a:xfrm rot="16200000">
                <a:off x="7106921" y="2696157"/>
                <a:ext cx="441297" cy="2098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CBLC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89" name="テキスト ボックス 88"/>
              <p:cNvSpPr txBox="1"/>
              <p:nvPr/>
            </p:nvSpPr>
            <p:spPr>
              <a:xfrm rot="16200000">
                <a:off x="7276986" y="2686162"/>
                <a:ext cx="460193" cy="2098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TRAIP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90" name="テキスト ボックス 89"/>
              <p:cNvSpPr txBox="1"/>
              <p:nvPr/>
            </p:nvSpPr>
            <p:spPr>
              <a:xfrm rot="16200000">
                <a:off x="7453824" y="2686137"/>
                <a:ext cx="465545" cy="2098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ARIH2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91" name="テキスト ボックス 90"/>
              <p:cNvSpPr txBox="1"/>
              <p:nvPr/>
            </p:nvSpPr>
            <p:spPr>
              <a:xfrm rot="16200000">
                <a:off x="7652187" y="2702568"/>
                <a:ext cx="427848" cy="2098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RNF5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92" name="テキスト ボックス 91"/>
              <p:cNvSpPr txBox="1"/>
              <p:nvPr/>
            </p:nvSpPr>
            <p:spPr>
              <a:xfrm rot="16200000">
                <a:off x="7831652" y="2703219"/>
                <a:ext cx="427943" cy="2098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RBX1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93" name="テキスト ボックス 92"/>
              <p:cNvSpPr txBox="1"/>
              <p:nvPr/>
            </p:nvSpPr>
            <p:spPr>
              <a:xfrm rot="16200000">
                <a:off x="7955995" y="2646212"/>
                <a:ext cx="538286" cy="2098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RNF126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94" name="テキスト ボックス 93"/>
              <p:cNvSpPr txBox="1"/>
              <p:nvPr/>
            </p:nvSpPr>
            <p:spPr>
              <a:xfrm rot="16200000">
                <a:off x="8166387" y="2677521"/>
                <a:ext cx="476531" cy="2098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latin typeface="Helvetica"/>
                    <a:ea typeface="Arial"/>
                    <a:cs typeface="Helvetica"/>
                  </a:rPr>
                  <a:t>PEX10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95" name="テキスト ボックス 94"/>
              <p:cNvSpPr txBox="1"/>
              <p:nvPr/>
            </p:nvSpPr>
            <p:spPr>
              <a:xfrm rot="16200000">
                <a:off x="8279433" y="2607239"/>
                <a:ext cx="609465" cy="2098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ANAPC11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96" name="テキスト ボックス 95"/>
              <p:cNvSpPr txBox="1"/>
              <p:nvPr/>
            </p:nvSpPr>
            <p:spPr>
              <a:xfrm rot="16200000">
                <a:off x="8518783" y="2674765"/>
                <a:ext cx="489792" cy="2098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TRAF4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97" name="テキスト ボックス 96"/>
              <p:cNvSpPr txBox="1"/>
              <p:nvPr/>
            </p:nvSpPr>
            <p:spPr>
              <a:xfrm rot="16200000">
                <a:off x="8722543" y="2697484"/>
                <a:ext cx="441297" cy="2098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PPIL2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</p:grpSp>
        <p:sp>
          <p:nvSpPr>
            <p:cNvPr id="198" name="テキスト ボックス 197"/>
            <p:cNvSpPr txBox="1"/>
            <p:nvPr/>
          </p:nvSpPr>
          <p:spPr>
            <a:xfrm>
              <a:off x="6237041" y="3023799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250−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99" name="テキスト ボックス 198"/>
            <p:cNvSpPr txBox="1"/>
            <p:nvPr/>
          </p:nvSpPr>
          <p:spPr>
            <a:xfrm>
              <a:off x="6237041" y="3111346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150−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00" name="テキスト ボックス 199"/>
            <p:cNvSpPr txBox="1"/>
            <p:nvPr/>
          </p:nvSpPr>
          <p:spPr>
            <a:xfrm>
              <a:off x="6237041" y="3220776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100−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01" name="テキスト ボックス 200"/>
            <p:cNvSpPr txBox="1"/>
            <p:nvPr/>
          </p:nvSpPr>
          <p:spPr>
            <a:xfrm>
              <a:off x="6288588" y="3321453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75−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02" name="テキスト ボックス 201"/>
            <p:cNvSpPr txBox="1"/>
            <p:nvPr/>
          </p:nvSpPr>
          <p:spPr>
            <a:xfrm>
              <a:off x="6288588" y="3566562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03" name="テキスト ボックス 202"/>
            <p:cNvSpPr txBox="1"/>
            <p:nvPr/>
          </p:nvSpPr>
          <p:spPr>
            <a:xfrm>
              <a:off x="6288586" y="3793187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37−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04" name="テキスト ボックス 203"/>
            <p:cNvSpPr txBox="1"/>
            <p:nvPr/>
          </p:nvSpPr>
          <p:spPr>
            <a:xfrm>
              <a:off x="6288588" y="4146541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25−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29" name="テキスト ボックス 228"/>
            <p:cNvSpPr txBox="1"/>
            <p:nvPr/>
          </p:nvSpPr>
          <p:spPr>
            <a:xfrm>
              <a:off x="6194745" y="2849702"/>
              <a:ext cx="4354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latin typeface="Helvetica"/>
                  <a:cs typeface="Helvetica"/>
                </a:rPr>
                <a:t>(</a:t>
              </a:r>
              <a:r>
                <a:rPr kumimoji="1" lang="en-US" altLang="ja-JP" sz="800" dirty="0" err="1" smtClean="0">
                  <a:latin typeface="Helvetica"/>
                  <a:cs typeface="Helvetica"/>
                </a:rPr>
                <a:t>kDa</a:t>
              </a:r>
              <a:r>
                <a:rPr kumimoji="1" lang="en-US" altLang="ja-JP" sz="800" dirty="0" smtClean="0">
                  <a:latin typeface="Helvetica"/>
                  <a:cs typeface="Helvetica"/>
                </a:rPr>
                <a:t>)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</p:grpSp>
      <p:grpSp>
        <p:nvGrpSpPr>
          <p:cNvPr id="239" name="図形グループ 238"/>
          <p:cNvGrpSpPr/>
          <p:nvPr/>
        </p:nvGrpSpPr>
        <p:grpSpPr>
          <a:xfrm>
            <a:off x="3323079" y="2430690"/>
            <a:ext cx="2699411" cy="2065995"/>
            <a:chOff x="3450079" y="2430690"/>
            <a:chExt cx="2699411" cy="2065995"/>
          </a:xfrm>
        </p:grpSpPr>
        <p:pic>
          <p:nvPicPr>
            <p:cNvPr id="6" name="図 5"/>
            <p:cNvPicPr>
              <a:picLocks/>
            </p:cNvPicPr>
            <p:nvPr/>
          </p:nvPicPr>
          <p:blipFill rotWithShape="1">
            <a:blip r:embed="rId5"/>
            <a:srcRect l="25891" t="16193"/>
            <a:stretch/>
          </p:blipFill>
          <p:spPr>
            <a:xfrm>
              <a:off x="3809490" y="2984685"/>
              <a:ext cx="2340000" cy="1512000"/>
            </a:xfrm>
            <a:prstGeom prst="rect">
              <a:avLst/>
            </a:prstGeom>
            <a:ln>
              <a:solidFill>
                <a:srgbClr val="FFFFFF"/>
              </a:solidFill>
            </a:ln>
          </p:spPr>
        </p:pic>
        <p:grpSp>
          <p:nvGrpSpPr>
            <p:cNvPr id="112" name="図形グループ 111"/>
            <p:cNvGrpSpPr/>
            <p:nvPr/>
          </p:nvGrpSpPr>
          <p:grpSpPr>
            <a:xfrm>
              <a:off x="3841138" y="2430690"/>
              <a:ext cx="2216702" cy="586537"/>
              <a:chOff x="4037728" y="2383624"/>
              <a:chExt cx="2216702" cy="555033"/>
            </a:xfrm>
          </p:grpSpPr>
          <p:sp>
            <p:nvSpPr>
              <p:cNvPr id="74" name="テキスト ボックス 73"/>
              <p:cNvSpPr txBox="1"/>
              <p:nvPr/>
            </p:nvSpPr>
            <p:spPr>
              <a:xfrm rot="16200000">
                <a:off x="3942104" y="2627590"/>
                <a:ext cx="40669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MID1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75" name="テキスト ボックス 74"/>
              <p:cNvSpPr txBox="1"/>
              <p:nvPr/>
            </p:nvSpPr>
            <p:spPr>
              <a:xfrm rot="16200000">
                <a:off x="4053880" y="2553451"/>
                <a:ext cx="54700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SH3RF1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76" name="テキスト ボックス 75"/>
              <p:cNvSpPr txBox="1"/>
              <p:nvPr/>
            </p:nvSpPr>
            <p:spPr>
              <a:xfrm rot="16200000">
                <a:off x="4244773" y="2562919"/>
                <a:ext cx="52908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RNF115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77" name="テキスト ボックス 76"/>
              <p:cNvSpPr txBox="1"/>
              <p:nvPr/>
            </p:nvSpPr>
            <p:spPr>
              <a:xfrm rot="16200000">
                <a:off x="4423127" y="2559137"/>
                <a:ext cx="53624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RNF128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78" name="テキスト ボックス 77"/>
              <p:cNvSpPr txBox="1"/>
              <p:nvPr/>
            </p:nvSpPr>
            <p:spPr>
              <a:xfrm rot="16200000">
                <a:off x="4613189" y="2567728"/>
                <a:ext cx="5199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TRIM13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79" name="テキスト ボックス 78"/>
              <p:cNvSpPr txBox="1"/>
              <p:nvPr/>
            </p:nvSpPr>
            <p:spPr>
              <a:xfrm rot="16200000">
                <a:off x="4786993" y="2559137"/>
                <a:ext cx="53624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FF0000"/>
                    </a:solidFill>
                    <a:latin typeface="Helvetica"/>
                    <a:ea typeface="Arial"/>
                    <a:cs typeface="Helvetica"/>
                  </a:rPr>
                  <a:t>RNF139</a:t>
                </a:r>
                <a:endParaRPr kumimoji="1" lang="ja-JP" altLang="en-US" sz="800" dirty="0">
                  <a:solidFill>
                    <a:srgbClr val="FF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80" name="テキスト ボックス 79"/>
              <p:cNvSpPr txBox="1"/>
              <p:nvPr/>
            </p:nvSpPr>
            <p:spPr>
              <a:xfrm rot="16200000">
                <a:off x="4961578" y="2551372"/>
                <a:ext cx="55093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GTF2H2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81" name="テキスト ボックス 80"/>
              <p:cNvSpPr txBox="1"/>
              <p:nvPr/>
            </p:nvSpPr>
            <p:spPr>
              <a:xfrm rot="16200000">
                <a:off x="5184065" y="2594228"/>
                <a:ext cx="46983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VPS11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82" name="テキスト ボックス 81"/>
              <p:cNvSpPr txBox="1"/>
              <p:nvPr/>
            </p:nvSpPr>
            <p:spPr>
              <a:xfrm rot="16200000">
                <a:off x="5367917" y="2596256"/>
                <a:ext cx="46599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TRIM9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83" name="テキスト ボックス 82"/>
              <p:cNvSpPr txBox="1"/>
              <p:nvPr/>
            </p:nvSpPr>
            <p:spPr>
              <a:xfrm rot="16200000">
                <a:off x="5525556" y="2570583"/>
                <a:ext cx="51458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MKRN1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84" name="テキスト ボックス 83"/>
              <p:cNvSpPr txBox="1"/>
              <p:nvPr/>
            </p:nvSpPr>
            <p:spPr>
              <a:xfrm rot="16200000">
                <a:off x="5761388" y="2627540"/>
                <a:ext cx="40678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PJA1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85" name="テキスト ボックス 84"/>
              <p:cNvSpPr txBox="1"/>
              <p:nvPr/>
            </p:nvSpPr>
            <p:spPr>
              <a:xfrm rot="16200000">
                <a:off x="5916366" y="2599062"/>
                <a:ext cx="46068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BIRC8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</p:grpSp>
        <p:sp>
          <p:nvSpPr>
            <p:cNvPr id="147" name="二等辺三角形 146"/>
            <p:cNvSpPr/>
            <p:nvPr/>
          </p:nvSpPr>
          <p:spPr>
            <a:xfrm rot="16200000">
              <a:off x="5190963" y="3355965"/>
              <a:ext cx="48314" cy="62965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テキスト ボックス 181"/>
            <p:cNvSpPr txBox="1"/>
            <p:nvPr/>
          </p:nvSpPr>
          <p:spPr>
            <a:xfrm>
              <a:off x="3479063" y="3007051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250−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83" name="テキスト ボックス 182"/>
            <p:cNvSpPr txBox="1"/>
            <p:nvPr/>
          </p:nvSpPr>
          <p:spPr>
            <a:xfrm>
              <a:off x="3479063" y="3118895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150−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84" name="テキスト ボックス 183"/>
            <p:cNvSpPr txBox="1"/>
            <p:nvPr/>
          </p:nvSpPr>
          <p:spPr>
            <a:xfrm>
              <a:off x="3479063" y="3221793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100−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85" name="テキスト ボックス 184"/>
            <p:cNvSpPr txBox="1"/>
            <p:nvPr/>
          </p:nvSpPr>
          <p:spPr>
            <a:xfrm>
              <a:off x="3530610" y="3324691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75−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86" name="テキスト ボックス 185"/>
            <p:cNvSpPr txBox="1"/>
            <p:nvPr/>
          </p:nvSpPr>
          <p:spPr>
            <a:xfrm>
              <a:off x="3530610" y="3552840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87" name="テキスト ボックス 186"/>
            <p:cNvSpPr txBox="1"/>
            <p:nvPr/>
          </p:nvSpPr>
          <p:spPr>
            <a:xfrm>
              <a:off x="3530610" y="3762098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37−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88" name="テキスト ボックス 187"/>
            <p:cNvSpPr txBox="1"/>
            <p:nvPr/>
          </p:nvSpPr>
          <p:spPr>
            <a:xfrm>
              <a:off x="3530610" y="4047201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25−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30" name="テキスト ボックス 229"/>
            <p:cNvSpPr txBox="1"/>
            <p:nvPr/>
          </p:nvSpPr>
          <p:spPr>
            <a:xfrm>
              <a:off x="3450079" y="2847938"/>
              <a:ext cx="4354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latin typeface="Helvetica"/>
                  <a:cs typeface="Helvetica"/>
                </a:rPr>
                <a:t>(</a:t>
              </a:r>
              <a:r>
                <a:rPr kumimoji="1" lang="en-US" altLang="ja-JP" sz="800" dirty="0" err="1" smtClean="0">
                  <a:latin typeface="Helvetica"/>
                  <a:cs typeface="Helvetica"/>
                </a:rPr>
                <a:t>kDa</a:t>
              </a:r>
              <a:r>
                <a:rPr kumimoji="1" lang="en-US" altLang="ja-JP" sz="800" dirty="0" smtClean="0">
                  <a:latin typeface="Helvetica"/>
                  <a:cs typeface="Helvetica"/>
                </a:rPr>
                <a:t>)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</p:grpSp>
      <p:grpSp>
        <p:nvGrpSpPr>
          <p:cNvPr id="244" name="図形グループ 243"/>
          <p:cNvGrpSpPr/>
          <p:nvPr/>
        </p:nvGrpSpPr>
        <p:grpSpPr>
          <a:xfrm>
            <a:off x="371784" y="4540308"/>
            <a:ext cx="2716253" cy="2143067"/>
            <a:chOff x="337920" y="4451408"/>
            <a:chExt cx="2716253" cy="2143067"/>
          </a:xfrm>
        </p:grpSpPr>
        <p:pic>
          <p:nvPicPr>
            <p:cNvPr id="8" name="図 7"/>
            <p:cNvPicPr>
              <a:picLocks/>
            </p:cNvPicPr>
            <p:nvPr/>
          </p:nvPicPr>
          <p:blipFill rotWithShape="1">
            <a:blip r:embed="rId6"/>
            <a:srcRect l="14767" r="2018" b="2671"/>
            <a:stretch/>
          </p:blipFill>
          <p:spPr>
            <a:xfrm>
              <a:off x="714173" y="5103988"/>
              <a:ext cx="2340000" cy="1490487"/>
            </a:xfrm>
            <a:prstGeom prst="rect">
              <a:avLst/>
            </a:prstGeom>
            <a:ln>
              <a:solidFill>
                <a:srgbClr val="FFFFFF"/>
              </a:solidFill>
            </a:ln>
          </p:spPr>
        </p:pic>
        <p:grpSp>
          <p:nvGrpSpPr>
            <p:cNvPr id="118" name="図形グループ 117"/>
            <p:cNvGrpSpPr/>
            <p:nvPr/>
          </p:nvGrpSpPr>
          <p:grpSpPr>
            <a:xfrm>
              <a:off x="731078" y="4451408"/>
              <a:ext cx="2268592" cy="686406"/>
              <a:chOff x="866206" y="4341538"/>
              <a:chExt cx="2311513" cy="686406"/>
            </a:xfrm>
          </p:grpSpPr>
          <p:sp>
            <p:nvSpPr>
              <p:cNvPr id="98" name="テキスト ボックス 97"/>
              <p:cNvSpPr txBox="1"/>
              <p:nvPr/>
            </p:nvSpPr>
            <p:spPr>
              <a:xfrm rot="16200000">
                <a:off x="774629" y="4716847"/>
                <a:ext cx="402674" cy="2195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PML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99" name="テキスト ボックス 98"/>
              <p:cNvSpPr txBox="1"/>
              <p:nvPr/>
            </p:nvSpPr>
            <p:spPr>
              <a:xfrm rot="16200000">
                <a:off x="822944" y="4574981"/>
                <a:ext cx="686406" cy="2195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CCNB1IP1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100" name="テキスト ボックス 99"/>
              <p:cNvSpPr txBox="1"/>
              <p:nvPr/>
            </p:nvSpPr>
            <p:spPr>
              <a:xfrm rot="16200000">
                <a:off x="1129344" y="4691199"/>
                <a:ext cx="453970" cy="2195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BFAR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101" name="テキスト ボックス 100"/>
              <p:cNvSpPr txBox="1"/>
              <p:nvPr/>
            </p:nvSpPr>
            <p:spPr>
              <a:xfrm rot="16200000">
                <a:off x="1268228" y="4639902"/>
                <a:ext cx="556563" cy="2195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TRIM32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102" name="テキスト ボックス 101"/>
              <p:cNvSpPr txBox="1"/>
              <p:nvPr/>
            </p:nvSpPr>
            <p:spPr>
              <a:xfrm rot="16200000">
                <a:off x="1461941" y="4643434"/>
                <a:ext cx="549499" cy="2195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TRIM28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103" name="テキスト ボックス 102"/>
              <p:cNvSpPr txBox="1"/>
              <p:nvPr/>
            </p:nvSpPr>
            <p:spPr>
              <a:xfrm rot="16200000">
                <a:off x="1655003" y="4646314"/>
                <a:ext cx="543739" cy="2195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RAPSN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104" name="テキスト ボックス 103"/>
              <p:cNvSpPr txBox="1"/>
              <p:nvPr/>
            </p:nvSpPr>
            <p:spPr>
              <a:xfrm rot="16200000">
                <a:off x="1842304" y="4643434"/>
                <a:ext cx="549499" cy="2195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TRIM48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105" name="テキスト ボックス 104"/>
              <p:cNvSpPr txBox="1"/>
              <p:nvPr/>
            </p:nvSpPr>
            <p:spPr>
              <a:xfrm rot="16200000">
                <a:off x="2060964" y="4671912"/>
                <a:ext cx="492543" cy="2195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MYLIP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106" name="テキスト ボックス 105"/>
              <p:cNvSpPr txBox="1"/>
              <p:nvPr/>
            </p:nvSpPr>
            <p:spPr>
              <a:xfrm rot="16200000">
                <a:off x="2234063" y="4654830"/>
                <a:ext cx="526707" cy="2195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PCGF1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107" name="テキスト ボックス 106"/>
              <p:cNvSpPr txBox="1"/>
              <p:nvPr/>
            </p:nvSpPr>
            <p:spPr>
              <a:xfrm rot="16200000">
                <a:off x="2390907" y="4621493"/>
                <a:ext cx="593382" cy="2195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SPRYD5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108" name="テキスト ボックス 107"/>
              <p:cNvSpPr txBox="1"/>
              <p:nvPr/>
            </p:nvSpPr>
            <p:spPr>
              <a:xfrm rot="16200000">
                <a:off x="2612322" y="4652726"/>
                <a:ext cx="530915" cy="2195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PCGF2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109" name="テキスト ボックス 108"/>
              <p:cNvSpPr txBox="1"/>
              <p:nvPr/>
            </p:nvSpPr>
            <p:spPr>
              <a:xfrm rot="16200000">
                <a:off x="2781763" y="4631988"/>
                <a:ext cx="572392" cy="2195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PRPF19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</p:grpSp>
        <p:sp>
          <p:nvSpPr>
            <p:cNvPr id="152" name="二等辺三角形 151"/>
            <p:cNvSpPr/>
            <p:nvPr/>
          </p:nvSpPr>
          <p:spPr>
            <a:xfrm rot="16200000">
              <a:off x="912633" y="5381146"/>
              <a:ext cx="45719" cy="61796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テキスト ボックス 213"/>
            <p:cNvSpPr txBox="1"/>
            <p:nvPr/>
          </p:nvSpPr>
          <p:spPr>
            <a:xfrm>
              <a:off x="383129" y="5069026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250−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15" name="テキスト ボックス 214"/>
            <p:cNvSpPr txBox="1"/>
            <p:nvPr/>
          </p:nvSpPr>
          <p:spPr>
            <a:xfrm>
              <a:off x="383129" y="5179096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150−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16" name="テキスト ボックス 215"/>
            <p:cNvSpPr txBox="1"/>
            <p:nvPr/>
          </p:nvSpPr>
          <p:spPr>
            <a:xfrm>
              <a:off x="383129" y="5289166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100−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17" name="テキスト ボックス 216"/>
            <p:cNvSpPr txBox="1"/>
            <p:nvPr/>
          </p:nvSpPr>
          <p:spPr>
            <a:xfrm>
              <a:off x="434676" y="5403469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75−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18" name="テキスト ボックス 217"/>
            <p:cNvSpPr txBox="1"/>
            <p:nvPr/>
          </p:nvSpPr>
          <p:spPr>
            <a:xfrm>
              <a:off x="434676" y="5648995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19" name="テキスト ボックス 218"/>
            <p:cNvSpPr txBox="1"/>
            <p:nvPr/>
          </p:nvSpPr>
          <p:spPr>
            <a:xfrm>
              <a:off x="434676" y="5889343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37−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20" name="テキスト ボックス 219"/>
            <p:cNvSpPr txBox="1"/>
            <p:nvPr/>
          </p:nvSpPr>
          <p:spPr>
            <a:xfrm>
              <a:off x="434676" y="6218395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25−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32" name="テキスト ボックス 231"/>
            <p:cNvSpPr txBox="1"/>
            <p:nvPr/>
          </p:nvSpPr>
          <p:spPr>
            <a:xfrm>
              <a:off x="337920" y="4888544"/>
              <a:ext cx="4354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latin typeface="Helvetica"/>
                  <a:cs typeface="Helvetica"/>
                </a:rPr>
                <a:t>(</a:t>
              </a:r>
              <a:r>
                <a:rPr kumimoji="1" lang="en-US" altLang="ja-JP" sz="800" dirty="0" err="1" smtClean="0">
                  <a:latin typeface="Helvetica"/>
                  <a:cs typeface="Helvetica"/>
                </a:rPr>
                <a:t>kDa</a:t>
              </a:r>
              <a:r>
                <a:rPr kumimoji="1" lang="en-US" altLang="ja-JP" sz="800" dirty="0" smtClean="0">
                  <a:latin typeface="Helvetica"/>
                  <a:cs typeface="Helvetica"/>
                </a:rPr>
                <a:t>)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</p:grpSp>
      <p:grpSp>
        <p:nvGrpSpPr>
          <p:cNvPr id="240" name="図形グループ 239"/>
          <p:cNvGrpSpPr/>
          <p:nvPr/>
        </p:nvGrpSpPr>
        <p:grpSpPr>
          <a:xfrm>
            <a:off x="334088" y="2366702"/>
            <a:ext cx="2720404" cy="2118807"/>
            <a:chOff x="334088" y="2366702"/>
            <a:chExt cx="2720404" cy="2118807"/>
          </a:xfrm>
        </p:grpSpPr>
        <p:pic>
          <p:nvPicPr>
            <p:cNvPr id="5" name="図 4"/>
            <p:cNvPicPr>
              <a:picLocks/>
            </p:cNvPicPr>
            <p:nvPr/>
          </p:nvPicPr>
          <p:blipFill rotWithShape="1">
            <a:blip r:embed="rId7"/>
            <a:srcRect l="25405" t="15141"/>
            <a:stretch/>
          </p:blipFill>
          <p:spPr>
            <a:xfrm>
              <a:off x="714492" y="2980425"/>
              <a:ext cx="2340000" cy="1505084"/>
            </a:xfrm>
            <a:prstGeom prst="rect">
              <a:avLst/>
            </a:prstGeom>
            <a:ln>
              <a:solidFill>
                <a:srgbClr val="FFFFFF"/>
              </a:solidFill>
            </a:ln>
          </p:spPr>
        </p:pic>
        <p:grpSp>
          <p:nvGrpSpPr>
            <p:cNvPr id="115" name="図形グループ 114"/>
            <p:cNvGrpSpPr/>
            <p:nvPr/>
          </p:nvGrpSpPr>
          <p:grpSpPr>
            <a:xfrm>
              <a:off x="780613" y="2366702"/>
              <a:ext cx="2224327" cy="646331"/>
              <a:chOff x="1029574" y="2316378"/>
              <a:chExt cx="2153537" cy="613976"/>
            </a:xfrm>
          </p:grpSpPr>
          <p:sp>
            <p:nvSpPr>
              <p:cNvPr id="62" name="テキスト ボックス 61"/>
              <p:cNvSpPr txBox="1"/>
              <p:nvPr/>
            </p:nvSpPr>
            <p:spPr>
              <a:xfrm rot="16200000">
                <a:off x="875609" y="2567798"/>
                <a:ext cx="516520" cy="2085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CNOT4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63" name="テキスト ボックス 62"/>
              <p:cNvSpPr txBox="1"/>
              <p:nvPr/>
            </p:nvSpPr>
            <p:spPr>
              <a:xfrm rot="16200000">
                <a:off x="1095060" y="2610436"/>
                <a:ext cx="431245" cy="2085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LNX2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64" name="テキスト ボックス 63"/>
              <p:cNvSpPr txBox="1"/>
              <p:nvPr/>
            </p:nvSpPr>
            <p:spPr>
              <a:xfrm rot="16200000">
                <a:off x="1226501" y="2565063"/>
                <a:ext cx="521991" cy="2085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TRIM15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65" name="テキスト ボックス 64"/>
              <p:cNvSpPr txBox="1"/>
              <p:nvPr/>
            </p:nvSpPr>
            <p:spPr>
              <a:xfrm rot="16200000">
                <a:off x="1418233" y="2579980"/>
                <a:ext cx="492156" cy="2085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RNF24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66" name="テキスト ボックス 65"/>
              <p:cNvSpPr txBox="1"/>
              <p:nvPr/>
            </p:nvSpPr>
            <p:spPr>
              <a:xfrm rot="16200000">
                <a:off x="1612583" y="2597516"/>
                <a:ext cx="457084" cy="2085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SIAH1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67" name="テキスト ボックス 66"/>
              <p:cNvSpPr txBox="1"/>
              <p:nvPr/>
            </p:nvSpPr>
            <p:spPr>
              <a:xfrm rot="16200000">
                <a:off x="1748782" y="2556901"/>
                <a:ext cx="538314" cy="2085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RNF149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68" name="テキスト ボックス 67"/>
              <p:cNvSpPr txBox="1"/>
              <p:nvPr/>
            </p:nvSpPr>
            <p:spPr>
              <a:xfrm rot="16200000">
                <a:off x="1963522" y="2594828"/>
                <a:ext cx="462461" cy="2085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BIRC3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69" name="テキスト ボックス 68"/>
              <p:cNvSpPr txBox="1"/>
              <p:nvPr/>
            </p:nvSpPr>
            <p:spPr>
              <a:xfrm rot="16200000">
                <a:off x="2064578" y="2519071"/>
                <a:ext cx="613976" cy="2085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RNF144A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70" name="テキスト ボックス 69"/>
              <p:cNvSpPr txBox="1"/>
              <p:nvPr/>
            </p:nvSpPr>
            <p:spPr>
              <a:xfrm rot="16200000">
                <a:off x="2317149" y="2594827"/>
                <a:ext cx="462462" cy="2085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ARIH1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71" name="テキスト ボックス 70"/>
              <p:cNvSpPr txBox="1"/>
              <p:nvPr/>
            </p:nvSpPr>
            <p:spPr>
              <a:xfrm rot="16200000">
                <a:off x="2479116" y="2579980"/>
                <a:ext cx="492156" cy="2085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FANCL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72" name="テキスト ボックス 71"/>
              <p:cNvSpPr txBox="1"/>
              <p:nvPr/>
            </p:nvSpPr>
            <p:spPr>
              <a:xfrm rot="16200000">
                <a:off x="2651838" y="2575888"/>
                <a:ext cx="500341" cy="2085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PCGF5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73" name="テキスト ボックス 72"/>
              <p:cNvSpPr txBox="1"/>
              <p:nvPr/>
            </p:nvSpPr>
            <p:spPr>
              <a:xfrm rot="16200000">
                <a:off x="2842185" y="2589427"/>
                <a:ext cx="473264" cy="2085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latin typeface="Helvetica"/>
                    <a:ea typeface="Arial"/>
                    <a:cs typeface="Helvetica"/>
                  </a:rPr>
                  <a:t>RING1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</p:grpSp>
        <p:sp>
          <p:nvSpPr>
            <p:cNvPr id="138" name="二等辺三角形 137"/>
            <p:cNvSpPr/>
            <p:nvPr/>
          </p:nvSpPr>
          <p:spPr>
            <a:xfrm rot="16200000">
              <a:off x="976615" y="3585546"/>
              <a:ext cx="48128" cy="65034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二等辺三角形 141"/>
            <p:cNvSpPr/>
            <p:nvPr/>
          </p:nvSpPr>
          <p:spPr>
            <a:xfrm rot="16200000">
              <a:off x="2968272" y="3642295"/>
              <a:ext cx="48128" cy="65034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二等辺三角形 156"/>
            <p:cNvSpPr/>
            <p:nvPr/>
          </p:nvSpPr>
          <p:spPr>
            <a:xfrm rot="16200000">
              <a:off x="2422411" y="3528654"/>
              <a:ext cx="48128" cy="65034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テキスト ボックス 173"/>
            <p:cNvSpPr txBox="1"/>
            <p:nvPr/>
          </p:nvSpPr>
          <p:spPr>
            <a:xfrm>
              <a:off x="370705" y="3073686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250−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75" name="テキスト ボックス 174"/>
            <p:cNvSpPr txBox="1"/>
            <p:nvPr/>
          </p:nvSpPr>
          <p:spPr>
            <a:xfrm>
              <a:off x="370705" y="3176489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150−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76" name="テキスト ボックス 175"/>
            <p:cNvSpPr txBox="1"/>
            <p:nvPr/>
          </p:nvSpPr>
          <p:spPr>
            <a:xfrm>
              <a:off x="370705" y="3297981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100−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77" name="テキスト ボックス 176"/>
            <p:cNvSpPr txBox="1"/>
            <p:nvPr/>
          </p:nvSpPr>
          <p:spPr>
            <a:xfrm>
              <a:off x="422256" y="3405456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75−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78" name="テキスト ボックス 177"/>
            <p:cNvSpPr txBox="1"/>
            <p:nvPr/>
          </p:nvSpPr>
          <p:spPr>
            <a:xfrm>
              <a:off x="422256" y="3634410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79" name="テキスト ボックス 178"/>
            <p:cNvSpPr txBox="1"/>
            <p:nvPr/>
          </p:nvSpPr>
          <p:spPr>
            <a:xfrm>
              <a:off x="422252" y="3857649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37−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80" name="テキスト ボックス 179"/>
            <p:cNvSpPr txBox="1"/>
            <p:nvPr/>
          </p:nvSpPr>
          <p:spPr>
            <a:xfrm>
              <a:off x="422256" y="4150763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25−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33" name="テキスト ボックス 232"/>
            <p:cNvSpPr txBox="1"/>
            <p:nvPr/>
          </p:nvSpPr>
          <p:spPr>
            <a:xfrm>
              <a:off x="334088" y="2885407"/>
              <a:ext cx="4354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latin typeface="Helvetica"/>
                  <a:cs typeface="Helvetica"/>
                </a:rPr>
                <a:t>(</a:t>
              </a:r>
              <a:r>
                <a:rPr kumimoji="1" lang="en-US" altLang="ja-JP" sz="800" dirty="0" err="1" smtClean="0">
                  <a:latin typeface="Helvetica"/>
                  <a:cs typeface="Helvetica"/>
                </a:rPr>
                <a:t>kDa</a:t>
              </a:r>
              <a:r>
                <a:rPr kumimoji="1" lang="en-US" altLang="ja-JP" sz="800" dirty="0" smtClean="0">
                  <a:latin typeface="Helvetica"/>
                  <a:cs typeface="Helvetica"/>
                </a:rPr>
                <a:t>)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</p:grpSp>
      <p:grpSp>
        <p:nvGrpSpPr>
          <p:cNvPr id="242" name="図形グループ 241"/>
          <p:cNvGrpSpPr/>
          <p:nvPr/>
        </p:nvGrpSpPr>
        <p:grpSpPr>
          <a:xfrm>
            <a:off x="6196563" y="307767"/>
            <a:ext cx="2755909" cy="2072111"/>
            <a:chOff x="6196563" y="307767"/>
            <a:chExt cx="2755909" cy="2072111"/>
          </a:xfrm>
        </p:grpSpPr>
        <p:grpSp>
          <p:nvGrpSpPr>
            <p:cNvPr id="236" name="図形グループ 235"/>
            <p:cNvGrpSpPr/>
            <p:nvPr/>
          </p:nvGrpSpPr>
          <p:grpSpPr>
            <a:xfrm>
              <a:off x="6236296" y="307767"/>
              <a:ext cx="2716176" cy="2072111"/>
              <a:chOff x="6236296" y="307767"/>
              <a:chExt cx="2716176" cy="2072111"/>
            </a:xfrm>
          </p:grpSpPr>
          <p:pic>
            <p:nvPicPr>
              <p:cNvPr id="4" name="図 3"/>
              <p:cNvPicPr>
                <a:picLocks/>
              </p:cNvPicPr>
              <p:nvPr/>
            </p:nvPicPr>
            <p:blipFill rotWithShape="1">
              <a:blip r:embed="rId8"/>
              <a:srcRect l="26889" t="15195"/>
              <a:stretch/>
            </p:blipFill>
            <p:spPr>
              <a:xfrm>
                <a:off x="6612472" y="891845"/>
                <a:ext cx="2340000" cy="1488033"/>
              </a:xfrm>
              <a:prstGeom prst="rect">
                <a:avLst/>
              </a:prstGeom>
              <a:ln>
                <a:solidFill>
                  <a:srgbClr val="FFFFFF"/>
                </a:solidFill>
              </a:ln>
            </p:spPr>
          </p:pic>
          <p:grpSp>
            <p:nvGrpSpPr>
              <p:cNvPr id="14" name="図形グループ 13"/>
              <p:cNvGrpSpPr/>
              <p:nvPr/>
            </p:nvGrpSpPr>
            <p:grpSpPr>
              <a:xfrm>
                <a:off x="6688992" y="307767"/>
                <a:ext cx="2186368" cy="623317"/>
                <a:chOff x="6873718" y="302242"/>
                <a:chExt cx="2011349" cy="606703"/>
              </a:xfrm>
            </p:grpSpPr>
            <p:sp>
              <p:nvSpPr>
                <p:cNvPr id="46" name="テキスト ボックス 45"/>
                <p:cNvSpPr txBox="1"/>
                <p:nvPr/>
              </p:nvSpPr>
              <p:spPr>
                <a:xfrm rot="16200000">
                  <a:off x="6720676" y="556509"/>
                  <a:ext cx="504282" cy="19819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dirty="0" smtClean="0">
                      <a:solidFill>
                        <a:srgbClr val="000000"/>
                      </a:solidFill>
                      <a:latin typeface="Helvetica"/>
                      <a:ea typeface="Arial"/>
                      <a:cs typeface="Helvetica"/>
                    </a:rPr>
                    <a:t>RNF32</a:t>
                  </a:r>
                  <a:endParaRPr kumimoji="1" lang="ja-JP" altLang="en-US" sz="800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47" name="テキスト ボックス 46"/>
                <p:cNvSpPr txBox="1"/>
                <p:nvPr/>
              </p:nvSpPr>
              <p:spPr>
                <a:xfrm rot="16200000">
                  <a:off x="6885508" y="556509"/>
                  <a:ext cx="504282" cy="19819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dirty="0" smtClean="0">
                      <a:solidFill>
                        <a:srgbClr val="000000"/>
                      </a:solidFill>
                      <a:latin typeface="Helvetica"/>
                      <a:ea typeface="Arial"/>
                      <a:cs typeface="Helvetica"/>
                    </a:rPr>
                    <a:t>TRAF2</a:t>
                  </a:r>
                  <a:endParaRPr kumimoji="1" lang="ja-JP" altLang="en-US" sz="800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48" name="テキスト ボックス 47"/>
                <p:cNvSpPr txBox="1"/>
                <p:nvPr/>
              </p:nvSpPr>
              <p:spPr>
                <a:xfrm rot="16200000">
                  <a:off x="7026693" y="532214"/>
                  <a:ext cx="551577" cy="19819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dirty="0" smtClean="0">
                      <a:solidFill>
                        <a:srgbClr val="000000"/>
                      </a:solidFill>
                      <a:latin typeface="Helvetica"/>
                      <a:ea typeface="Arial"/>
                      <a:cs typeface="Helvetica"/>
                    </a:rPr>
                    <a:t>RNF170</a:t>
                  </a:r>
                  <a:endParaRPr kumimoji="1" lang="ja-JP" altLang="en-US" sz="800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49" name="テキスト ボックス 48"/>
                <p:cNvSpPr txBox="1"/>
                <p:nvPr/>
              </p:nvSpPr>
              <p:spPr>
                <a:xfrm rot="16200000">
                  <a:off x="7213711" y="555007"/>
                  <a:ext cx="507207" cy="19819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dirty="0" smtClean="0">
                      <a:solidFill>
                        <a:srgbClr val="000000"/>
                      </a:solidFill>
                      <a:latin typeface="Helvetica"/>
                      <a:ea typeface="Arial"/>
                      <a:cs typeface="Helvetica"/>
                    </a:rPr>
                    <a:t>SYVN1</a:t>
                  </a:r>
                  <a:endParaRPr kumimoji="1" lang="ja-JP" altLang="en-US" sz="800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50" name="テキスト ボックス 49"/>
                <p:cNvSpPr txBox="1"/>
                <p:nvPr/>
              </p:nvSpPr>
              <p:spPr>
                <a:xfrm rot="16200000">
                  <a:off x="7423693" y="601394"/>
                  <a:ext cx="416905" cy="19819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dirty="0" smtClean="0">
                      <a:solidFill>
                        <a:srgbClr val="000000"/>
                      </a:solidFill>
                      <a:latin typeface="Helvetica"/>
                      <a:ea typeface="Arial"/>
                      <a:cs typeface="Helvetica"/>
                    </a:rPr>
                    <a:t>MIB2</a:t>
                  </a:r>
                  <a:endParaRPr kumimoji="1" lang="ja-JP" altLang="en-US" sz="800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51" name="テキスト ボックス 50"/>
                <p:cNvSpPr txBox="1"/>
                <p:nvPr/>
              </p:nvSpPr>
              <p:spPr>
                <a:xfrm rot="16200000">
                  <a:off x="7521189" y="532214"/>
                  <a:ext cx="551577" cy="19819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dirty="0" smtClean="0">
                      <a:solidFill>
                        <a:srgbClr val="000000"/>
                      </a:solidFill>
                      <a:latin typeface="Helvetica"/>
                      <a:ea typeface="Arial"/>
                      <a:cs typeface="Helvetica"/>
                    </a:rPr>
                    <a:t>RNF168</a:t>
                  </a:r>
                  <a:endParaRPr kumimoji="1" lang="ja-JP" altLang="en-US" sz="800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52" name="テキスト ボックス 51"/>
                <p:cNvSpPr txBox="1"/>
                <p:nvPr/>
              </p:nvSpPr>
              <p:spPr>
                <a:xfrm rot="16200000">
                  <a:off x="7713789" y="560742"/>
                  <a:ext cx="496041" cy="19819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dirty="0" smtClean="0">
                      <a:solidFill>
                        <a:srgbClr val="000000"/>
                      </a:solidFill>
                      <a:latin typeface="Helvetica"/>
                      <a:ea typeface="Arial"/>
                      <a:cs typeface="Helvetica"/>
                    </a:rPr>
                    <a:t>RNF38</a:t>
                  </a:r>
                  <a:endParaRPr kumimoji="1" lang="ja-JP" altLang="en-US" sz="800" dirty="0">
                    <a:solidFill>
                      <a:srgbClr val="000000"/>
                    </a:solidFill>
                    <a:latin typeface="Helvetica"/>
                    <a:cs typeface="Helvetica"/>
                  </a:endParaRPr>
                </a:p>
              </p:txBody>
            </p:sp>
            <p:sp>
              <p:nvSpPr>
                <p:cNvPr id="53" name="テキスト ボックス 52"/>
                <p:cNvSpPr txBox="1"/>
                <p:nvPr/>
              </p:nvSpPr>
              <p:spPr>
                <a:xfrm rot="16200000">
                  <a:off x="7855777" y="537273"/>
                  <a:ext cx="541728" cy="19819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dirty="0" smtClean="0">
                      <a:solidFill>
                        <a:srgbClr val="000000"/>
                      </a:solidFill>
                      <a:latin typeface="Helvetica"/>
                      <a:ea typeface="Arial"/>
                      <a:cs typeface="Helvetica"/>
                    </a:rPr>
                    <a:t>TRIM17</a:t>
                  </a:r>
                  <a:endParaRPr kumimoji="1" lang="ja-JP" altLang="en-US" sz="800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54" name="テキスト ボックス 53"/>
                <p:cNvSpPr txBox="1"/>
                <p:nvPr/>
              </p:nvSpPr>
              <p:spPr>
                <a:xfrm rot="16200000">
                  <a:off x="8020609" y="537273"/>
                  <a:ext cx="541728" cy="19819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dirty="0" smtClean="0">
                      <a:solidFill>
                        <a:srgbClr val="000000"/>
                      </a:solidFill>
                      <a:latin typeface="Helvetica"/>
                      <a:ea typeface="Arial"/>
                      <a:cs typeface="Helvetica"/>
                    </a:rPr>
                    <a:t>TRIM74</a:t>
                  </a:r>
                  <a:endParaRPr kumimoji="1" lang="ja-JP" altLang="en-US" sz="800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55" name="テキスト ボックス 54"/>
                <p:cNvSpPr txBox="1"/>
                <p:nvPr/>
              </p:nvSpPr>
              <p:spPr>
                <a:xfrm rot="16200000">
                  <a:off x="8154236" y="505213"/>
                  <a:ext cx="604139" cy="19819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dirty="0" smtClean="0">
                      <a:solidFill>
                        <a:srgbClr val="000000"/>
                      </a:solidFill>
                      <a:latin typeface="Helvetica"/>
                      <a:ea typeface="Arial"/>
                      <a:cs typeface="Helvetica"/>
                    </a:rPr>
                    <a:t>MARCH2</a:t>
                  </a:r>
                  <a:endParaRPr kumimoji="1" lang="ja-JP" altLang="en-US" sz="800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56" name="テキスト ボックス 55"/>
                <p:cNvSpPr txBox="1"/>
                <p:nvPr/>
              </p:nvSpPr>
              <p:spPr>
                <a:xfrm rot="16200000">
                  <a:off x="8373117" y="560742"/>
                  <a:ext cx="496041" cy="19819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dirty="0" smtClean="0">
                      <a:solidFill>
                        <a:srgbClr val="000000"/>
                      </a:solidFill>
                      <a:latin typeface="Helvetica"/>
                      <a:ea typeface="Arial"/>
                      <a:cs typeface="Helvetica"/>
                    </a:rPr>
                    <a:t>RNF41</a:t>
                  </a:r>
                  <a:endParaRPr lang="ja-JP" altLang="en-US" sz="800" dirty="0">
                    <a:solidFill>
                      <a:srgbClr val="000000"/>
                    </a:solidFill>
                    <a:latin typeface="Helvetica"/>
                    <a:cs typeface="Helvetica"/>
                  </a:endParaRPr>
                </a:p>
              </p:txBody>
            </p:sp>
            <p:sp>
              <p:nvSpPr>
                <p:cNvPr id="57" name="テキスト ボックス 56"/>
                <p:cNvSpPr txBox="1"/>
                <p:nvPr/>
              </p:nvSpPr>
              <p:spPr>
                <a:xfrm rot="16200000">
                  <a:off x="8515103" y="537272"/>
                  <a:ext cx="541729" cy="19819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dirty="0" smtClean="0">
                      <a:solidFill>
                        <a:srgbClr val="000000"/>
                      </a:solidFill>
                      <a:latin typeface="Helvetica"/>
                      <a:ea typeface="Arial"/>
                      <a:cs typeface="Helvetica"/>
                    </a:rPr>
                    <a:t>TRIM22</a:t>
                  </a:r>
                  <a:endParaRPr kumimoji="1" lang="ja-JP" altLang="en-US" sz="800" dirty="0">
                    <a:latin typeface="Helvetica"/>
                    <a:cs typeface="Helvetica"/>
                  </a:endParaRPr>
                </a:p>
              </p:txBody>
            </p:sp>
          </p:grpSp>
          <p:grpSp>
            <p:nvGrpSpPr>
              <p:cNvPr id="189" name="図形グループ 188"/>
              <p:cNvGrpSpPr/>
              <p:nvPr/>
            </p:nvGrpSpPr>
            <p:grpSpPr>
              <a:xfrm>
                <a:off x="6236296" y="914749"/>
                <a:ext cx="415749" cy="1239727"/>
                <a:chOff x="293492" y="840796"/>
                <a:chExt cx="382469" cy="1206683"/>
              </a:xfrm>
            </p:grpSpPr>
            <p:sp>
              <p:nvSpPr>
                <p:cNvPr id="190" name="テキスト ボックス 189"/>
                <p:cNvSpPr txBox="1"/>
                <p:nvPr/>
              </p:nvSpPr>
              <p:spPr>
                <a:xfrm>
                  <a:off x="293492" y="840796"/>
                  <a:ext cx="382469" cy="2097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ja-JP" sz="800" dirty="0">
                      <a:latin typeface="Helvetica"/>
                      <a:cs typeface="Helvetica"/>
                    </a:rPr>
                    <a:t>250−</a:t>
                  </a:r>
                  <a:endParaRPr kumimoji="1" lang="ja-JP" altLang="en-US" sz="800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191" name="テキスト ボックス 190"/>
                <p:cNvSpPr txBox="1"/>
                <p:nvPr/>
              </p:nvSpPr>
              <p:spPr>
                <a:xfrm>
                  <a:off x="293492" y="921235"/>
                  <a:ext cx="382469" cy="2097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ja-JP" sz="800" dirty="0">
                      <a:latin typeface="Helvetica"/>
                      <a:cs typeface="Helvetica"/>
                    </a:rPr>
                    <a:t>150−</a:t>
                  </a:r>
                  <a:endParaRPr kumimoji="1" lang="ja-JP" altLang="en-US" sz="800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192" name="テキスト ボックス 191"/>
                <p:cNvSpPr txBox="1"/>
                <p:nvPr/>
              </p:nvSpPr>
              <p:spPr>
                <a:xfrm>
                  <a:off x="293492" y="1039771"/>
                  <a:ext cx="382469" cy="2097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ja-JP" sz="800" dirty="0">
                      <a:latin typeface="Helvetica"/>
                      <a:cs typeface="Helvetica"/>
                    </a:rPr>
                    <a:t>100−</a:t>
                  </a:r>
                  <a:endParaRPr kumimoji="1" lang="ja-JP" altLang="en-US" sz="800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193" name="テキスト ボックス 192"/>
                <p:cNvSpPr txBox="1"/>
                <p:nvPr/>
              </p:nvSpPr>
              <p:spPr>
                <a:xfrm>
                  <a:off x="340913" y="1137142"/>
                  <a:ext cx="335048" cy="2097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ja-JP" sz="800" dirty="0">
                      <a:latin typeface="Helvetica"/>
                      <a:cs typeface="Helvetica"/>
                    </a:rPr>
                    <a:t>75−</a:t>
                  </a:r>
                  <a:endParaRPr kumimoji="1" lang="ja-JP" altLang="en-US" sz="800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194" name="テキスト ボックス 193"/>
                <p:cNvSpPr txBox="1"/>
                <p:nvPr/>
              </p:nvSpPr>
              <p:spPr>
                <a:xfrm>
                  <a:off x="340913" y="1348804"/>
                  <a:ext cx="335048" cy="2097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ja-JP" sz="800" dirty="0">
                      <a:latin typeface="Helvetica"/>
                      <a:cs typeface="Helvetica"/>
                    </a:rPr>
                    <a:t>50−</a:t>
                  </a:r>
                  <a:endParaRPr kumimoji="1" lang="ja-JP" altLang="en-US" sz="800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195" name="テキスト ボックス 194"/>
                <p:cNvSpPr txBox="1"/>
                <p:nvPr/>
              </p:nvSpPr>
              <p:spPr>
                <a:xfrm>
                  <a:off x="340913" y="1546822"/>
                  <a:ext cx="335048" cy="2097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ja-JP" sz="800" dirty="0">
                      <a:latin typeface="Helvetica"/>
                      <a:cs typeface="Helvetica"/>
                    </a:rPr>
                    <a:t>37−</a:t>
                  </a:r>
                  <a:endParaRPr kumimoji="1" lang="ja-JP" altLang="en-US" sz="800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196" name="テキスト ボックス 195"/>
                <p:cNvSpPr txBox="1"/>
                <p:nvPr/>
              </p:nvSpPr>
              <p:spPr>
                <a:xfrm>
                  <a:off x="340913" y="1837777"/>
                  <a:ext cx="335048" cy="2097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ja-JP" sz="800" dirty="0">
                      <a:latin typeface="Helvetica"/>
                      <a:cs typeface="Helvetica"/>
                    </a:rPr>
                    <a:t>25−</a:t>
                  </a:r>
                  <a:endParaRPr kumimoji="1" lang="ja-JP" altLang="en-US" sz="800" dirty="0">
                    <a:latin typeface="Helvetica"/>
                    <a:cs typeface="Helvetica"/>
                  </a:endParaRPr>
                </a:p>
              </p:txBody>
            </p:sp>
          </p:grpSp>
        </p:grpSp>
        <p:sp>
          <p:nvSpPr>
            <p:cNvPr id="228" name="テキスト ボックス 227"/>
            <p:cNvSpPr txBox="1"/>
            <p:nvPr/>
          </p:nvSpPr>
          <p:spPr>
            <a:xfrm>
              <a:off x="6196563" y="729910"/>
              <a:ext cx="4354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latin typeface="Helvetica"/>
                  <a:cs typeface="Helvetica"/>
                </a:rPr>
                <a:t>(</a:t>
              </a:r>
              <a:r>
                <a:rPr kumimoji="1" lang="en-US" altLang="ja-JP" sz="800" dirty="0" err="1" smtClean="0">
                  <a:latin typeface="Helvetica"/>
                  <a:cs typeface="Helvetica"/>
                </a:rPr>
                <a:t>kDa</a:t>
              </a:r>
              <a:r>
                <a:rPr kumimoji="1" lang="en-US" altLang="ja-JP" sz="800" dirty="0" smtClean="0">
                  <a:latin typeface="Helvetica"/>
                  <a:cs typeface="Helvetica"/>
                </a:rPr>
                <a:t>)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26" name="二等辺三角形 225"/>
            <p:cNvSpPr/>
            <p:nvPr/>
          </p:nvSpPr>
          <p:spPr>
            <a:xfrm rot="16200000">
              <a:off x="7796078" y="1344593"/>
              <a:ext cx="45719" cy="62965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図形グループ 242"/>
          <p:cNvGrpSpPr/>
          <p:nvPr/>
        </p:nvGrpSpPr>
        <p:grpSpPr>
          <a:xfrm>
            <a:off x="3349372" y="4657450"/>
            <a:ext cx="2698519" cy="2054121"/>
            <a:chOff x="3379012" y="4568550"/>
            <a:chExt cx="2698519" cy="2054121"/>
          </a:xfrm>
        </p:grpSpPr>
        <p:pic>
          <p:nvPicPr>
            <p:cNvPr id="9" name="図 8"/>
            <p:cNvPicPr>
              <a:picLocks/>
            </p:cNvPicPr>
            <p:nvPr/>
          </p:nvPicPr>
          <p:blipFill rotWithShape="1">
            <a:blip r:embed="rId9"/>
            <a:srcRect l="12301" t="2097" r="3720"/>
            <a:stretch/>
          </p:blipFill>
          <p:spPr>
            <a:xfrm>
              <a:off x="3737531" y="5123402"/>
              <a:ext cx="2340000" cy="1499269"/>
            </a:xfrm>
            <a:prstGeom prst="rect">
              <a:avLst/>
            </a:prstGeom>
            <a:ln>
              <a:solidFill>
                <a:srgbClr val="FFFFFF"/>
              </a:solidFill>
            </a:ln>
          </p:spPr>
        </p:pic>
        <p:grpSp>
          <p:nvGrpSpPr>
            <p:cNvPr id="114" name="図形グループ 113"/>
            <p:cNvGrpSpPr/>
            <p:nvPr/>
          </p:nvGrpSpPr>
          <p:grpSpPr>
            <a:xfrm>
              <a:off x="3750233" y="4568550"/>
              <a:ext cx="2250567" cy="560796"/>
              <a:chOff x="4018899" y="4492350"/>
              <a:chExt cx="2250567" cy="560796"/>
            </a:xfrm>
          </p:grpSpPr>
          <p:sp>
            <p:nvSpPr>
              <p:cNvPr id="122" name="テキスト ボックス 121"/>
              <p:cNvSpPr txBox="1"/>
              <p:nvPr/>
            </p:nvSpPr>
            <p:spPr>
              <a:xfrm rot="16200000">
                <a:off x="3854751" y="4669322"/>
                <a:ext cx="543739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UBOX5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123" name="テキスト ボックス 122"/>
              <p:cNvSpPr txBox="1"/>
              <p:nvPr/>
            </p:nvSpPr>
            <p:spPr>
              <a:xfrm rot="16200000">
                <a:off x="4085348" y="4714908"/>
                <a:ext cx="452568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RNF8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124" name="テキスト ボックス 123"/>
              <p:cNvSpPr txBox="1"/>
              <p:nvPr/>
            </p:nvSpPr>
            <p:spPr>
              <a:xfrm rot="16200000">
                <a:off x="4218361" y="4662910"/>
                <a:ext cx="556563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TRIM55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125" name="テキスト ボックス 124"/>
              <p:cNvSpPr txBox="1"/>
              <p:nvPr/>
            </p:nvSpPr>
            <p:spPr>
              <a:xfrm rot="16200000">
                <a:off x="4421156" y="4680694"/>
                <a:ext cx="520996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DCST1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126" name="テキスト ボックス 125"/>
              <p:cNvSpPr txBox="1"/>
              <p:nvPr/>
            </p:nvSpPr>
            <p:spPr>
              <a:xfrm rot="16200000">
                <a:off x="4628959" y="4703486"/>
                <a:ext cx="475411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DZIP3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127" name="テキスト ボックス 126"/>
              <p:cNvSpPr txBox="1"/>
              <p:nvPr/>
            </p:nvSpPr>
            <p:spPr>
              <a:xfrm rot="16200000">
                <a:off x="4776926" y="4666442"/>
                <a:ext cx="549499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TRIM61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128" name="テキスト ボックス 127"/>
              <p:cNvSpPr txBox="1"/>
              <p:nvPr/>
            </p:nvSpPr>
            <p:spPr>
              <a:xfrm rot="16200000">
                <a:off x="4961937" y="4664731"/>
                <a:ext cx="549499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FF0000"/>
                    </a:solidFill>
                    <a:latin typeface="Helvetica"/>
                    <a:ea typeface="Arial"/>
                    <a:cs typeface="Helvetica"/>
                  </a:rPr>
                  <a:t>TRIM41</a:t>
                </a:r>
                <a:endParaRPr kumimoji="1" lang="ja-JP" altLang="en-US" sz="800" dirty="0">
                  <a:solidFill>
                    <a:srgbClr val="FF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129" name="テキスト ボックス 128"/>
              <p:cNvSpPr txBox="1"/>
              <p:nvPr/>
            </p:nvSpPr>
            <p:spPr>
              <a:xfrm rot="16200000">
                <a:off x="5166885" y="4686379"/>
                <a:ext cx="509625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RNF40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130" name="テキスト ボックス 129"/>
              <p:cNvSpPr txBox="1"/>
              <p:nvPr/>
            </p:nvSpPr>
            <p:spPr>
              <a:xfrm rot="16200000">
                <a:off x="5347663" y="4686379"/>
                <a:ext cx="518091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RNF34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131" name="テキスト ボックス 130"/>
              <p:cNvSpPr txBox="1"/>
              <p:nvPr/>
            </p:nvSpPr>
            <p:spPr>
              <a:xfrm rot="16200000">
                <a:off x="5534102" y="4683574"/>
                <a:ext cx="515235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ZNRF1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132" name="テキスト ボックス 131"/>
              <p:cNvSpPr txBox="1"/>
              <p:nvPr/>
            </p:nvSpPr>
            <p:spPr>
              <a:xfrm rot="16200000">
                <a:off x="5698449" y="4666442"/>
                <a:ext cx="556563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TRIM52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133" name="テキスト ボックス 132"/>
              <p:cNvSpPr txBox="1"/>
              <p:nvPr/>
            </p:nvSpPr>
            <p:spPr>
              <a:xfrm rot="16200000">
                <a:off x="5934759" y="4717738"/>
                <a:ext cx="453970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DTX2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</p:grpSp>
        <p:sp>
          <p:nvSpPr>
            <p:cNvPr id="153" name="二等辺三角形 152"/>
            <p:cNvSpPr/>
            <p:nvPr/>
          </p:nvSpPr>
          <p:spPr>
            <a:xfrm rot="16200000">
              <a:off x="3918833" y="5525495"/>
              <a:ext cx="45719" cy="62965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二等辺三角形 154"/>
            <p:cNvSpPr/>
            <p:nvPr/>
          </p:nvSpPr>
          <p:spPr>
            <a:xfrm rot="16200000">
              <a:off x="4612097" y="5319603"/>
              <a:ext cx="45719" cy="62965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テキスト ボックス 205"/>
            <p:cNvSpPr txBox="1"/>
            <p:nvPr/>
          </p:nvSpPr>
          <p:spPr>
            <a:xfrm>
              <a:off x="3424046" y="5098283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250−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07" name="テキスト ボックス 206"/>
            <p:cNvSpPr txBox="1"/>
            <p:nvPr/>
          </p:nvSpPr>
          <p:spPr>
            <a:xfrm>
              <a:off x="3424046" y="5181181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150−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08" name="テキスト ボックス 207"/>
            <p:cNvSpPr txBox="1"/>
            <p:nvPr/>
          </p:nvSpPr>
          <p:spPr>
            <a:xfrm>
              <a:off x="3424046" y="5269676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100−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09" name="テキスト ボックス 208"/>
            <p:cNvSpPr txBox="1"/>
            <p:nvPr/>
          </p:nvSpPr>
          <p:spPr>
            <a:xfrm>
              <a:off x="3475593" y="5395646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75−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10" name="テキスト ボックス 209"/>
            <p:cNvSpPr txBox="1"/>
            <p:nvPr/>
          </p:nvSpPr>
          <p:spPr>
            <a:xfrm>
              <a:off x="3475593" y="5521085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11" name="テキスト ボックス 210"/>
            <p:cNvSpPr txBox="1"/>
            <p:nvPr/>
          </p:nvSpPr>
          <p:spPr>
            <a:xfrm>
              <a:off x="3475593" y="5759344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37−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12" name="テキスト ボックス 211"/>
            <p:cNvSpPr txBox="1"/>
            <p:nvPr/>
          </p:nvSpPr>
          <p:spPr>
            <a:xfrm>
              <a:off x="3475593" y="5977109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25−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31" name="テキスト ボックス 230"/>
            <p:cNvSpPr txBox="1"/>
            <p:nvPr/>
          </p:nvSpPr>
          <p:spPr>
            <a:xfrm>
              <a:off x="3379012" y="4861958"/>
              <a:ext cx="4354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latin typeface="Helvetica"/>
                  <a:cs typeface="Helvetica"/>
                </a:rPr>
                <a:t>(</a:t>
              </a:r>
              <a:r>
                <a:rPr kumimoji="1" lang="en-US" altLang="ja-JP" sz="800" dirty="0" err="1" smtClean="0">
                  <a:latin typeface="Helvetica"/>
                  <a:cs typeface="Helvetica"/>
                </a:rPr>
                <a:t>kDa</a:t>
              </a:r>
              <a:r>
                <a:rPr kumimoji="1" lang="en-US" altLang="ja-JP" sz="800" dirty="0" smtClean="0">
                  <a:latin typeface="Helvetica"/>
                  <a:cs typeface="Helvetica"/>
                </a:rPr>
                <a:t>)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37" name="テキスト ボックス 236"/>
            <p:cNvSpPr txBox="1"/>
            <p:nvPr/>
          </p:nvSpPr>
          <p:spPr>
            <a:xfrm>
              <a:off x="3475593" y="6248044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20−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48016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図形グループ 5"/>
          <p:cNvGrpSpPr/>
          <p:nvPr/>
        </p:nvGrpSpPr>
        <p:grpSpPr>
          <a:xfrm>
            <a:off x="3344330" y="461719"/>
            <a:ext cx="2691820" cy="2056479"/>
            <a:chOff x="3344330" y="461719"/>
            <a:chExt cx="2691820" cy="2056479"/>
          </a:xfrm>
        </p:grpSpPr>
        <p:pic>
          <p:nvPicPr>
            <p:cNvPr id="136" name="図 135"/>
            <p:cNvPicPr>
              <a:picLocks/>
            </p:cNvPicPr>
            <p:nvPr/>
          </p:nvPicPr>
          <p:blipFill rotWithShape="1">
            <a:blip r:embed="rId2"/>
            <a:srcRect l="20444" t="15683"/>
            <a:stretch/>
          </p:blipFill>
          <p:spPr>
            <a:xfrm>
              <a:off x="3698906" y="1015996"/>
              <a:ext cx="2337244" cy="1502202"/>
            </a:xfrm>
            <a:prstGeom prst="rect">
              <a:avLst/>
            </a:prstGeom>
            <a:ln>
              <a:noFill/>
            </a:ln>
          </p:spPr>
        </p:pic>
        <p:grpSp>
          <p:nvGrpSpPr>
            <p:cNvPr id="3" name="図形グループ 2"/>
            <p:cNvGrpSpPr/>
            <p:nvPr/>
          </p:nvGrpSpPr>
          <p:grpSpPr>
            <a:xfrm>
              <a:off x="3741617" y="461719"/>
              <a:ext cx="2223823" cy="572101"/>
              <a:chOff x="3846053" y="538731"/>
              <a:chExt cx="1950005" cy="547843"/>
            </a:xfrm>
          </p:grpSpPr>
          <p:sp>
            <p:nvSpPr>
              <p:cNvPr id="25" name="テキスト ボックス 24"/>
              <p:cNvSpPr txBox="1"/>
              <p:nvPr/>
            </p:nvSpPr>
            <p:spPr>
              <a:xfrm rot="16200000">
                <a:off x="3726532" y="778137"/>
                <a:ext cx="427958" cy="188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FF0000"/>
                    </a:solidFill>
                    <a:latin typeface="Helvetica"/>
                    <a:ea typeface="Arial"/>
                    <a:cs typeface="Helvetica"/>
                  </a:rPr>
                  <a:t>NFX1</a:t>
                </a:r>
                <a:endParaRPr kumimoji="1" lang="ja-JP" altLang="en-US" sz="800" dirty="0">
                  <a:solidFill>
                    <a:srgbClr val="FF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26" name="テキスト ボックス 25"/>
              <p:cNvSpPr txBox="1"/>
              <p:nvPr/>
            </p:nvSpPr>
            <p:spPr>
              <a:xfrm rot="16200000">
                <a:off x="3875765" y="766790"/>
                <a:ext cx="449689" cy="188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CHFR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27" name="テキスト ボックス 26"/>
              <p:cNvSpPr txBox="1"/>
              <p:nvPr/>
            </p:nvSpPr>
            <p:spPr>
              <a:xfrm rot="16200000">
                <a:off x="4016701" y="746777"/>
                <a:ext cx="488017" cy="188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latin typeface="Helvetica"/>
                    <a:ea typeface="Arial"/>
                    <a:cs typeface="Helvetica"/>
                  </a:rPr>
                  <a:t>RNF25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28" name="テキスト ボックス 27"/>
              <p:cNvSpPr txBox="1"/>
              <p:nvPr/>
            </p:nvSpPr>
            <p:spPr>
              <a:xfrm rot="16200000">
                <a:off x="4185027" y="755369"/>
                <a:ext cx="471563" cy="188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BIRC7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29" name="テキスト ボックス 28"/>
              <p:cNvSpPr txBox="1"/>
              <p:nvPr/>
            </p:nvSpPr>
            <p:spPr>
              <a:xfrm rot="16200000">
                <a:off x="4345126" y="755369"/>
                <a:ext cx="471563" cy="188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TRIM5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30" name="テキスト ボックス 29"/>
              <p:cNvSpPr txBox="1"/>
              <p:nvPr/>
            </p:nvSpPr>
            <p:spPr>
              <a:xfrm rot="16200000">
                <a:off x="4474524" y="723308"/>
                <a:ext cx="532965" cy="188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TRIM47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31" name="テキスト ボックス 30"/>
              <p:cNvSpPr txBox="1"/>
              <p:nvPr/>
            </p:nvSpPr>
            <p:spPr>
              <a:xfrm rot="16200000">
                <a:off x="4629778" y="718249"/>
                <a:ext cx="542655" cy="188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RNF185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32" name="テキスト ボックス 31"/>
              <p:cNvSpPr txBox="1"/>
              <p:nvPr/>
            </p:nvSpPr>
            <p:spPr>
              <a:xfrm rot="16200000">
                <a:off x="4788582" y="716896"/>
                <a:ext cx="545245" cy="188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FF"/>
                    </a:solidFill>
                    <a:latin typeface="Helvetica"/>
                    <a:ea typeface="Arial"/>
                    <a:cs typeface="Helvetica"/>
                  </a:rPr>
                  <a:t>IBRDC2</a:t>
                </a:r>
                <a:endParaRPr kumimoji="1" lang="ja-JP" altLang="en-US" sz="800" dirty="0">
                  <a:solidFill>
                    <a:srgbClr val="0000FF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33" name="テキスト ボックス 32"/>
              <p:cNvSpPr txBox="1"/>
              <p:nvPr/>
            </p:nvSpPr>
            <p:spPr>
              <a:xfrm rot="16200000">
                <a:off x="4979382" y="748957"/>
                <a:ext cx="483843" cy="188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TRIM4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34" name="テキスト ボックス 33"/>
              <p:cNvSpPr txBox="1"/>
              <p:nvPr/>
            </p:nvSpPr>
            <p:spPr>
              <a:xfrm rot="16200000">
                <a:off x="5133341" y="742545"/>
                <a:ext cx="496124" cy="188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TRAF7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35" name="テキスト ボックス 34"/>
              <p:cNvSpPr txBox="1"/>
              <p:nvPr/>
            </p:nvSpPr>
            <p:spPr>
              <a:xfrm rot="16200000">
                <a:off x="5293440" y="742545"/>
                <a:ext cx="496124" cy="188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RNF26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36" name="テキスト ボックス 35"/>
              <p:cNvSpPr txBox="1"/>
              <p:nvPr/>
            </p:nvSpPr>
            <p:spPr>
              <a:xfrm rot="16200000">
                <a:off x="5441234" y="729696"/>
                <a:ext cx="520732" cy="188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MKRN3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</p:grpSp>
        <p:sp>
          <p:nvSpPr>
            <p:cNvPr id="116" name="二等辺三角形 115"/>
            <p:cNvSpPr/>
            <p:nvPr/>
          </p:nvSpPr>
          <p:spPr>
            <a:xfrm rot="16200000">
              <a:off x="4332080" y="1585108"/>
              <a:ext cx="45719" cy="62965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二等辺三角形 119"/>
            <p:cNvSpPr/>
            <p:nvPr/>
          </p:nvSpPr>
          <p:spPr>
            <a:xfrm rot="16200000">
              <a:off x="5586398" y="1572408"/>
              <a:ext cx="45719" cy="62965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テキスト ボックス 187"/>
            <p:cNvSpPr txBox="1"/>
            <p:nvPr/>
          </p:nvSpPr>
          <p:spPr>
            <a:xfrm>
              <a:off x="3371103" y="1132981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250−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89" name="テキスト ボックス 188"/>
            <p:cNvSpPr txBox="1"/>
            <p:nvPr/>
          </p:nvSpPr>
          <p:spPr>
            <a:xfrm>
              <a:off x="3371103" y="1223611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150−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90" name="テキスト ボックス 189"/>
            <p:cNvSpPr txBox="1"/>
            <p:nvPr/>
          </p:nvSpPr>
          <p:spPr>
            <a:xfrm>
              <a:off x="3371103" y="1331924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100−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91" name="テキスト ボックス 190"/>
            <p:cNvSpPr txBox="1"/>
            <p:nvPr/>
          </p:nvSpPr>
          <p:spPr>
            <a:xfrm>
              <a:off x="3422646" y="1433607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75−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92" name="テキスト ボックス 191"/>
            <p:cNvSpPr txBox="1"/>
            <p:nvPr/>
          </p:nvSpPr>
          <p:spPr>
            <a:xfrm>
              <a:off x="3422646" y="1659059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93" name="テキスト ボックス 192"/>
            <p:cNvSpPr txBox="1"/>
            <p:nvPr/>
          </p:nvSpPr>
          <p:spPr>
            <a:xfrm>
              <a:off x="3422650" y="1850369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37−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94" name="テキスト ボックス 193"/>
            <p:cNvSpPr txBox="1"/>
            <p:nvPr/>
          </p:nvSpPr>
          <p:spPr>
            <a:xfrm>
              <a:off x="3422646" y="2213884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20−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95" name="テキスト ボックス 194"/>
            <p:cNvSpPr txBox="1"/>
            <p:nvPr/>
          </p:nvSpPr>
          <p:spPr>
            <a:xfrm>
              <a:off x="3344330" y="930259"/>
              <a:ext cx="472157" cy="224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latin typeface="Helvetica"/>
                  <a:cs typeface="Helvetica"/>
                </a:rPr>
                <a:t>(</a:t>
              </a:r>
              <a:r>
                <a:rPr kumimoji="1" lang="en-US" altLang="ja-JP" sz="800" dirty="0" err="1" smtClean="0">
                  <a:latin typeface="Helvetica"/>
                  <a:cs typeface="Helvetica"/>
                </a:rPr>
                <a:t>kDa</a:t>
              </a:r>
              <a:r>
                <a:rPr kumimoji="1" lang="en-US" altLang="ja-JP" sz="800" dirty="0" smtClean="0">
                  <a:latin typeface="Helvetica"/>
                  <a:cs typeface="Helvetica"/>
                </a:rPr>
                <a:t>)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96" name="テキスト ボックス 195"/>
            <p:cNvSpPr txBox="1"/>
            <p:nvPr/>
          </p:nvSpPr>
          <p:spPr>
            <a:xfrm>
              <a:off x="3422646" y="2080459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25−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</p:grpSp>
      <p:grpSp>
        <p:nvGrpSpPr>
          <p:cNvPr id="268" name="図形グループ 267"/>
          <p:cNvGrpSpPr/>
          <p:nvPr/>
        </p:nvGrpSpPr>
        <p:grpSpPr>
          <a:xfrm>
            <a:off x="304466" y="2611821"/>
            <a:ext cx="2718250" cy="2045904"/>
            <a:chOff x="304466" y="2611821"/>
            <a:chExt cx="2718250" cy="2045904"/>
          </a:xfrm>
        </p:grpSpPr>
        <p:pic>
          <p:nvPicPr>
            <p:cNvPr id="138" name="図 137"/>
            <p:cNvPicPr>
              <a:picLocks noChangeAspect="1"/>
            </p:cNvPicPr>
            <p:nvPr/>
          </p:nvPicPr>
          <p:blipFill rotWithShape="1">
            <a:blip r:embed="rId3"/>
            <a:srcRect l="20234" t="14152"/>
            <a:stretch/>
          </p:blipFill>
          <p:spPr>
            <a:xfrm>
              <a:off x="711406" y="3158158"/>
              <a:ext cx="2311310" cy="1499567"/>
            </a:xfrm>
            <a:prstGeom prst="rect">
              <a:avLst/>
            </a:prstGeom>
            <a:ln>
              <a:noFill/>
            </a:ln>
          </p:spPr>
        </p:pic>
        <p:grpSp>
          <p:nvGrpSpPr>
            <p:cNvPr id="8" name="図形グループ 7"/>
            <p:cNvGrpSpPr/>
            <p:nvPr/>
          </p:nvGrpSpPr>
          <p:grpSpPr>
            <a:xfrm>
              <a:off x="773985" y="2611821"/>
              <a:ext cx="2148577" cy="578936"/>
              <a:chOff x="951771" y="2641680"/>
              <a:chExt cx="2172544" cy="567231"/>
            </a:xfrm>
          </p:grpSpPr>
          <p:sp>
            <p:nvSpPr>
              <p:cNvPr id="49" name="テキスト ボックス 48"/>
              <p:cNvSpPr txBox="1"/>
              <p:nvPr/>
            </p:nvSpPr>
            <p:spPr>
              <a:xfrm rot="16200000">
                <a:off x="813808" y="2852983"/>
                <a:ext cx="493774" cy="2178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RFPL1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50" name="テキスト ボックス 49"/>
              <p:cNvSpPr txBox="1"/>
              <p:nvPr/>
            </p:nvSpPr>
            <p:spPr>
              <a:xfrm rot="16200000">
                <a:off x="997151" y="2858744"/>
                <a:ext cx="482486" cy="2178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MDM4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51" name="テキスト ボックス 50"/>
              <p:cNvSpPr txBox="1"/>
              <p:nvPr/>
            </p:nvSpPr>
            <p:spPr>
              <a:xfrm rot="16200000">
                <a:off x="1137158" y="2820271"/>
                <a:ext cx="557874" cy="2178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RNF152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52" name="テキスト ボックス 51"/>
              <p:cNvSpPr txBox="1"/>
              <p:nvPr/>
            </p:nvSpPr>
            <p:spPr>
              <a:xfrm rot="16200000">
                <a:off x="1324600" y="2830216"/>
                <a:ext cx="538389" cy="2178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TRIM50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53" name="テキスト ボックス 52"/>
              <p:cNvSpPr txBox="1"/>
              <p:nvPr/>
            </p:nvSpPr>
            <p:spPr>
              <a:xfrm rot="16200000">
                <a:off x="1488311" y="2815939"/>
                <a:ext cx="566365" cy="2178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RNF19B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54" name="テキスト ボックス 53"/>
              <p:cNvSpPr txBox="1"/>
              <p:nvPr/>
            </p:nvSpPr>
            <p:spPr>
              <a:xfrm rot="16200000">
                <a:off x="1688368" y="2838757"/>
                <a:ext cx="521652" cy="2178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latin typeface="Helvetica"/>
                    <a:ea typeface="Arial"/>
                    <a:cs typeface="Helvetica"/>
                  </a:rPr>
                  <a:t>RKHD1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55" name="テキスト ボックス 54"/>
              <p:cNvSpPr txBox="1"/>
              <p:nvPr/>
            </p:nvSpPr>
            <p:spPr>
              <a:xfrm rot="16200000">
                <a:off x="1849283" y="2821624"/>
                <a:ext cx="555224" cy="2178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RNF121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56" name="テキスト ボックス 55"/>
              <p:cNvSpPr txBox="1"/>
              <p:nvPr/>
            </p:nvSpPr>
            <p:spPr>
              <a:xfrm rot="16200000">
                <a:off x="2032578" y="2827335"/>
                <a:ext cx="544033" cy="2178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ZNF645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57" name="テキスト ボックス 56"/>
              <p:cNvSpPr txBox="1"/>
              <p:nvPr/>
            </p:nvSpPr>
            <p:spPr>
              <a:xfrm rot="16200000">
                <a:off x="2228486" y="2845920"/>
                <a:ext cx="507616" cy="2178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RNF14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58" name="テキスト ボックス 57"/>
              <p:cNvSpPr txBox="1"/>
              <p:nvPr/>
            </p:nvSpPr>
            <p:spPr>
              <a:xfrm rot="16200000">
                <a:off x="2382384" y="2821624"/>
                <a:ext cx="555224" cy="2178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RNF135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59" name="テキスト ボックス 58"/>
              <p:cNvSpPr txBox="1"/>
              <p:nvPr/>
            </p:nvSpPr>
            <p:spPr>
              <a:xfrm rot="16200000">
                <a:off x="2565039" y="2826684"/>
                <a:ext cx="545310" cy="2178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TRIM46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60" name="テキスト ボックス 59"/>
              <p:cNvSpPr txBox="1"/>
              <p:nvPr/>
            </p:nvSpPr>
            <p:spPr>
              <a:xfrm rot="16200000">
                <a:off x="2746197" y="2830216"/>
                <a:ext cx="538389" cy="2178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TRIM49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</p:grpSp>
        <p:sp>
          <p:nvSpPr>
            <p:cNvPr id="127" name="二等辺三角形 126"/>
            <p:cNvSpPr/>
            <p:nvPr/>
          </p:nvSpPr>
          <p:spPr>
            <a:xfrm rot="16200000">
              <a:off x="1142370" y="3881739"/>
              <a:ext cx="45719" cy="62965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二等辺三角形 127"/>
            <p:cNvSpPr/>
            <p:nvPr/>
          </p:nvSpPr>
          <p:spPr>
            <a:xfrm rot="16200000">
              <a:off x="1321226" y="4324101"/>
              <a:ext cx="45719" cy="62965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二等辺三角形 131"/>
            <p:cNvSpPr/>
            <p:nvPr/>
          </p:nvSpPr>
          <p:spPr>
            <a:xfrm rot="16200000">
              <a:off x="1854504" y="3714505"/>
              <a:ext cx="45719" cy="62965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二等辺三角形 142"/>
            <p:cNvSpPr/>
            <p:nvPr/>
          </p:nvSpPr>
          <p:spPr>
            <a:xfrm rot="16200000">
              <a:off x="2564798" y="3813892"/>
              <a:ext cx="45719" cy="62965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テキスト ボックス 197"/>
            <p:cNvSpPr txBox="1"/>
            <p:nvPr/>
          </p:nvSpPr>
          <p:spPr>
            <a:xfrm>
              <a:off x="342628" y="3199088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250−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99" name="テキスト ボックス 198"/>
            <p:cNvSpPr txBox="1"/>
            <p:nvPr/>
          </p:nvSpPr>
          <p:spPr>
            <a:xfrm>
              <a:off x="342628" y="3287666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150−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00" name="テキスト ボックス 199"/>
            <p:cNvSpPr txBox="1"/>
            <p:nvPr/>
          </p:nvSpPr>
          <p:spPr>
            <a:xfrm>
              <a:off x="342628" y="3393527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100−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01" name="テキスト ボックス 200"/>
            <p:cNvSpPr txBox="1"/>
            <p:nvPr/>
          </p:nvSpPr>
          <p:spPr>
            <a:xfrm>
              <a:off x="394175" y="3492908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75−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02" name="テキスト ボックス 201"/>
            <p:cNvSpPr txBox="1"/>
            <p:nvPr/>
          </p:nvSpPr>
          <p:spPr>
            <a:xfrm>
              <a:off x="394175" y="3739181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03" name="テキスト ボックス 202"/>
            <p:cNvSpPr txBox="1"/>
            <p:nvPr/>
          </p:nvSpPr>
          <p:spPr>
            <a:xfrm>
              <a:off x="394175" y="3952085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37−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04" name="テキスト ボックス 203"/>
            <p:cNvSpPr txBox="1"/>
            <p:nvPr/>
          </p:nvSpPr>
          <p:spPr>
            <a:xfrm>
              <a:off x="394175" y="4326815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20−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05" name="テキスト ボックス 204"/>
            <p:cNvSpPr txBox="1"/>
            <p:nvPr/>
          </p:nvSpPr>
          <p:spPr>
            <a:xfrm>
              <a:off x="304466" y="3029915"/>
              <a:ext cx="430632" cy="2198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latin typeface="Helvetica"/>
                  <a:cs typeface="Helvetica"/>
                </a:rPr>
                <a:t>(</a:t>
              </a:r>
              <a:r>
                <a:rPr kumimoji="1" lang="en-US" altLang="ja-JP" sz="800" dirty="0" err="1" smtClean="0">
                  <a:latin typeface="Helvetica"/>
                  <a:cs typeface="Helvetica"/>
                </a:rPr>
                <a:t>kDa</a:t>
              </a:r>
              <a:r>
                <a:rPr kumimoji="1" lang="en-US" altLang="ja-JP" sz="800" dirty="0" smtClean="0">
                  <a:latin typeface="Helvetica"/>
                  <a:cs typeface="Helvetica"/>
                </a:rPr>
                <a:t>)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06" name="テキスト ボックス 205"/>
            <p:cNvSpPr txBox="1"/>
            <p:nvPr/>
          </p:nvSpPr>
          <p:spPr>
            <a:xfrm>
              <a:off x="394175" y="4189928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25−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</p:grpSp>
      <p:grpSp>
        <p:nvGrpSpPr>
          <p:cNvPr id="267" name="図形グループ 266"/>
          <p:cNvGrpSpPr/>
          <p:nvPr/>
        </p:nvGrpSpPr>
        <p:grpSpPr>
          <a:xfrm>
            <a:off x="3348108" y="2600274"/>
            <a:ext cx="2712827" cy="2033883"/>
            <a:chOff x="3348108" y="2600274"/>
            <a:chExt cx="2712827" cy="2033883"/>
          </a:xfrm>
        </p:grpSpPr>
        <p:pic>
          <p:nvPicPr>
            <p:cNvPr id="139" name="図 138"/>
            <p:cNvPicPr>
              <a:picLocks/>
            </p:cNvPicPr>
            <p:nvPr/>
          </p:nvPicPr>
          <p:blipFill rotWithShape="1">
            <a:blip r:embed="rId4"/>
            <a:srcRect l="21542" t="14436"/>
            <a:stretch/>
          </p:blipFill>
          <p:spPr>
            <a:xfrm>
              <a:off x="3720935" y="3130550"/>
              <a:ext cx="2340000" cy="1503607"/>
            </a:xfrm>
            <a:prstGeom prst="rect">
              <a:avLst/>
            </a:prstGeom>
            <a:ln>
              <a:noFill/>
            </a:ln>
          </p:spPr>
        </p:pic>
        <p:grpSp>
          <p:nvGrpSpPr>
            <p:cNvPr id="7" name="図形グループ 6"/>
            <p:cNvGrpSpPr/>
            <p:nvPr/>
          </p:nvGrpSpPr>
          <p:grpSpPr>
            <a:xfrm>
              <a:off x="3776598" y="2600274"/>
              <a:ext cx="2217395" cy="576463"/>
              <a:chOff x="3828439" y="2715047"/>
              <a:chExt cx="2177075" cy="541333"/>
            </a:xfrm>
          </p:grpSpPr>
          <p:sp>
            <p:nvSpPr>
              <p:cNvPr id="61" name="テキスト ボックス 60"/>
              <p:cNvSpPr txBox="1"/>
              <p:nvPr/>
            </p:nvSpPr>
            <p:spPr>
              <a:xfrm rot="16200000">
                <a:off x="3686875" y="2900855"/>
                <a:ext cx="494656" cy="2115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BARD1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62" name="テキスト ボックス 61"/>
              <p:cNvSpPr txBox="1"/>
              <p:nvPr/>
            </p:nvSpPr>
            <p:spPr>
              <a:xfrm rot="16200000">
                <a:off x="3851567" y="2885952"/>
                <a:ext cx="522645" cy="2115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TRIM36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63" name="テキスト ボックス 62"/>
              <p:cNvSpPr txBox="1"/>
              <p:nvPr/>
            </p:nvSpPr>
            <p:spPr>
              <a:xfrm rot="16200000">
                <a:off x="4030252" y="2885952"/>
                <a:ext cx="522645" cy="2115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TRIM42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64" name="テキスト ボックス 63"/>
              <p:cNvSpPr txBox="1"/>
              <p:nvPr/>
            </p:nvSpPr>
            <p:spPr>
              <a:xfrm rot="16200000">
                <a:off x="4236268" y="2915056"/>
                <a:ext cx="467984" cy="2115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CBLL1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65" name="テキスト ボックス 64"/>
              <p:cNvSpPr txBox="1"/>
              <p:nvPr/>
            </p:nvSpPr>
            <p:spPr>
              <a:xfrm rot="16200000">
                <a:off x="4380191" y="2878038"/>
                <a:ext cx="537510" cy="2115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RFPL4B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66" name="テキスト ボックス 65"/>
              <p:cNvSpPr txBox="1"/>
              <p:nvPr/>
            </p:nvSpPr>
            <p:spPr>
              <a:xfrm rot="16200000">
                <a:off x="4580327" y="2900880"/>
                <a:ext cx="494609" cy="2115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PCGF3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67" name="テキスト ボックス 66"/>
              <p:cNvSpPr txBox="1"/>
              <p:nvPr/>
            </p:nvSpPr>
            <p:spPr>
              <a:xfrm rot="16200000">
                <a:off x="4740243" y="2880893"/>
                <a:ext cx="532148" cy="2115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RNF151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68" name="テキスト ボックス 67"/>
              <p:cNvSpPr txBox="1"/>
              <p:nvPr/>
            </p:nvSpPr>
            <p:spPr>
              <a:xfrm rot="16200000">
                <a:off x="4929678" y="2892338"/>
                <a:ext cx="510650" cy="2115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SHPRH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69" name="テキスト ボックス 68"/>
              <p:cNvSpPr txBox="1"/>
              <p:nvPr/>
            </p:nvSpPr>
            <p:spPr>
              <a:xfrm rot="16200000">
                <a:off x="5153852" y="2940780"/>
                <a:ext cx="419672" cy="2115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DTX3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70" name="テキスト ボックス 69"/>
              <p:cNvSpPr txBox="1"/>
              <p:nvPr/>
            </p:nvSpPr>
            <p:spPr>
              <a:xfrm rot="16200000">
                <a:off x="5284368" y="2889484"/>
                <a:ext cx="516012" cy="2115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TRIML1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71" name="テキスト ボックス 70"/>
              <p:cNvSpPr txBox="1"/>
              <p:nvPr/>
            </p:nvSpPr>
            <p:spPr>
              <a:xfrm rot="16200000">
                <a:off x="5454986" y="2880893"/>
                <a:ext cx="532148" cy="2115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RNF130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72" name="テキスト ボックス 71"/>
              <p:cNvSpPr txBox="1"/>
              <p:nvPr/>
            </p:nvSpPr>
            <p:spPr>
              <a:xfrm rot="16200000">
                <a:off x="5686598" y="2937249"/>
                <a:ext cx="426305" cy="2115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DTX4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</p:grpSp>
        <p:sp>
          <p:nvSpPr>
            <p:cNvPr id="147" name="二等辺三角形 146"/>
            <p:cNvSpPr/>
            <p:nvPr/>
          </p:nvSpPr>
          <p:spPr>
            <a:xfrm rot="16200000">
              <a:off x="4140845" y="3547082"/>
              <a:ext cx="45719" cy="62965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二等辺三角形 149"/>
            <p:cNvSpPr/>
            <p:nvPr/>
          </p:nvSpPr>
          <p:spPr>
            <a:xfrm rot="16200000">
              <a:off x="5216058" y="3308975"/>
              <a:ext cx="45719" cy="62965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テキスト ボックス 207"/>
            <p:cNvSpPr txBox="1"/>
            <p:nvPr/>
          </p:nvSpPr>
          <p:spPr>
            <a:xfrm>
              <a:off x="3375855" y="3218701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250−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09" name="テキスト ボックス 208"/>
            <p:cNvSpPr txBox="1"/>
            <p:nvPr/>
          </p:nvSpPr>
          <p:spPr>
            <a:xfrm>
              <a:off x="3375855" y="3313659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150−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10" name="テキスト ボックス 209"/>
            <p:cNvSpPr txBox="1"/>
            <p:nvPr/>
          </p:nvSpPr>
          <p:spPr>
            <a:xfrm>
              <a:off x="3375855" y="3406303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100−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11" name="テキスト ボックス 210"/>
            <p:cNvSpPr txBox="1"/>
            <p:nvPr/>
          </p:nvSpPr>
          <p:spPr>
            <a:xfrm>
              <a:off x="3427402" y="3512842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75−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12" name="テキスト ボックス 211"/>
            <p:cNvSpPr txBox="1"/>
            <p:nvPr/>
          </p:nvSpPr>
          <p:spPr>
            <a:xfrm>
              <a:off x="3427402" y="3721272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13" name="テキスト ボックス 212"/>
            <p:cNvSpPr txBox="1"/>
            <p:nvPr/>
          </p:nvSpPr>
          <p:spPr>
            <a:xfrm>
              <a:off x="3427403" y="3949512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37−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15" name="テキスト ボックス 214"/>
            <p:cNvSpPr txBox="1"/>
            <p:nvPr/>
          </p:nvSpPr>
          <p:spPr>
            <a:xfrm>
              <a:off x="3348108" y="3016498"/>
              <a:ext cx="443500" cy="2357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latin typeface="Helvetica"/>
                  <a:cs typeface="Helvetica"/>
                </a:rPr>
                <a:t>(</a:t>
              </a:r>
              <a:r>
                <a:rPr kumimoji="1" lang="en-US" altLang="ja-JP" sz="800" dirty="0" err="1" smtClean="0">
                  <a:latin typeface="Helvetica"/>
                  <a:cs typeface="Helvetica"/>
                </a:rPr>
                <a:t>kDa</a:t>
              </a:r>
              <a:r>
                <a:rPr kumimoji="1" lang="en-US" altLang="ja-JP" sz="800" dirty="0" smtClean="0">
                  <a:latin typeface="Helvetica"/>
                  <a:cs typeface="Helvetica"/>
                </a:rPr>
                <a:t>)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16" name="テキスト ボックス 215"/>
            <p:cNvSpPr txBox="1"/>
            <p:nvPr/>
          </p:nvSpPr>
          <p:spPr>
            <a:xfrm>
              <a:off x="3427402" y="4232280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25−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</p:grpSp>
      <p:grpSp>
        <p:nvGrpSpPr>
          <p:cNvPr id="270" name="図形グループ 269"/>
          <p:cNvGrpSpPr/>
          <p:nvPr/>
        </p:nvGrpSpPr>
        <p:grpSpPr>
          <a:xfrm>
            <a:off x="3344763" y="4689742"/>
            <a:ext cx="2724155" cy="2073247"/>
            <a:chOff x="3344763" y="4689742"/>
            <a:chExt cx="2724155" cy="2073247"/>
          </a:xfrm>
        </p:grpSpPr>
        <p:pic>
          <p:nvPicPr>
            <p:cNvPr id="142" name="図 141"/>
            <p:cNvPicPr>
              <a:picLocks/>
            </p:cNvPicPr>
            <p:nvPr/>
          </p:nvPicPr>
          <p:blipFill rotWithShape="1">
            <a:blip r:embed="rId5"/>
            <a:srcRect l="20154" t="13280"/>
            <a:stretch/>
          </p:blipFill>
          <p:spPr>
            <a:xfrm>
              <a:off x="3728918" y="5283194"/>
              <a:ext cx="2340000" cy="1479795"/>
            </a:xfrm>
            <a:prstGeom prst="rect">
              <a:avLst/>
            </a:prstGeom>
            <a:ln>
              <a:noFill/>
            </a:ln>
          </p:spPr>
        </p:pic>
        <p:grpSp>
          <p:nvGrpSpPr>
            <p:cNvPr id="10" name="図形グループ 9"/>
            <p:cNvGrpSpPr/>
            <p:nvPr/>
          </p:nvGrpSpPr>
          <p:grpSpPr>
            <a:xfrm>
              <a:off x="3788208" y="4689742"/>
              <a:ext cx="2161675" cy="617878"/>
              <a:chOff x="3915208" y="4706828"/>
              <a:chExt cx="2161675" cy="617878"/>
            </a:xfrm>
          </p:grpSpPr>
          <p:sp>
            <p:nvSpPr>
              <p:cNvPr id="85" name="テキスト ボックス 84"/>
              <p:cNvSpPr txBox="1"/>
              <p:nvPr/>
            </p:nvSpPr>
            <p:spPr>
              <a:xfrm rot="16200000">
                <a:off x="3744648" y="4938702"/>
                <a:ext cx="55656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FF0000"/>
                    </a:solidFill>
                    <a:latin typeface="Helvetica"/>
                    <a:ea typeface="Arial"/>
                    <a:cs typeface="Helvetica"/>
                  </a:rPr>
                  <a:t>TRIM24</a:t>
                </a:r>
                <a:endParaRPr kumimoji="1" lang="ja-JP" altLang="en-US" sz="800" dirty="0">
                  <a:solidFill>
                    <a:srgbClr val="FF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86" name="テキスト ボックス 85"/>
              <p:cNvSpPr txBox="1"/>
              <p:nvPr/>
            </p:nvSpPr>
            <p:spPr>
              <a:xfrm rot="16200000">
                <a:off x="3953638" y="4970762"/>
                <a:ext cx="49244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BIRC2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87" name="テキスト ボックス 86"/>
              <p:cNvSpPr txBox="1"/>
              <p:nvPr/>
            </p:nvSpPr>
            <p:spPr>
              <a:xfrm rot="16200000">
                <a:off x="4067851" y="4908045"/>
                <a:ext cx="61787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MARCH8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88" name="テキスト ボックス 87"/>
              <p:cNvSpPr txBox="1"/>
              <p:nvPr/>
            </p:nvSpPr>
            <p:spPr>
              <a:xfrm rot="16200000">
                <a:off x="4270379" y="4933643"/>
                <a:ext cx="56668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RNF219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89" name="テキスト ボックス 88"/>
              <p:cNvSpPr txBox="1"/>
              <p:nvPr/>
            </p:nvSpPr>
            <p:spPr>
              <a:xfrm rot="16200000">
                <a:off x="4465192" y="4951526"/>
                <a:ext cx="53091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FF"/>
                    </a:solidFill>
                    <a:latin typeface="Helvetica"/>
                    <a:ea typeface="Arial"/>
                    <a:cs typeface="Helvetica"/>
                  </a:rPr>
                  <a:t>UHRF2</a:t>
                </a:r>
                <a:endParaRPr kumimoji="1" lang="ja-JP" altLang="en-US" sz="800" dirty="0">
                  <a:solidFill>
                    <a:srgbClr val="0000FF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90" name="テキスト ボックス 89"/>
              <p:cNvSpPr txBox="1"/>
              <p:nvPr/>
            </p:nvSpPr>
            <p:spPr>
              <a:xfrm rot="16200000">
                <a:off x="4680595" y="4989999"/>
                <a:ext cx="45397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RFFL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91" name="テキスト ボックス 90"/>
              <p:cNvSpPr txBox="1"/>
              <p:nvPr/>
            </p:nvSpPr>
            <p:spPr>
              <a:xfrm rot="16200000">
                <a:off x="4857525" y="4989999"/>
                <a:ext cx="45397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CBLB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92" name="テキスト ボックス 91"/>
              <p:cNvSpPr txBox="1"/>
              <p:nvPr/>
            </p:nvSpPr>
            <p:spPr>
              <a:xfrm rot="16200000">
                <a:off x="4986690" y="4942234"/>
                <a:ext cx="54949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TRIM39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93" name="テキスト ボックス 92"/>
              <p:cNvSpPr txBox="1"/>
              <p:nvPr/>
            </p:nvSpPr>
            <p:spPr>
              <a:xfrm rot="16200000">
                <a:off x="5160088" y="4938702"/>
                <a:ext cx="55656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TRIM37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94" name="テキスト ボックス 93"/>
              <p:cNvSpPr txBox="1"/>
              <p:nvPr/>
            </p:nvSpPr>
            <p:spPr>
              <a:xfrm rot="16200000">
                <a:off x="5356254" y="4957938"/>
                <a:ext cx="51809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TRAF6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95" name="テキスト ボックス 94"/>
              <p:cNvSpPr txBox="1"/>
              <p:nvPr/>
            </p:nvSpPr>
            <p:spPr>
              <a:xfrm rot="16200000">
                <a:off x="5540248" y="4965002"/>
                <a:ext cx="50396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FF"/>
                    </a:solidFill>
                    <a:latin typeface="Helvetica"/>
                    <a:ea typeface="Arial"/>
                    <a:cs typeface="Helvetica"/>
                  </a:rPr>
                  <a:t>NFXL1</a:t>
                </a:r>
                <a:endParaRPr kumimoji="1" lang="ja-JP" altLang="en-US" sz="800" dirty="0">
                  <a:solidFill>
                    <a:srgbClr val="0000FF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96" name="テキスト ボックス 95"/>
              <p:cNvSpPr txBox="1"/>
              <p:nvPr/>
            </p:nvSpPr>
            <p:spPr>
              <a:xfrm rot="16200000">
                <a:off x="5716527" y="4964350"/>
                <a:ext cx="50526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PEX12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</p:grpSp>
        <p:sp>
          <p:nvSpPr>
            <p:cNvPr id="173" name="二等辺三角形 172"/>
            <p:cNvSpPr/>
            <p:nvPr/>
          </p:nvSpPr>
          <p:spPr>
            <a:xfrm rot="16200000">
              <a:off x="4519466" y="5895683"/>
              <a:ext cx="45719" cy="62965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テキスト ボックス 217"/>
            <p:cNvSpPr txBox="1"/>
            <p:nvPr/>
          </p:nvSpPr>
          <p:spPr>
            <a:xfrm>
              <a:off x="3387728" y="5392269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250−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19" name="テキスト ボックス 218"/>
            <p:cNvSpPr txBox="1"/>
            <p:nvPr/>
          </p:nvSpPr>
          <p:spPr>
            <a:xfrm>
              <a:off x="3387728" y="5480125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150−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20" name="テキスト ボックス 219"/>
            <p:cNvSpPr txBox="1"/>
            <p:nvPr/>
          </p:nvSpPr>
          <p:spPr>
            <a:xfrm>
              <a:off x="3387728" y="5565840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100−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21" name="テキスト ボックス 220"/>
            <p:cNvSpPr txBox="1"/>
            <p:nvPr/>
          </p:nvSpPr>
          <p:spPr>
            <a:xfrm>
              <a:off x="3439275" y="5664412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75−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22" name="テキスト ボックス 221"/>
            <p:cNvSpPr txBox="1"/>
            <p:nvPr/>
          </p:nvSpPr>
          <p:spPr>
            <a:xfrm>
              <a:off x="3439275" y="5876538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23" name="テキスト ボックス 222"/>
            <p:cNvSpPr txBox="1"/>
            <p:nvPr/>
          </p:nvSpPr>
          <p:spPr>
            <a:xfrm>
              <a:off x="3439275" y="6081281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37−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25" name="テキスト ボックス 224"/>
            <p:cNvSpPr txBox="1"/>
            <p:nvPr/>
          </p:nvSpPr>
          <p:spPr>
            <a:xfrm>
              <a:off x="3344763" y="5224473"/>
              <a:ext cx="435436" cy="2181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latin typeface="Helvetica"/>
                  <a:cs typeface="Helvetica"/>
                </a:rPr>
                <a:t>(</a:t>
              </a:r>
              <a:r>
                <a:rPr kumimoji="1" lang="en-US" altLang="ja-JP" sz="800" dirty="0" err="1" smtClean="0">
                  <a:latin typeface="Helvetica"/>
                  <a:cs typeface="Helvetica"/>
                </a:rPr>
                <a:t>kDa</a:t>
              </a:r>
              <a:r>
                <a:rPr kumimoji="1" lang="en-US" altLang="ja-JP" sz="800" dirty="0" smtClean="0">
                  <a:latin typeface="Helvetica"/>
                  <a:cs typeface="Helvetica"/>
                </a:rPr>
                <a:t>)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26" name="テキスト ボックス 225"/>
            <p:cNvSpPr txBox="1"/>
            <p:nvPr/>
          </p:nvSpPr>
          <p:spPr>
            <a:xfrm>
              <a:off x="3439275" y="6349329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25−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</p:grpSp>
      <p:grpSp>
        <p:nvGrpSpPr>
          <p:cNvPr id="266" name="図形グループ 265"/>
          <p:cNvGrpSpPr/>
          <p:nvPr/>
        </p:nvGrpSpPr>
        <p:grpSpPr>
          <a:xfrm>
            <a:off x="6224086" y="2588479"/>
            <a:ext cx="2724636" cy="2101263"/>
            <a:chOff x="6224086" y="2588479"/>
            <a:chExt cx="2724636" cy="2101263"/>
          </a:xfrm>
        </p:grpSpPr>
        <p:pic>
          <p:nvPicPr>
            <p:cNvPr id="140" name="図 139"/>
            <p:cNvPicPr>
              <a:picLocks/>
            </p:cNvPicPr>
            <p:nvPr/>
          </p:nvPicPr>
          <p:blipFill rotWithShape="1">
            <a:blip r:embed="rId6"/>
            <a:srcRect l="19983" t="13890" r="1424"/>
            <a:stretch/>
          </p:blipFill>
          <p:spPr>
            <a:xfrm>
              <a:off x="6608722" y="3183464"/>
              <a:ext cx="2340000" cy="1506278"/>
            </a:xfrm>
            <a:prstGeom prst="rect">
              <a:avLst/>
            </a:prstGeom>
            <a:ln>
              <a:noFill/>
            </a:ln>
          </p:spPr>
        </p:pic>
        <p:grpSp>
          <p:nvGrpSpPr>
            <p:cNvPr id="12" name="図形グループ 11"/>
            <p:cNvGrpSpPr/>
            <p:nvPr/>
          </p:nvGrpSpPr>
          <p:grpSpPr>
            <a:xfrm>
              <a:off x="6658026" y="2588479"/>
              <a:ext cx="2202691" cy="602866"/>
              <a:chOff x="6677046" y="2725948"/>
              <a:chExt cx="2189325" cy="552880"/>
            </a:xfrm>
          </p:grpSpPr>
          <p:sp>
            <p:nvSpPr>
              <p:cNvPr id="73" name="テキスト ボックス 72"/>
              <p:cNvSpPr txBox="1"/>
              <p:nvPr/>
            </p:nvSpPr>
            <p:spPr>
              <a:xfrm rot="16200000">
                <a:off x="6517146" y="2898236"/>
                <a:ext cx="533938" cy="2141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SH3RF2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74" name="テキスト ボックス 73"/>
              <p:cNvSpPr txBox="1"/>
              <p:nvPr/>
            </p:nvSpPr>
            <p:spPr>
              <a:xfrm rot="16200000">
                <a:off x="6758752" y="2965888"/>
                <a:ext cx="409852" cy="2141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DPF1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75" name="テキスト ボックス 74"/>
              <p:cNvSpPr txBox="1"/>
              <p:nvPr/>
            </p:nvSpPr>
            <p:spPr>
              <a:xfrm rot="16200000">
                <a:off x="6901700" y="2925963"/>
                <a:ext cx="483082" cy="2141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BRCA1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76" name="テキスト ボックス 75"/>
              <p:cNvSpPr txBox="1"/>
              <p:nvPr/>
            </p:nvSpPr>
            <p:spPr>
              <a:xfrm rot="16200000">
                <a:off x="7052526" y="2894630"/>
                <a:ext cx="540553" cy="2141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FF0000"/>
                    </a:solidFill>
                    <a:latin typeface="Helvetica"/>
                    <a:ea typeface="Arial"/>
                    <a:cs typeface="Helvetica"/>
                  </a:rPr>
                  <a:t>LONRF3</a:t>
                </a:r>
                <a:endParaRPr kumimoji="1" lang="ja-JP" altLang="en-US" sz="800" dirty="0">
                  <a:solidFill>
                    <a:srgbClr val="FF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77" name="テキスト ボックス 76"/>
              <p:cNvSpPr txBox="1"/>
              <p:nvPr/>
            </p:nvSpPr>
            <p:spPr>
              <a:xfrm rot="16200000">
                <a:off x="7242518" y="2906001"/>
                <a:ext cx="519696" cy="2141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RNF180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78" name="テキスト ボックス 77"/>
              <p:cNvSpPr txBox="1"/>
              <p:nvPr/>
            </p:nvSpPr>
            <p:spPr>
              <a:xfrm rot="16200000">
                <a:off x="7429960" y="2914592"/>
                <a:ext cx="503938" cy="2141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TRIM60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79" name="テキスト ボックス 78"/>
              <p:cNvSpPr txBox="1"/>
              <p:nvPr/>
            </p:nvSpPr>
            <p:spPr>
              <a:xfrm rot="16200000">
                <a:off x="7600403" y="2904648"/>
                <a:ext cx="522177" cy="2141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RNF212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80" name="テキスト ボックス 79"/>
              <p:cNvSpPr txBox="1"/>
              <p:nvPr/>
            </p:nvSpPr>
            <p:spPr>
              <a:xfrm rot="16200000">
                <a:off x="7768159" y="2891774"/>
                <a:ext cx="545790" cy="2141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NHLRC1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81" name="テキスト ボックス 80"/>
              <p:cNvSpPr txBox="1"/>
              <p:nvPr/>
            </p:nvSpPr>
            <p:spPr>
              <a:xfrm rot="16200000">
                <a:off x="7986932" y="2934529"/>
                <a:ext cx="467370" cy="2141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RNF20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82" name="テキスト ボックス 81"/>
              <p:cNvSpPr txBox="1"/>
              <p:nvPr/>
            </p:nvSpPr>
            <p:spPr>
              <a:xfrm rot="16200000">
                <a:off x="8205705" y="2977284"/>
                <a:ext cx="388950" cy="2141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MIB1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83" name="テキスト ボックス 82"/>
              <p:cNvSpPr txBox="1"/>
              <p:nvPr/>
            </p:nvSpPr>
            <p:spPr>
              <a:xfrm rot="16200000">
                <a:off x="8319895" y="2906001"/>
                <a:ext cx="519696" cy="2141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RNF150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84" name="テキスト ボックス 83"/>
              <p:cNvSpPr txBox="1"/>
              <p:nvPr/>
            </p:nvSpPr>
            <p:spPr>
              <a:xfrm rot="16200000">
                <a:off x="8486452" y="2891824"/>
                <a:ext cx="545699" cy="2141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NEURL2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</p:grpSp>
        <p:sp>
          <p:nvSpPr>
            <p:cNvPr id="154" name="二等辺三角形 153"/>
            <p:cNvSpPr/>
            <p:nvPr/>
          </p:nvSpPr>
          <p:spPr>
            <a:xfrm rot="16200000">
              <a:off x="7216448" y="3517570"/>
              <a:ext cx="45719" cy="62965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テキスト ボックス 237"/>
            <p:cNvSpPr txBox="1"/>
            <p:nvPr/>
          </p:nvSpPr>
          <p:spPr>
            <a:xfrm>
              <a:off x="6277997" y="3305058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250−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39" name="テキスト ボックス 238"/>
            <p:cNvSpPr txBox="1"/>
            <p:nvPr/>
          </p:nvSpPr>
          <p:spPr>
            <a:xfrm>
              <a:off x="6277997" y="3396681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150−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40" name="テキスト ボックス 239"/>
            <p:cNvSpPr txBox="1"/>
            <p:nvPr/>
          </p:nvSpPr>
          <p:spPr>
            <a:xfrm>
              <a:off x="6277997" y="3479366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100−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41" name="テキスト ボックス 240"/>
            <p:cNvSpPr txBox="1"/>
            <p:nvPr/>
          </p:nvSpPr>
          <p:spPr>
            <a:xfrm>
              <a:off x="6329544" y="3582163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75−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42" name="テキスト ボックス 241"/>
            <p:cNvSpPr txBox="1"/>
            <p:nvPr/>
          </p:nvSpPr>
          <p:spPr>
            <a:xfrm>
              <a:off x="6329544" y="3810086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43" name="テキスト ボックス 242"/>
            <p:cNvSpPr txBox="1"/>
            <p:nvPr/>
          </p:nvSpPr>
          <p:spPr>
            <a:xfrm>
              <a:off x="6329544" y="4003493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37−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45" name="テキスト ボックス 244"/>
            <p:cNvSpPr txBox="1"/>
            <p:nvPr/>
          </p:nvSpPr>
          <p:spPr>
            <a:xfrm>
              <a:off x="6224086" y="3069391"/>
              <a:ext cx="414633" cy="2274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latin typeface="Helvetica"/>
                  <a:cs typeface="Helvetica"/>
                </a:rPr>
                <a:t>(</a:t>
              </a:r>
              <a:r>
                <a:rPr kumimoji="1" lang="en-US" altLang="ja-JP" sz="800" dirty="0" err="1" smtClean="0">
                  <a:latin typeface="Helvetica"/>
                  <a:cs typeface="Helvetica"/>
                </a:rPr>
                <a:t>kDa</a:t>
              </a:r>
              <a:r>
                <a:rPr kumimoji="1" lang="en-US" altLang="ja-JP" sz="800" dirty="0" smtClean="0">
                  <a:latin typeface="Helvetica"/>
                  <a:cs typeface="Helvetica"/>
                </a:rPr>
                <a:t>)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46" name="テキスト ボックス 245"/>
            <p:cNvSpPr txBox="1"/>
            <p:nvPr/>
          </p:nvSpPr>
          <p:spPr>
            <a:xfrm>
              <a:off x="6329544" y="4309847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25−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</p:grpSp>
      <p:grpSp>
        <p:nvGrpSpPr>
          <p:cNvPr id="4" name="図形グループ 3"/>
          <p:cNvGrpSpPr/>
          <p:nvPr/>
        </p:nvGrpSpPr>
        <p:grpSpPr>
          <a:xfrm>
            <a:off x="335328" y="425835"/>
            <a:ext cx="2681323" cy="2092363"/>
            <a:chOff x="335328" y="425835"/>
            <a:chExt cx="2681323" cy="2092363"/>
          </a:xfrm>
        </p:grpSpPr>
        <p:pic>
          <p:nvPicPr>
            <p:cNvPr id="135" name="図 134"/>
            <p:cNvPicPr>
              <a:picLocks/>
            </p:cNvPicPr>
            <p:nvPr/>
          </p:nvPicPr>
          <p:blipFill rotWithShape="1">
            <a:blip r:embed="rId7"/>
            <a:srcRect l="20890" t="13762"/>
            <a:stretch/>
          </p:blipFill>
          <p:spPr>
            <a:xfrm>
              <a:off x="676651" y="1032929"/>
              <a:ext cx="2340000" cy="1485269"/>
            </a:xfrm>
            <a:prstGeom prst="rect">
              <a:avLst/>
            </a:prstGeom>
            <a:ln>
              <a:noFill/>
            </a:ln>
          </p:spPr>
        </p:pic>
        <p:grpSp>
          <p:nvGrpSpPr>
            <p:cNvPr id="2" name="図形グループ 1"/>
            <p:cNvGrpSpPr/>
            <p:nvPr/>
          </p:nvGrpSpPr>
          <p:grpSpPr>
            <a:xfrm>
              <a:off x="699685" y="425835"/>
              <a:ext cx="2198647" cy="617878"/>
              <a:chOff x="941985" y="490522"/>
              <a:chExt cx="2177926" cy="617878"/>
            </a:xfrm>
          </p:grpSpPr>
          <p:sp>
            <p:nvSpPr>
              <p:cNvPr id="13" name="テキスト ボックス 12"/>
              <p:cNvSpPr txBox="1"/>
              <p:nvPr/>
            </p:nvSpPr>
            <p:spPr>
              <a:xfrm rot="16200000">
                <a:off x="797675" y="748646"/>
                <a:ext cx="50406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VPS18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14" name="テキスト ボックス 13"/>
              <p:cNvSpPr txBox="1"/>
              <p:nvPr/>
            </p:nvSpPr>
            <p:spPr>
              <a:xfrm rot="16200000">
                <a:off x="930522" y="703085"/>
                <a:ext cx="59518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LRSAM1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15" name="テキスト ボックス 14"/>
              <p:cNvSpPr txBox="1"/>
              <p:nvPr/>
            </p:nvSpPr>
            <p:spPr>
              <a:xfrm rot="16200000">
                <a:off x="1148854" y="743010"/>
                <a:ext cx="51533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STUB1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16" name="テキスト ボックス 15"/>
              <p:cNvSpPr txBox="1"/>
              <p:nvPr/>
            </p:nvSpPr>
            <p:spPr>
              <a:xfrm rot="16200000">
                <a:off x="1301589" y="717337"/>
                <a:ext cx="56668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RNF183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17" name="テキスト ボックス 16"/>
              <p:cNvSpPr txBox="1"/>
              <p:nvPr/>
            </p:nvSpPr>
            <p:spPr>
              <a:xfrm rot="16200000">
                <a:off x="1551280" y="788620"/>
                <a:ext cx="42411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BMI1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18" name="テキスト ボックス 17"/>
              <p:cNvSpPr txBox="1"/>
              <p:nvPr/>
            </p:nvSpPr>
            <p:spPr>
              <a:xfrm rot="16200000">
                <a:off x="1657051" y="715984"/>
                <a:ext cx="56938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FF0000"/>
                    </a:solidFill>
                    <a:latin typeface="Helvetica"/>
                    <a:ea typeface="Arial"/>
                    <a:cs typeface="Helvetica"/>
                  </a:rPr>
                  <a:t>RNF166</a:t>
                </a:r>
                <a:endParaRPr kumimoji="1" lang="ja-JP" altLang="en-US" sz="800" dirty="0">
                  <a:solidFill>
                    <a:srgbClr val="FF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19" name="テキスト ボックス 18"/>
              <p:cNvSpPr txBox="1"/>
              <p:nvPr/>
            </p:nvSpPr>
            <p:spPr>
              <a:xfrm rot="16200000">
                <a:off x="1814044" y="694569"/>
                <a:ext cx="61221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NSMCE1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20" name="テキスト ボックス 19"/>
              <p:cNvSpPr txBox="1"/>
              <p:nvPr/>
            </p:nvSpPr>
            <p:spPr>
              <a:xfrm rot="16200000">
                <a:off x="1989621" y="691739"/>
                <a:ext cx="61787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MARCH9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21" name="テキスト ボックス 20"/>
              <p:cNvSpPr txBox="1"/>
              <p:nvPr/>
            </p:nvSpPr>
            <p:spPr>
              <a:xfrm rot="16200000">
                <a:off x="2224334" y="748044"/>
                <a:ext cx="50526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NOSIP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22" name="テキスト ボックス 21"/>
              <p:cNvSpPr txBox="1"/>
              <p:nvPr/>
            </p:nvSpPr>
            <p:spPr>
              <a:xfrm rot="16200000">
                <a:off x="2370682" y="715984"/>
                <a:ext cx="56938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RNF167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23" name="テキスト ボックス 22"/>
              <p:cNvSpPr txBox="1"/>
              <p:nvPr/>
            </p:nvSpPr>
            <p:spPr>
              <a:xfrm rot="16200000">
                <a:off x="2604618" y="771513"/>
                <a:ext cx="45832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MUL1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24" name="テキスト ボックス 23"/>
              <p:cNvSpPr txBox="1"/>
              <p:nvPr/>
            </p:nvSpPr>
            <p:spPr>
              <a:xfrm rot="16200000">
                <a:off x="2733907" y="722396"/>
                <a:ext cx="55656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TRIM62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</p:grpSp>
        <p:sp>
          <p:nvSpPr>
            <p:cNvPr id="178" name="テキスト ボックス 177"/>
            <p:cNvSpPr txBox="1"/>
            <p:nvPr/>
          </p:nvSpPr>
          <p:spPr>
            <a:xfrm>
              <a:off x="349629" y="1135167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250−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79" name="テキスト ボックス 178"/>
            <p:cNvSpPr txBox="1"/>
            <p:nvPr/>
          </p:nvSpPr>
          <p:spPr>
            <a:xfrm>
              <a:off x="349629" y="1221954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150−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80" name="テキスト ボックス 179"/>
            <p:cNvSpPr txBox="1"/>
            <p:nvPr/>
          </p:nvSpPr>
          <p:spPr>
            <a:xfrm>
              <a:off x="349629" y="1325675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100−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81" name="テキスト ボックス 180"/>
            <p:cNvSpPr txBox="1"/>
            <p:nvPr/>
          </p:nvSpPr>
          <p:spPr>
            <a:xfrm>
              <a:off x="401176" y="1423046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75−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82" name="テキスト ボックス 181"/>
            <p:cNvSpPr txBox="1"/>
            <p:nvPr/>
          </p:nvSpPr>
          <p:spPr>
            <a:xfrm>
              <a:off x="401176" y="1638939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83" name="テキスト ボックス 182"/>
            <p:cNvSpPr txBox="1"/>
            <p:nvPr/>
          </p:nvSpPr>
          <p:spPr>
            <a:xfrm>
              <a:off x="401175" y="1853888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37−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84" name="テキスト ボックス 183"/>
            <p:cNvSpPr txBox="1"/>
            <p:nvPr/>
          </p:nvSpPr>
          <p:spPr>
            <a:xfrm>
              <a:off x="401177" y="2240090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20−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85" name="テキスト ボックス 184"/>
            <p:cNvSpPr txBox="1"/>
            <p:nvPr/>
          </p:nvSpPr>
          <p:spPr>
            <a:xfrm>
              <a:off x="335328" y="948238"/>
              <a:ext cx="43957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latin typeface="Helvetica"/>
                  <a:cs typeface="Helvetica"/>
                </a:rPr>
                <a:t>(</a:t>
              </a:r>
              <a:r>
                <a:rPr kumimoji="1" lang="en-US" altLang="ja-JP" sz="800" dirty="0" err="1" smtClean="0">
                  <a:latin typeface="Helvetica"/>
                  <a:cs typeface="Helvetica"/>
                </a:rPr>
                <a:t>kDa</a:t>
              </a:r>
              <a:r>
                <a:rPr kumimoji="1" lang="en-US" altLang="ja-JP" sz="800" dirty="0" smtClean="0">
                  <a:latin typeface="Helvetica"/>
                  <a:cs typeface="Helvetica"/>
                </a:rPr>
                <a:t>)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86" name="テキスト ボックス 185"/>
            <p:cNvSpPr txBox="1"/>
            <p:nvPr/>
          </p:nvSpPr>
          <p:spPr>
            <a:xfrm>
              <a:off x="401176" y="2080572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25−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44" name="二等辺三角形 243"/>
            <p:cNvSpPr/>
            <p:nvPr/>
          </p:nvSpPr>
          <p:spPr>
            <a:xfrm rot="16200000">
              <a:off x="2561623" y="1739218"/>
              <a:ext cx="45719" cy="62965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4" name="図形グループ 223"/>
          <p:cNvGrpSpPr/>
          <p:nvPr/>
        </p:nvGrpSpPr>
        <p:grpSpPr>
          <a:xfrm>
            <a:off x="6221529" y="421633"/>
            <a:ext cx="2727192" cy="2096565"/>
            <a:chOff x="6221529" y="421633"/>
            <a:chExt cx="2727192" cy="2096565"/>
          </a:xfrm>
        </p:grpSpPr>
        <p:pic>
          <p:nvPicPr>
            <p:cNvPr id="137" name="図 136"/>
            <p:cNvPicPr>
              <a:picLocks/>
            </p:cNvPicPr>
            <p:nvPr/>
          </p:nvPicPr>
          <p:blipFill rotWithShape="1">
            <a:blip r:embed="rId8"/>
            <a:srcRect l="23402" t="14995"/>
            <a:stretch/>
          </p:blipFill>
          <p:spPr>
            <a:xfrm>
              <a:off x="6608721" y="1024462"/>
              <a:ext cx="2340000" cy="1493736"/>
            </a:xfrm>
            <a:prstGeom prst="rect">
              <a:avLst/>
            </a:prstGeom>
            <a:ln>
              <a:noFill/>
            </a:ln>
          </p:spPr>
        </p:pic>
        <p:grpSp>
          <p:nvGrpSpPr>
            <p:cNvPr id="5" name="図形グループ 4"/>
            <p:cNvGrpSpPr/>
            <p:nvPr/>
          </p:nvGrpSpPr>
          <p:grpSpPr>
            <a:xfrm>
              <a:off x="6653414" y="421633"/>
              <a:ext cx="2255561" cy="611459"/>
              <a:chOff x="6616331" y="509898"/>
              <a:chExt cx="2138264" cy="584128"/>
            </a:xfrm>
          </p:grpSpPr>
          <p:sp>
            <p:nvSpPr>
              <p:cNvPr id="37" name="テキスト ボックス 36"/>
              <p:cNvSpPr txBox="1"/>
              <p:nvPr/>
            </p:nvSpPr>
            <p:spPr>
              <a:xfrm rot="16200000">
                <a:off x="6452608" y="723770"/>
                <a:ext cx="531686" cy="2042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TRIM56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38" name="テキスト ボックス 37"/>
              <p:cNvSpPr txBox="1"/>
              <p:nvPr/>
            </p:nvSpPr>
            <p:spPr>
              <a:xfrm rot="16200000">
                <a:off x="6630821" y="726275"/>
                <a:ext cx="526900" cy="2042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FF"/>
                    </a:solidFill>
                    <a:latin typeface="Helvetica"/>
                    <a:ea typeface="Arial"/>
                    <a:cs typeface="Helvetica"/>
                  </a:rPr>
                  <a:t>RNF111</a:t>
                </a:r>
                <a:endParaRPr kumimoji="1" lang="ja-JP" altLang="en-US" sz="800" dirty="0">
                  <a:solidFill>
                    <a:srgbClr val="0000FF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39" name="テキスト ボックス 38"/>
              <p:cNvSpPr txBox="1"/>
              <p:nvPr/>
            </p:nvSpPr>
            <p:spPr>
              <a:xfrm rot="16200000">
                <a:off x="6798123" y="717359"/>
                <a:ext cx="543937" cy="2042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RNF112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40" name="テキスト ボックス 39"/>
              <p:cNvSpPr txBox="1"/>
              <p:nvPr/>
            </p:nvSpPr>
            <p:spPr>
              <a:xfrm rot="16200000">
                <a:off x="6987055" y="731084"/>
                <a:ext cx="517712" cy="2042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TRIM11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41" name="テキスト ボックス 40"/>
              <p:cNvSpPr txBox="1"/>
              <p:nvPr/>
            </p:nvSpPr>
            <p:spPr>
              <a:xfrm rot="16200000">
                <a:off x="7159265" y="727302"/>
                <a:ext cx="524938" cy="2042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TRIM35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42" name="テキスト ボックス 41"/>
              <p:cNvSpPr txBox="1"/>
              <p:nvPr/>
            </p:nvSpPr>
            <p:spPr>
              <a:xfrm rot="16200000">
                <a:off x="7326875" y="718712"/>
                <a:ext cx="541353" cy="2042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RNF208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43" name="テキスト ボックス 42"/>
              <p:cNvSpPr txBox="1"/>
              <p:nvPr/>
            </p:nvSpPr>
            <p:spPr>
              <a:xfrm rot="16200000">
                <a:off x="7529973" y="747264"/>
                <a:ext cx="486798" cy="2042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TRAF3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44" name="テキスト ボックス 43"/>
              <p:cNvSpPr txBox="1"/>
              <p:nvPr/>
            </p:nvSpPr>
            <p:spPr>
              <a:xfrm rot="16200000">
                <a:off x="7732352" y="775067"/>
                <a:ext cx="433679" cy="2042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MSL2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45" name="テキスト ボックス 44"/>
              <p:cNvSpPr txBox="1"/>
              <p:nvPr/>
            </p:nvSpPr>
            <p:spPr>
              <a:xfrm rot="16200000">
                <a:off x="7834670" y="698123"/>
                <a:ext cx="580689" cy="2042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PDZRN4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46" name="テキスト ボックス 45"/>
              <p:cNvSpPr txBox="1"/>
              <p:nvPr/>
            </p:nvSpPr>
            <p:spPr>
              <a:xfrm rot="16200000">
                <a:off x="8022741" y="710947"/>
                <a:ext cx="556188" cy="2042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RNF19A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47" name="テキスト ボックス 46"/>
              <p:cNvSpPr txBox="1"/>
              <p:nvPr/>
            </p:nvSpPr>
            <p:spPr>
              <a:xfrm rot="16200000">
                <a:off x="8204684" y="717358"/>
                <a:ext cx="543937" cy="2042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RNF122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48" name="テキスト ボックス 47"/>
              <p:cNvSpPr txBox="1"/>
              <p:nvPr/>
            </p:nvSpPr>
            <p:spPr>
              <a:xfrm rot="16200000">
                <a:off x="8368256" y="704535"/>
                <a:ext cx="568438" cy="2042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LONRF2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</p:grpSp>
        <p:sp>
          <p:nvSpPr>
            <p:cNvPr id="124" name="二等辺三角形 123"/>
            <p:cNvSpPr/>
            <p:nvPr/>
          </p:nvSpPr>
          <p:spPr>
            <a:xfrm rot="16200000">
              <a:off x="8125053" y="1424666"/>
              <a:ext cx="45719" cy="62965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二等辺三角形 124"/>
            <p:cNvSpPr/>
            <p:nvPr/>
          </p:nvSpPr>
          <p:spPr>
            <a:xfrm rot="16200000">
              <a:off x="8481221" y="1308136"/>
              <a:ext cx="45719" cy="62965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テキスト ボックス 227"/>
            <p:cNvSpPr txBox="1"/>
            <p:nvPr/>
          </p:nvSpPr>
          <p:spPr>
            <a:xfrm>
              <a:off x="6257690" y="1024936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250−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29" name="テキスト ボックス 228"/>
            <p:cNvSpPr txBox="1"/>
            <p:nvPr/>
          </p:nvSpPr>
          <p:spPr>
            <a:xfrm>
              <a:off x="6257690" y="1115784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150−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30" name="テキスト ボックス 229"/>
            <p:cNvSpPr txBox="1"/>
            <p:nvPr/>
          </p:nvSpPr>
          <p:spPr>
            <a:xfrm>
              <a:off x="6257690" y="1224358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100−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31" name="テキスト ボックス 230"/>
            <p:cNvSpPr txBox="1"/>
            <p:nvPr/>
          </p:nvSpPr>
          <p:spPr>
            <a:xfrm>
              <a:off x="6309236" y="1326285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75−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32" name="テキスト ボックス 231"/>
            <p:cNvSpPr txBox="1"/>
            <p:nvPr/>
          </p:nvSpPr>
          <p:spPr>
            <a:xfrm>
              <a:off x="6309236" y="1565574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33" name="テキスト ボックス 232"/>
            <p:cNvSpPr txBox="1"/>
            <p:nvPr/>
          </p:nvSpPr>
          <p:spPr>
            <a:xfrm>
              <a:off x="6309237" y="1777286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37−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34" name="テキスト ボックス 233"/>
            <p:cNvSpPr txBox="1"/>
            <p:nvPr/>
          </p:nvSpPr>
          <p:spPr>
            <a:xfrm>
              <a:off x="6309236" y="2181558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20−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35" name="テキスト ボックス 234"/>
            <p:cNvSpPr txBox="1"/>
            <p:nvPr/>
          </p:nvSpPr>
          <p:spPr>
            <a:xfrm>
              <a:off x="6221529" y="851429"/>
              <a:ext cx="459322" cy="2255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latin typeface="Helvetica"/>
                  <a:cs typeface="Helvetica"/>
                </a:rPr>
                <a:t>(</a:t>
              </a:r>
              <a:r>
                <a:rPr kumimoji="1" lang="en-US" altLang="ja-JP" sz="800" dirty="0" err="1" smtClean="0">
                  <a:latin typeface="Helvetica"/>
                  <a:cs typeface="Helvetica"/>
                </a:rPr>
                <a:t>kDa</a:t>
              </a:r>
              <a:r>
                <a:rPr kumimoji="1" lang="en-US" altLang="ja-JP" sz="800" dirty="0" smtClean="0">
                  <a:latin typeface="Helvetica"/>
                  <a:cs typeface="Helvetica"/>
                </a:rPr>
                <a:t>)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36" name="テキスト ボックス 235"/>
            <p:cNvSpPr txBox="1"/>
            <p:nvPr/>
          </p:nvSpPr>
          <p:spPr>
            <a:xfrm>
              <a:off x="6309236" y="2014576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25−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54" name="二等辺三角形 253"/>
            <p:cNvSpPr/>
            <p:nvPr/>
          </p:nvSpPr>
          <p:spPr>
            <a:xfrm rot="16200000">
              <a:off x="8679423" y="2368636"/>
              <a:ext cx="45719" cy="62965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9" name="図形グループ 268"/>
          <p:cNvGrpSpPr/>
          <p:nvPr/>
        </p:nvGrpSpPr>
        <p:grpSpPr>
          <a:xfrm>
            <a:off x="326692" y="4723033"/>
            <a:ext cx="2696024" cy="2046066"/>
            <a:chOff x="326692" y="4723033"/>
            <a:chExt cx="2696024" cy="2046066"/>
          </a:xfrm>
        </p:grpSpPr>
        <p:pic>
          <p:nvPicPr>
            <p:cNvPr id="141" name="図 140"/>
            <p:cNvPicPr>
              <a:picLocks noChangeAspect="1"/>
            </p:cNvPicPr>
            <p:nvPr/>
          </p:nvPicPr>
          <p:blipFill rotWithShape="1">
            <a:blip r:embed="rId9"/>
            <a:srcRect l="20625" t="14645"/>
            <a:stretch/>
          </p:blipFill>
          <p:spPr>
            <a:xfrm>
              <a:off x="711406" y="5283194"/>
              <a:ext cx="2311310" cy="1485905"/>
            </a:xfrm>
            <a:prstGeom prst="rect">
              <a:avLst/>
            </a:prstGeom>
            <a:ln>
              <a:noFill/>
            </a:ln>
          </p:spPr>
        </p:pic>
        <p:grpSp>
          <p:nvGrpSpPr>
            <p:cNvPr id="9" name="図形グループ 8"/>
            <p:cNvGrpSpPr/>
            <p:nvPr/>
          </p:nvGrpSpPr>
          <p:grpSpPr>
            <a:xfrm>
              <a:off x="778089" y="4723033"/>
              <a:ext cx="2197344" cy="572812"/>
              <a:chOff x="1044652" y="4785762"/>
              <a:chExt cx="2120252" cy="543781"/>
            </a:xfrm>
          </p:grpSpPr>
          <p:sp>
            <p:nvSpPr>
              <p:cNvPr id="97" name="テキスト ボックス 96"/>
              <p:cNvSpPr txBox="1"/>
              <p:nvPr/>
            </p:nvSpPr>
            <p:spPr>
              <a:xfrm rot="16200000">
                <a:off x="887770" y="4962028"/>
                <a:ext cx="521650" cy="2078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TRIM59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98" name="テキスト ボックス 97"/>
              <p:cNvSpPr txBox="1"/>
              <p:nvPr/>
            </p:nvSpPr>
            <p:spPr>
              <a:xfrm rot="16200000">
                <a:off x="1080549" y="4981966"/>
                <a:ext cx="483796" cy="2078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RNF43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99" name="テキスト ボックス 98"/>
              <p:cNvSpPr txBox="1"/>
              <p:nvPr/>
            </p:nvSpPr>
            <p:spPr>
              <a:xfrm rot="16200000">
                <a:off x="1244296" y="4971320"/>
                <a:ext cx="504007" cy="2078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UBE4A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100" name="テキスト ボックス 99"/>
              <p:cNvSpPr txBox="1"/>
              <p:nvPr/>
            </p:nvSpPr>
            <p:spPr>
              <a:xfrm rot="16200000">
                <a:off x="1420168" y="4973450"/>
                <a:ext cx="499965" cy="2078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UHRF1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101" name="テキスト ボックス 100"/>
              <p:cNvSpPr txBox="1"/>
              <p:nvPr/>
            </p:nvSpPr>
            <p:spPr>
              <a:xfrm rot="16200000">
                <a:off x="1634608" y="5016206"/>
                <a:ext cx="418788" cy="2078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PJA2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102" name="テキスト ボックス 101"/>
              <p:cNvSpPr txBox="1"/>
              <p:nvPr/>
            </p:nvSpPr>
            <p:spPr>
              <a:xfrm rot="16200000">
                <a:off x="1759764" y="4964909"/>
                <a:ext cx="516182" cy="2078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NEURL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103" name="テキスト ボックス 102"/>
              <p:cNvSpPr txBox="1"/>
              <p:nvPr/>
            </p:nvSpPr>
            <p:spPr>
              <a:xfrm rot="16200000">
                <a:off x="1922728" y="4953438"/>
                <a:ext cx="537962" cy="2078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RNF133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104" name="テキスト ボックス 103"/>
              <p:cNvSpPr txBox="1"/>
              <p:nvPr/>
            </p:nvSpPr>
            <p:spPr>
              <a:xfrm rot="16200000">
                <a:off x="2150078" y="5009793"/>
                <a:ext cx="430962" cy="2078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PHF7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105" name="テキスト ボックス 104"/>
              <p:cNvSpPr txBox="1"/>
              <p:nvPr/>
            </p:nvSpPr>
            <p:spPr>
              <a:xfrm rot="16200000">
                <a:off x="2293494" y="4977733"/>
                <a:ext cx="491833" cy="2078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PARK2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106" name="テキスト ボックス 105"/>
              <p:cNvSpPr txBox="1"/>
              <p:nvPr/>
            </p:nvSpPr>
            <p:spPr>
              <a:xfrm rot="16200000">
                <a:off x="2452438" y="4962028"/>
                <a:ext cx="521650" cy="2078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TRIM45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107" name="テキスト ボックス 106"/>
              <p:cNvSpPr txBox="1"/>
              <p:nvPr/>
            </p:nvSpPr>
            <p:spPr>
              <a:xfrm rot="16200000">
                <a:off x="2616849" y="4952084"/>
                <a:ext cx="540530" cy="2078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RNF217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108" name="テキスト ボックス 107"/>
              <p:cNvSpPr txBox="1"/>
              <p:nvPr/>
            </p:nvSpPr>
            <p:spPr>
              <a:xfrm rot="16200000">
                <a:off x="2815045" y="4977732"/>
                <a:ext cx="491833" cy="2078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ZNRF4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</p:grpSp>
        <p:sp>
          <p:nvSpPr>
            <p:cNvPr id="162" name="二等辺三角形 161"/>
            <p:cNvSpPr/>
            <p:nvPr/>
          </p:nvSpPr>
          <p:spPr>
            <a:xfrm rot="16200000">
              <a:off x="1153500" y="5671477"/>
              <a:ext cx="45719" cy="62965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二等辺三角形 164"/>
            <p:cNvSpPr/>
            <p:nvPr/>
          </p:nvSpPr>
          <p:spPr>
            <a:xfrm rot="16200000">
              <a:off x="1689673" y="5719995"/>
              <a:ext cx="45719" cy="62965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二等辺三角形 166"/>
            <p:cNvSpPr/>
            <p:nvPr/>
          </p:nvSpPr>
          <p:spPr>
            <a:xfrm rot="16200000">
              <a:off x="2055852" y="6109457"/>
              <a:ext cx="45719" cy="62965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二等辺三角形 168"/>
            <p:cNvSpPr/>
            <p:nvPr/>
          </p:nvSpPr>
          <p:spPr>
            <a:xfrm rot="16200000">
              <a:off x="2420260" y="6132741"/>
              <a:ext cx="45719" cy="62965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テキスト ボックス 247"/>
            <p:cNvSpPr txBox="1"/>
            <p:nvPr/>
          </p:nvSpPr>
          <p:spPr>
            <a:xfrm>
              <a:off x="366728" y="5398237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250−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49" name="テキスト ボックス 248"/>
            <p:cNvSpPr txBox="1"/>
            <p:nvPr/>
          </p:nvSpPr>
          <p:spPr>
            <a:xfrm>
              <a:off x="366728" y="5489657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150−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50" name="テキスト ボックス 249"/>
            <p:cNvSpPr txBox="1"/>
            <p:nvPr/>
          </p:nvSpPr>
          <p:spPr>
            <a:xfrm>
              <a:off x="366728" y="5578849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100−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51" name="テキスト ボックス 250"/>
            <p:cNvSpPr txBox="1"/>
            <p:nvPr/>
          </p:nvSpPr>
          <p:spPr>
            <a:xfrm>
              <a:off x="418275" y="5681418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75−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52" name="テキスト ボックス 251"/>
            <p:cNvSpPr txBox="1"/>
            <p:nvPr/>
          </p:nvSpPr>
          <p:spPr>
            <a:xfrm>
              <a:off x="418275" y="5875392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53" name="テキスト ボックス 252"/>
            <p:cNvSpPr txBox="1"/>
            <p:nvPr/>
          </p:nvSpPr>
          <p:spPr>
            <a:xfrm>
              <a:off x="418275" y="6095128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37−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55" name="テキスト ボックス 254"/>
            <p:cNvSpPr txBox="1"/>
            <p:nvPr/>
          </p:nvSpPr>
          <p:spPr>
            <a:xfrm>
              <a:off x="326692" y="5203569"/>
              <a:ext cx="430390" cy="2269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latin typeface="Helvetica"/>
                  <a:cs typeface="Helvetica"/>
                </a:rPr>
                <a:t>(</a:t>
              </a:r>
              <a:r>
                <a:rPr kumimoji="1" lang="en-US" altLang="ja-JP" sz="800" dirty="0" err="1" smtClean="0">
                  <a:latin typeface="Helvetica"/>
                  <a:cs typeface="Helvetica"/>
                </a:rPr>
                <a:t>kDa</a:t>
              </a:r>
              <a:r>
                <a:rPr kumimoji="1" lang="en-US" altLang="ja-JP" sz="800" dirty="0" smtClean="0">
                  <a:latin typeface="Helvetica"/>
                  <a:cs typeface="Helvetica"/>
                </a:rPr>
                <a:t>)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56" name="テキスト ボックス 255"/>
            <p:cNvSpPr txBox="1"/>
            <p:nvPr/>
          </p:nvSpPr>
          <p:spPr>
            <a:xfrm>
              <a:off x="418275" y="6374048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25−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65" name="二等辺三角形 264"/>
            <p:cNvSpPr/>
            <p:nvPr/>
          </p:nvSpPr>
          <p:spPr>
            <a:xfrm rot="16200000">
              <a:off x="1870648" y="5846995"/>
              <a:ext cx="45719" cy="62965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4" name="テキスト ボックス 213"/>
          <p:cNvSpPr txBox="1"/>
          <p:nvPr/>
        </p:nvSpPr>
        <p:spPr>
          <a:xfrm>
            <a:off x="7270790" y="-36342"/>
            <a:ext cx="1830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S1 fig (continued)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77591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" name="図形グループ 224"/>
          <p:cNvGrpSpPr/>
          <p:nvPr/>
        </p:nvGrpSpPr>
        <p:grpSpPr>
          <a:xfrm>
            <a:off x="3285795" y="2501516"/>
            <a:ext cx="2725425" cy="2124459"/>
            <a:chOff x="3285795" y="2501516"/>
            <a:chExt cx="2725425" cy="2124459"/>
          </a:xfrm>
        </p:grpSpPr>
        <p:pic>
          <p:nvPicPr>
            <p:cNvPr id="76" name="図 75"/>
            <p:cNvPicPr>
              <a:picLocks/>
            </p:cNvPicPr>
            <p:nvPr/>
          </p:nvPicPr>
          <p:blipFill rotWithShape="1">
            <a:blip r:embed="rId2"/>
            <a:srcRect l="12901" t="-1" r="6676" b="2100"/>
            <a:stretch/>
          </p:blipFill>
          <p:spPr>
            <a:xfrm>
              <a:off x="3671220" y="3116740"/>
              <a:ext cx="2340000" cy="1509235"/>
            </a:xfrm>
            <a:prstGeom prst="rect">
              <a:avLst/>
            </a:prstGeom>
            <a:ln>
              <a:noFill/>
            </a:ln>
          </p:spPr>
        </p:pic>
        <p:grpSp>
          <p:nvGrpSpPr>
            <p:cNvPr id="9" name="図形グループ 8"/>
            <p:cNvGrpSpPr/>
            <p:nvPr/>
          </p:nvGrpSpPr>
          <p:grpSpPr>
            <a:xfrm>
              <a:off x="3685478" y="2501516"/>
              <a:ext cx="2284436" cy="640620"/>
              <a:chOff x="3736278" y="2555411"/>
              <a:chExt cx="2284436" cy="640620"/>
            </a:xfrm>
          </p:grpSpPr>
          <p:sp>
            <p:nvSpPr>
              <p:cNvPr id="58" name="テキスト ボックス 57"/>
              <p:cNvSpPr txBox="1"/>
              <p:nvPr/>
            </p:nvSpPr>
            <p:spPr>
              <a:xfrm rot="16200000">
                <a:off x="3634773" y="2879082"/>
                <a:ext cx="41845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XIAP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59" name="テキスト ボックス 58"/>
              <p:cNvSpPr txBox="1"/>
              <p:nvPr/>
            </p:nvSpPr>
            <p:spPr>
              <a:xfrm rot="16200000">
                <a:off x="3757340" y="2813559"/>
                <a:ext cx="54949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TRIM65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60" name="テキスト ボックス 59"/>
              <p:cNvSpPr txBox="1"/>
              <p:nvPr/>
            </p:nvSpPr>
            <p:spPr>
              <a:xfrm rot="16200000">
                <a:off x="3961134" y="2829263"/>
                <a:ext cx="51809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latin typeface="Helvetica"/>
                    <a:ea typeface="Arial"/>
                    <a:cs typeface="Helvetica"/>
                  </a:rPr>
                  <a:t>RNF12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61" name="テキスト ボックス 60"/>
              <p:cNvSpPr txBox="1"/>
              <p:nvPr/>
            </p:nvSpPr>
            <p:spPr>
              <a:xfrm rot="16200000">
                <a:off x="4142812" y="2822851"/>
                <a:ext cx="53091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PCGF6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62" name="テキスト ボックス 61"/>
              <p:cNvSpPr txBox="1"/>
              <p:nvPr/>
            </p:nvSpPr>
            <p:spPr>
              <a:xfrm rot="16200000">
                <a:off x="4321610" y="2813559"/>
                <a:ext cx="54949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TRIM10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63" name="テキスト ボックス 62"/>
              <p:cNvSpPr txBox="1"/>
              <p:nvPr/>
            </p:nvSpPr>
            <p:spPr>
              <a:xfrm rot="16200000">
                <a:off x="4480520" y="2784379"/>
                <a:ext cx="60785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latin typeface="Helvetica"/>
                    <a:ea typeface="Arial"/>
                    <a:cs typeface="Helvetica"/>
                  </a:rPr>
                  <a:t>mRNF44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64" name="テキスト ボックス 63"/>
              <p:cNvSpPr txBox="1"/>
              <p:nvPr/>
            </p:nvSpPr>
            <p:spPr>
              <a:xfrm rot="16200000">
                <a:off x="4652230" y="2767999"/>
                <a:ext cx="64062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mMGRN1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65" name="テキスト ボックス 64"/>
              <p:cNvSpPr txBox="1"/>
              <p:nvPr/>
            </p:nvSpPr>
            <p:spPr>
              <a:xfrm rot="16200000">
                <a:off x="4871628" y="2799307"/>
                <a:ext cx="57800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mZFPL1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66" name="テキスト ボックス 65"/>
              <p:cNvSpPr txBox="1"/>
              <p:nvPr/>
            </p:nvSpPr>
            <p:spPr>
              <a:xfrm rot="16200000">
                <a:off x="5096086" y="2835675"/>
                <a:ext cx="50526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FF"/>
                    </a:solidFill>
                    <a:latin typeface="Helvetica"/>
                    <a:ea typeface="Arial"/>
                    <a:cs typeface="Helvetica"/>
                  </a:rPr>
                  <a:t>TRIM7</a:t>
                </a:r>
                <a:endParaRPr kumimoji="1" lang="ja-JP" altLang="en-US" sz="800" dirty="0">
                  <a:solidFill>
                    <a:srgbClr val="0000FF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67" name="テキスト ボックス 66"/>
              <p:cNvSpPr txBox="1"/>
              <p:nvPr/>
            </p:nvSpPr>
            <p:spPr>
              <a:xfrm rot="16200000">
                <a:off x="5284176" y="2835675"/>
                <a:ext cx="50526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FF"/>
                    </a:solidFill>
                    <a:latin typeface="Helvetica"/>
                    <a:ea typeface="Arial"/>
                    <a:cs typeface="Helvetica"/>
                  </a:rPr>
                  <a:t>TRIM2</a:t>
                </a:r>
                <a:endParaRPr kumimoji="1" lang="ja-JP" altLang="en-US" sz="800" dirty="0">
                  <a:solidFill>
                    <a:srgbClr val="0000FF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68" name="テキスト ボックス 67"/>
              <p:cNvSpPr txBox="1"/>
              <p:nvPr/>
            </p:nvSpPr>
            <p:spPr>
              <a:xfrm rot="16200000">
                <a:off x="5420970" y="2784379"/>
                <a:ext cx="60785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mUBE4B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69" name="テキスト ボックス 68"/>
              <p:cNvSpPr txBox="1"/>
              <p:nvPr/>
            </p:nvSpPr>
            <p:spPr>
              <a:xfrm rot="16200000">
                <a:off x="5634710" y="2810027"/>
                <a:ext cx="55656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TRIM34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</p:grpSp>
        <p:sp>
          <p:nvSpPr>
            <p:cNvPr id="105" name="テキスト ボックス 104"/>
            <p:cNvSpPr txBox="1"/>
            <p:nvPr/>
          </p:nvSpPr>
          <p:spPr>
            <a:xfrm>
              <a:off x="3322411" y="3060877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250−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06" name="テキスト ボックス 105"/>
            <p:cNvSpPr txBox="1"/>
            <p:nvPr/>
          </p:nvSpPr>
          <p:spPr>
            <a:xfrm>
              <a:off x="3322411" y="3179414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150−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07" name="テキスト ボックス 106"/>
            <p:cNvSpPr txBox="1"/>
            <p:nvPr/>
          </p:nvSpPr>
          <p:spPr>
            <a:xfrm>
              <a:off x="3322411" y="3308535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100−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34" name="テキスト ボックス 133"/>
            <p:cNvSpPr txBox="1"/>
            <p:nvPr/>
          </p:nvSpPr>
          <p:spPr>
            <a:xfrm>
              <a:off x="3373958" y="3424956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75−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35" name="テキスト ボックス 134"/>
            <p:cNvSpPr txBox="1"/>
            <p:nvPr/>
          </p:nvSpPr>
          <p:spPr>
            <a:xfrm>
              <a:off x="3373958" y="3666249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40" name="テキスト ボックス 139"/>
            <p:cNvSpPr txBox="1"/>
            <p:nvPr/>
          </p:nvSpPr>
          <p:spPr>
            <a:xfrm>
              <a:off x="3373958" y="3900248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37−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41" name="テキスト ボックス 140"/>
            <p:cNvSpPr txBox="1"/>
            <p:nvPr/>
          </p:nvSpPr>
          <p:spPr>
            <a:xfrm>
              <a:off x="3373958" y="4337250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20−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42" name="テキスト ボックス 141"/>
            <p:cNvSpPr txBox="1"/>
            <p:nvPr/>
          </p:nvSpPr>
          <p:spPr>
            <a:xfrm>
              <a:off x="3285795" y="2888775"/>
              <a:ext cx="4354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latin typeface="Helvetica"/>
                  <a:cs typeface="Helvetica"/>
                </a:rPr>
                <a:t>(</a:t>
              </a:r>
              <a:r>
                <a:rPr kumimoji="1" lang="en-US" altLang="ja-JP" sz="800" dirty="0" err="1" smtClean="0">
                  <a:latin typeface="Helvetica"/>
                  <a:cs typeface="Helvetica"/>
                </a:rPr>
                <a:t>kDa</a:t>
              </a:r>
              <a:r>
                <a:rPr kumimoji="1" lang="en-US" altLang="ja-JP" sz="800" dirty="0" smtClean="0">
                  <a:latin typeface="Helvetica"/>
                  <a:cs typeface="Helvetica"/>
                </a:rPr>
                <a:t>)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43" name="テキスト ボックス 142"/>
            <p:cNvSpPr txBox="1"/>
            <p:nvPr/>
          </p:nvSpPr>
          <p:spPr>
            <a:xfrm>
              <a:off x="3373958" y="4215832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25−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</p:grpSp>
      <p:grpSp>
        <p:nvGrpSpPr>
          <p:cNvPr id="224" name="図形グループ 223"/>
          <p:cNvGrpSpPr/>
          <p:nvPr/>
        </p:nvGrpSpPr>
        <p:grpSpPr>
          <a:xfrm>
            <a:off x="6280149" y="2450220"/>
            <a:ext cx="2699468" cy="2185061"/>
            <a:chOff x="6280149" y="2450220"/>
            <a:chExt cx="2699468" cy="2185061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 rotWithShape="1">
            <a:blip r:embed="rId3"/>
            <a:srcRect l="12483" t="3017" r="1698"/>
            <a:stretch/>
          </p:blipFill>
          <p:spPr>
            <a:xfrm>
              <a:off x="6661150" y="3132531"/>
              <a:ext cx="2318467" cy="1502750"/>
            </a:xfrm>
            <a:prstGeom prst="rect">
              <a:avLst/>
            </a:prstGeom>
            <a:ln>
              <a:noFill/>
            </a:ln>
          </p:spPr>
        </p:pic>
        <p:grpSp>
          <p:nvGrpSpPr>
            <p:cNvPr id="10" name="図形グループ 9"/>
            <p:cNvGrpSpPr/>
            <p:nvPr/>
          </p:nvGrpSpPr>
          <p:grpSpPr>
            <a:xfrm>
              <a:off x="6726923" y="2450220"/>
              <a:ext cx="2223063" cy="695397"/>
              <a:chOff x="6726923" y="2513720"/>
              <a:chExt cx="2223063" cy="695397"/>
            </a:xfrm>
          </p:grpSpPr>
          <p:sp>
            <p:nvSpPr>
              <p:cNvPr id="82" name="テキスト ボックス 81"/>
              <p:cNvSpPr txBox="1"/>
              <p:nvPr/>
            </p:nvSpPr>
            <p:spPr>
              <a:xfrm rot="16200000">
                <a:off x="6607660" y="2874410"/>
                <a:ext cx="45397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PEX2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83" name="テキスト ボックス 82"/>
              <p:cNvSpPr txBox="1"/>
              <p:nvPr/>
            </p:nvSpPr>
            <p:spPr>
              <a:xfrm rot="16200000">
                <a:off x="6762343" y="2843101"/>
                <a:ext cx="50962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FF"/>
                    </a:solidFill>
                    <a:latin typeface="Helvetica"/>
                    <a:ea typeface="Arial"/>
                    <a:cs typeface="Helvetica"/>
                  </a:rPr>
                  <a:t>RNF31</a:t>
                </a:r>
                <a:endParaRPr kumimoji="1" lang="ja-JP" altLang="en-US" sz="800" dirty="0">
                  <a:solidFill>
                    <a:srgbClr val="0000FF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84" name="テキスト ボックス 83"/>
              <p:cNvSpPr txBox="1"/>
              <p:nvPr/>
            </p:nvSpPr>
            <p:spPr>
              <a:xfrm rot="16200000">
                <a:off x="6934209" y="2832456"/>
                <a:ext cx="53091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UBE3A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85" name="テキスト ボックス 84"/>
              <p:cNvSpPr txBox="1"/>
              <p:nvPr/>
            </p:nvSpPr>
            <p:spPr>
              <a:xfrm rot="16200000">
                <a:off x="7121630" y="2837366"/>
                <a:ext cx="52109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UBE3B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86" name="テキスト ボックス 85"/>
              <p:cNvSpPr txBox="1"/>
              <p:nvPr/>
            </p:nvSpPr>
            <p:spPr>
              <a:xfrm rot="16200000">
                <a:off x="7312782" y="2846007"/>
                <a:ext cx="50381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WWP1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87" name="テキスト ボックス 86"/>
              <p:cNvSpPr txBox="1"/>
              <p:nvPr/>
            </p:nvSpPr>
            <p:spPr>
              <a:xfrm rot="16200000">
                <a:off x="7438261" y="2788975"/>
                <a:ext cx="61787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mNEDD4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88" name="テキスト ボックス 87"/>
              <p:cNvSpPr txBox="1"/>
              <p:nvPr/>
            </p:nvSpPr>
            <p:spPr>
              <a:xfrm rot="16200000">
                <a:off x="7583753" y="2751956"/>
                <a:ext cx="69191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mSMURF1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89" name="テキスト ボックス 88"/>
              <p:cNvSpPr txBox="1"/>
              <p:nvPr/>
            </p:nvSpPr>
            <p:spPr>
              <a:xfrm rot="16200000">
                <a:off x="7791912" y="2777604"/>
                <a:ext cx="64062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mHECW1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90" name="テキスト ボックス 89"/>
              <p:cNvSpPr txBox="1"/>
              <p:nvPr/>
            </p:nvSpPr>
            <p:spPr>
              <a:xfrm rot="16200000">
                <a:off x="7974423" y="2777604"/>
                <a:ext cx="64062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mHUWE1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91" name="テキスト ボックス 90"/>
              <p:cNvSpPr txBox="1"/>
              <p:nvPr/>
            </p:nvSpPr>
            <p:spPr>
              <a:xfrm rot="16200000">
                <a:off x="8171135" y="2791805"/>
                <a:ext cx="61221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mHACE1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92" name="テキスト ボックス 91"/>
              <p:cNvSpPr txBox="1"/>
              <p:nvPr/>
            </p:nvSpPr>
            <p:spPr>
              <a:xfrm rot="16200000">
                <a:off x="8319482" y="2757641"/>
                <a:ext cx="68054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mHECTD2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93" name="テキスト ボックス 92"/>
              <p:cNvSpPr txBox="1"/>
              <p:nvPr/>
            </p:nvSpPr>
            <p:spPr>
              <a:xfrm rot="16200000">
                <a:off x="8537157" y="2792807"/>
                <a:ext cx="61021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mMNAT1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</p:grpSp>
        <p:sp>
          <p:nvSpPr>
            <p:cNvPr id="145" name="テキスト ボックス 144"/>
            <p:cNvSpPr txBox="1"/>
            <p:nvPr/>
          </p:nvSpPr>
          <p:spPr>
            <a:xfrm>
              <a:off x="6317823" y="3155359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250−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46" name="テキスト ボックス 145"/>
            <p:cNvSpPr txBox="1"/>
            <p:nvPr/>
          </p:nvSpPr>
          <p:spPr>
            <a:xfrm>
              <a:off x="6317823" y="3261196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150−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47" name="テキスト ボックス 146"/>
            <p:cNvSpPr txBox="1"/>
            <p:nvPr/>
          </p:nvSpPr>
          <p:spPr>
            <a:xfrm>
              <a:off x="6317823" y="3390317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100−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48" name="テキスト ボックス 147"/>
            <p:cNvSpPr txBox="1"/>
            <p:nvPr/>
          </p:nvSpPr>
          <p:spPr>
            <a:xfrm>
              <a:off x="6369370" y="3487688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75−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49" name="テキスト ボックス 148"/>
            <p:cNvSpPr txBox="1"/>
            <p:nvPr/>
          </p:nvSpPr>
          <p:spPr>
            <a:xfrm>
              <a:off x="6369370" y="3754381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50" name="テキスト ボックス 149"/>
            <p:cNvSpPr txBox="1"/>
            <p:nvPr/>
          </p:nvSpPr>
          <p:spPr>
            <a:xfrm>
              <a:off x="6369370" y="3982030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37−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52" name="テキスト ボックス 151"/>
            <p:cNvSpPr txBox="1"/>
            <p:nvPr/>
          </p:nvSpPr>
          <p:spPr>
            <a:xfrm>
              <a:off x="6280149" y="2926107"/>
              <a:ext cx="4354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latin typeface="Helvetica"/>
                  <a:cs typeface="Helvetica"/>
                </a:rPr>
                <a:t>(</a:t>
              </a:r>
              <a:r>
                <a:rPr kumimoji="1" lang="en-US" altLang="ja-JP" sz="800" dirty="0" err="1" smtClean="0">
                  <a:latin typeface="Helvetica"/>
                  <a:cs typeface="Helvetica"/>
                </a:rPr>
                <a:t>kDa</a:t>
              </a:r>
              <a:r>
                <a:rPr kumimoji="1" lang="en-US" altLang="ja-JP" sz="800" dirty="0" smtClean="0">
                  <a:latin typeface="Helvetica"/>
                  <a:cs typeface="Helvetica"/>
                </a:rPr>
                <a:t>)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53" name="テキスト ボックス 152"/>
            <p:cNvSpPr txBox="1"/>
            <p:nvPr/>
          </p:nvSpPr>
          <p:spPr>
            <a:xfrm>
              <a:off x="6369370" y="4335714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25−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</p:grpSp>
      <p:grpSp>
        <p:nvGrpSpPr>
          <p:cNvPr id="19" name="図形グループ 18"/>
          <p:cNvGrpSpPr/>
          <p:nvPr/>
        </p:nvGrpSpPr>
        <p:grpSpPr>
          <a:xfrm>
            <a:off x="3217798" y="333751"/>
            <a:ext cx="2713135" cy="2060198"/>
            <a:chOff x="3217798" y="333751"/>
            <a:chExt cx="2713135" cy="2060198"/>
          </a:xfrm>
        </p:grpSpPr>
        <p:pic>
          <p:nvPicPr>
            <p:cNvPr id="20" name="図 19"/>
            <p:cNvPicPr>
              <a:picLocks/>
            </p:cNvPicPr>
            <p:nvPr/>
          </p:nvPicPr>
          <p:blipFill rotWithShape="1">
            <a:blip r:embed="rId4"/>
            <a:srcRect l="11754" r="7456" b="1615"/>
            <a:stretch/>
          </p:blipFill>
          <p:spPr>
            <a:xfrm>
              <a:off x="3589734" y="911481"/>
              <a:ext cx="2341199" cy="1482468"/>
            </a:xfrm>
            <a:prstGeom prst="rect">
              <a:avLst/>
            </a:prstGeom>
            <a:ln>
              <a:noFill/>
            </a:ln>
          </p:spPr>
        </p:pic>
        <p:grpSp>
          <p:nvGrpSpPr>
            <p:cNvPr id="6" name="図形グループ 5"/>
            <p:cNvGrpSpPr/>
            <p:nvPr/>
          </p:nvGrpSpPr>
          <p:grpSpPr>
            <a:xfrm>
              <a:off x="3635892" y="333751"/>
              <a:ext cx="2250261" cy="617877"/>
              <a:chOff x="3750108" y="345274"/>
              <a:chExt cx="2183102" cy="657209"/>
            </a:xfrm>
          </p:grpSpPr>
          <p:sp>
            <p:nvSpPr>
              <p:cNvPr id="22" name="テキスト ボックス 21"/>
              <p:cNvSpPr txBox="1"/>
              <p:nvPr/>
            </p:nvSpPr>
            <p:spPr>
              <a:xfrm rot="16200000">
                <a:off x="3538158" y="580793"/>
                <a:ext cx="632914" cy="2090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ZSWIM2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23" name="テキスト ボックス 22"/>
              <p:cNvSpPr txBox="1"/>
              <p:nvPr/>
            </p:nvSpPr>
            <p:spPr>
              <a:xfrm rot="16200000">
                <a:off x="3763070" y="623523"/>
                <a:ext cx="542013" cy="2090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TRAF5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24" name="テキスト ボックス 23"/>
              <p:cNvSpPr txBox="1"/>
              <p:nvPr/>
            </p:nvSpPr>
            <p:spPr>
              <a:xfrm rot="16200000">
                <a:off x="3912162" y="594970"/>
                <a:ext cx="602755" cy="2090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RNF103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25" name="テキスト ボックス 24"/>
              <p:cNvSpPr txBox="1"/>
              <p:nvPr/>
            </p:nvSpPr>
            <p:spPr>
              <a:xfrm rot="16200000">
                <a:off x="4124926" y="626279"/>
                <a:ext cx="536151" cy="2090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VPS41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26" name="テキスト ボックス 25"/>
              <p:cNvSpPr txBox="1"/>
              <p:nvPr/>
            </p:nvSpPr>
            <p:spPr>
              <a:xfrm rot="16200000">
                <a:off x="4325674" y="646291"/>
                <a:ext cx="493579" cy="2090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RAG1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27" name="テキスト ボックス 26"/>
              <p:cNvSpPr txBox="1"/>
              <p:nvPr/>
            </p:nvSpPr>
            <p:spPr>
              <a:xfrm rot="16200000">
                <a:off x="4484915" y="627280"/>
                <a:ext cx="534021" cy="2090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RNF11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28" name="テキスト ボックス 27"/>
              <p:cNvSpPr txBox="1"/>
              <p:nvPr/>
            </p:nvSpPr>
            <p:spPr>
              <a:xfrm rot="16200000">
                <a:off x="4602783" y="569372"/>
                <a:ext cx="657209" cy="2090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MARCH3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29" name="テキスト ボックス 28"/>
              <p:cNvSpPr txBox="1"/>
              <p:nvPr/>
            </p:nvSpPr>
            <p:spPr>
              <a:xfrm rot="16200000">
                <a:off x="4827695" y="612102"/>
                <a:ext cx="566309" cy="2090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RCHY1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30" name="テキスト ボックス 29"/>
              <p:cNvSpPr txBox="1"/>
              <p:nvPr/>
            </p:nvSpPr>
            <p:spPr>
              <a:xfrm rot="16200000">
                <a:off x="4987496" y="593617"/>
                <a:ext cx="605632" cy="2090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RNF182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31" name="テキスト ボックス 30"/>
              <p:cNvSpPr txBox="1"/>
              <p:nvPr/>
            </p:nvSpPr>
            <p:spPr>
              <a:xfrm rot="16200000">
                <a:off x="5183610" y="609272"/>
                <a:ext cx="572330" cy="2090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FF"/>
                    </a:solidFill>
                    <a:latin typeface="Helvetica"/>
                    <a:ea typeface="Arial"/>
                    <a:cs typeface="Helvetica"/>
                  </a:rPr>
                  <a:t>OSTM1</a:t>
                </a:r>
                <a:endParaRPr kumimoji="1" lang="ja-JP" altLang="en-US" sz="800" dirty="0">
                  <a:solidFill>
                    <a:srgbClr val="0000FF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32" name="テキスト ボックス 31"/>
              <p:cNvSpPr txBox="1"/>
              <p:nvPr/>
            </p:nvSpPr>
            <p:spPr>
              <a:xfrm rot="16200000">
                <a:off x="5407803" y="651326"/>
                <a:ext cx="482868" cy="2090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latin typeface="Helvetica"/>
                    <a:ea typeface="Arial"/>
                    <a:cs typeface="Helvetica"/>
                  </a:rPr>
                  <a:t>RNF4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33" name="テキスト ボックス 32"/>
              <p:cNvSpPr txBox="1"/>
              <p:nvPr/>
            </p:nvSpPr>
            <p:spPr>
              <a:xfrm rot="16200000">
                <a:off x="5539527" y="606440"/>
                <a:ext cx="578352" cy="2090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err="1" smtClean="0">
                    <a:latin typeface="Helvetica"/>
                    <a:ea typeface="Arial"/>
                    <a:cs typeface="Helvetica"/>
                  </a:rPr>
                  <a:t>mATRX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</p:grpSp>
        <p:sp>
          <p:nvSpPr>
            <p:cNvPr id="117" name="二等辺三角形 116"/>
            <p:cNvSpPr/>
            <p:nvPr/>
          </p:nvSpPr>
          <p:spPr>
            <a:xfrm rot="16200000">
              <a:off x="4209897" y="1141460"/>
              <a:ext cx="45719" cy="62965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テキスト ボックス 174"/>
            <p:cNvSpPr txBox="1"/>
            <p:nvPr/>
          </p:nvSpPr>
          <p:spPr>
            <a:xfrm>
              <a:off x="3259705" y="866636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250−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76" name="テキスト ボックス 175"/>
            <p:cNvSpPr txBox="1"/>
            <p:nvPr/>
          </p:nvSpPr>
          <p:spPr>
            <a:xfrm>
              <a:off x="3259705" y="948229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150−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77" name="テキスト ボックス 176"/>
            <p:cNvSpPr txBox="1"/>
            <p:nvPr/>
          </p:nvSpPr>
          <p:spPr>
            <a:xfrm>
              <a:off x="3259705" y="1045742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100−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78" name="テキスト ボックス 177"/>
            <p:cNvSpPr txBox="1"/>
            <p:nvPr/>
          </p:nvSpPr>
          <p:spPr>
            <a:xfrm>
              <a:off x="3311252" y="1137286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75−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79" name="テキスト ボックス 178"/>
            <p:cNvSpPr txBox="1"/>
            <p:nvPr/>
          </p:nvSpPr>
          <p:spPr>
            <a:xfrm>
              <a:off x="3311252" y="1340258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80" name="テキスト ボックス 179"/>
            <p:cNvSpPr txBox="1"/>
            <p:nvPr/>
          </p:nvSpPr>
          <p:spPr>
            <a:xfrm>
              <a:off x="3311252" y="1542342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37−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81" name="テキスト ボックス 180"/>
            <p:cNvSpPr txBox="1"/>
            <p:nvPr/>
          </p:nvSpPr>
          <p:spPr>
            <a:xfrm>
              <a:off x="3311252" y="2048710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20−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82" name="テキスト ボックス 181"/>
            <p:cNvSpPr txBox="1"/>
            <p:nvPr/>
          </p:nvSpPr>
          <p:spPr>
            <a:xfrm>
              <a:off x="3217798" y="710804"/>
              <a:ext cx="435436" cy="202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latin typeface="Helvetica"/>
                  <a:cs typeface="Helvetica"/>
                </a:rPr>
                <a:t>(</a:t>
              </a:r>
              <a:r>
                <a:rPr kumimoji="1" lang="en-US" altLang="ja-JP" sz="800" dirty="0" err="1" smtClean="0">
                  <a:latin typeface="Helvetica"/>
                  <a:cs typeface="Helvetica"/>
                </a:rPr>
                <a:t>kDa</a:t>
              </a:r>
              <a:r>
                <a:rPr kumimoji="1" lang="en-US" altLang="ja-JP" sz="800" dirty="0" smtClean="0">
                  <a:latin typeface="Helvetica"/>
                  <a:cs typeface="Helvetica"/>
                </a:rPr>
                <a:t>)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83" name="テキスト ボックス 182"/>
            <p:cNvSpPr txBox="1"/>
            <p:nvPr/>
          </p:nvSpPr>
          <p:spPr>
            <a:xfrm>
              <a:off x="3311252" y="1827099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25−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</p:grpSp>
      <p:grpSp>
        <p:nvGrpSpPr>
          <p:cNvPr id="226" name="図形グループ 225"/>
          <p:cNvGrpSpPr/>
          <p:nvPr/>
        </p:nvGrpSpPr>
        <p:grpSpPr>
          <a:xfrm>
            <a:off x="226378" y="2535680"/>
            <a:ext cx="2714403" cy="2078978"/>
            <a:chOff x="226378" y="2535680"/>
            <a:chExt cx="2714403" cy="2078978"/>
          </a:xfrm>
        </p:grpSpPr>
        <p:pic>
          <p:nvPicPr>
            <p:cNvPr id="5" name="図 4"/>
            <p:cNvPicPr>
              <a:picLocks/>
            </p:cNvPicPr>
            <p:nvPr/>
          </p:nvPicPr>
          <p:blipFill rotWithShape="1">
            <a:blip r:embed="rId5"/>
            <a:srcRect l="13614" r="2647" b="5341"/>
            <a:stretch/>
          </p:blipFill>
          <p:spPr>
            <a:xfrm>
              <a:off x="600781" y="3123725"/>
              <a:ext cx="2340000" cy="1490933"/>
            </a:xfrm>
            <a:prstGeom prst="rect">
              <a:avLst/>
            </a:prstGeom>
            <a:ln>
              <a:noFill/>
            </a:ln>
          </p:spPr>
        </p:pic>
        <p:grpSp>
          <p:nvGrpSpPr>
            <p:cNvPr id="8" name="図形グループ 7"/>
            <p:cNvGrpSpPr/>
            <p:nvPr/>
          </p:nvGrpSpPr>
          <p:grpSpPr>
            <a:xfrm>
              <a:off x="637288" y="2535680"/>
              <a:ext cx="2263270" cy="609335"/>
              <a:chOff x="637288" y="2569998"/>
              <a:chExt cx="2263270" cy="609335"/>
            </a:xfrm>
          </p:grpSpPr>
          <p:sp>
            <p:nvSpPr>
              <p:cNvPr id="46" name="テキスト ボックス 45"/>
              <p:cNvSpPr txBox="1"/>
              <p:nvPr/>
            </p:nvSpPr>
            <p:spPr>
              <a:xfrm rot="16200000">
                <a:off x="470260" y="2796862"/>
                <a:ext cx="54949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err="1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mBRAP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47" name="テキスト ボックス 46"/>
              <p:cNvSpPr txBox="1"/>
              <p:nvPr/>
            </p:nvSpPr>
            <p:spPr>
              <a:xfrm rot="16200000">
                <a:off x="665718" y="2803274"/>
                <a:ext cx="53091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FF"/>
                    </a:solidFill>
                    <a:latin typeface="Helvetica"/>
                    <a:ea typeface="Arial"/>
                    <a:cs typeface="Helvetica"/>
                  </a:rPr>
                  <a:t>RBBP6</a:t>
                </a:r>
                <a:endParaRPr kumimoji="1" lang="ja-JP" altLang="en-US" sz="800" dirty="0">
                  <a:solidFill>
                    <a:srgbClr val="0000FF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48" name="テキスト ボックス 47"/>
              <p:cNvSpPr txBox="1"/>
              <p:nvPr/>
            </p:nvSpPr>
            <p:spPr>
              <a:xfrm rot="16200000">
                <a:off x="839060" y="2790450"/>
                <a:ext cx="55656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RFWD2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49" name="テキスト ボックス 48"/>
              <p:cNvSpPr txBox="1"/>
              <p:nvPr/>
            </p:nvSpPr>
            <p:spPr>
              <a:xfrm rot="16200000">
                <a:off x="1028758" y="2793982"/>
                <a:ext cx="54949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TRIM68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50" name="テキスト ボックス 49"/>
              <p:cNvSpPr txBox="1"/>
              <p:nvPr/>
            </p:nvSpPr>
            <p:spPr>
              <a:xfrm rot="16200000">
                <a:off x="1186446" y="2765504"/>
                <a:ext cx="60645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CGRRF1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51" name="テキスト ボックス 50"/>
              <p:cNvSpPr txBox="1"/>
              <p:nvPr/>
            </p:nvSpPr>
            <p:spPr>
              <a:xfrm rot="16200000">
                <a:off x="1421027" y="2813919"/>
                <a:ext cx="50962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FF0000"/>
                    </a:solidFill>
                    <a:latin typeface="Helvetica"/>
                    <a:ea typeface="Arial"/>
                    <a:cs typeface="Helvetica"/>
                  </a:rPr>
                  <a:t>RNF13</a:t>
                </a:r>
                <a:endParaRPr kumimoji="1" lang="ja-JP" altLang="en-US" sz="800" dirty="0">
                  <a:solidFill>
                    <a:srgbClr val="FF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52" name="テキスト ボックス 51"/>
              <p:cNvSpPr txBox="1"/>
              <p:nvPr/>
            </p:nvSpPr>
            <p:spPr>
              <a:xfrm rot="16200000">
                <a:off x="1635021" y="2841747"/>
                <a:ext cx="45397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RNF2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53" name="テキスト ボックス 52"/>
              <p:cNvSpPr txBox="1"/>
              <p:nvPr/>
            </p:nvSpPr>
            <p:spPr>
              <a:xfrm rot="16200000">
                <a:off x="1781963" y="2802523"/>
                <a:ext cx="53241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FF"/>
                    </a:solidFill>
                    <a:latin typeface="Helvetica"/>
                    <a:ea typeface="Arial"/>
                    <a:cs typeface="Helvetica"/>
                  </a:rPr>
                  <a:t>HERC3</a:t>
                </a:r>
                <a:endParaRPr kumimoji="1" lang="ja-JP" altLang="en-US" sz="800" dirty="0">
                  <a:solidFill>
                    <a:srgbClr val="0000FF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54" name="テキスト ボックス 53"/>
              <p:cNvSpPr txBox="1"/>
              <p:nvPr/>
            </p:nvSpPr>
            <p:spPr>
              <a:xfrm rot="16200000">
                <a:off x="1981704" y="2816098"/>
                <a:ext cx="50526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DTX3L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55" name="テキスト ボックス 54"/>
              <p:cNvSpPr txBox="1"/>
              <p:nvPr/>
            </p:nvSpPr>
            <p:spPr>
              <a:xfrm rot="16200000">
                <a:off x="2199855" y="2848083"/>
                <a:ext cx="44129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LNX1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56" name="テキスト ボックス 55"/>
              <p:cNvSpPr txBox="1"/>
              <p:nvPr/>
            </p:nvSpPr>
            <p:spPr>
              <a:xfrm rot="16200000">
                <a:off x="2379685" y="2841747"/>
                <a:ext cx="45397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RNF6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57" name="テキスト ボックス 56"/>
              <p:cNvSpPr txBox="1"/>
              <p:nvPr/>
            </p:nvSpPr>
            <p:spPr>
              <a:xfrm rot="16200000">
                <a:off x="2509495" y="2785391"/>
                <a:ext cx="56668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RNF125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</p:grpSp>
        <p:sp>
          <p:nvSpPr>
            <p:cNvPr id="209" name="テキスト ボックス 208"/>
            <p:cNvSpPr txBox="1"/>
            <p:nvPr/>
          </p:nvSpPr>
          <p:spPr>
            <a:xfrm>
              <a:off x="260877" y="3030839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250−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10" name="テキスト ボックス 209"/>
            <p:cNvSpPr txBox="1"/>
            <p:nvPr/>
          </p:nvSpPr>
          <p:spPr>
            <a:xfrm>
              <a:off x="260877" y="3117626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150−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11" name="テキスト ボックス 210"/>
            <p:cNvSpPr txBox="1"/>
            <p:nvPr/>
          </p:nvSpPr>
          <p:spPr>
            <a:xfrm>
              <a:off x="260877" y="3221347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100−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12" name="テキスト ボックス 211"/>
            <p:cNvSpPr txBox="1"/>
            <p:nvPr/>
          </p:nvSpPr>
          <p:spPr>
            <a:xfrm>
              <a:off x="312424" y="3299668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75−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13" name="テキスト ボックス 212"/>
            <p:cNvSpPr txBox="1"/>
            <p:nvPr/>
          </p:nvSpPr>
          <p:spPr>
            <a:xfrm>
              <a:off x="312424" y="3445711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14" name="テキスト ボックス 213"/>
            <p:cNvSpPr txBox="1"/>
            <p:nvPr/>
          </p:nvSpPr>
          <p:spPr>
            <a:xfrm>
              <a:off x="312424" y="3616210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37−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15" name="テキスト ボックス 214"/>
            <p:cNvSpPr txBox="1"/>
            <p:nvPr/>
          </p:nvSpPr>
          <p:spPr>
            <a:xfrm>
              <a:off x="226378" y="2865087"/>
              <a:ext cx="4354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latin typeface="Helvetica"/>
                  <a:cs typeface="Helvetica"/>
                </a:rPr>
                <a:t>(</a:t>
              </a:r>
              <a:r>
                <a:rPr kumimoji="1" lang="en-US" altLang="ja-JP" sz="800" dirty="0" err="1" smtClean="0">
                  <a:latin typeface="Helvetica"/>
                  <a:cs typeface="Helvetica"/>
                </a:rPr>
                <a:t>kDa</a:t>
              </a:r>
              <a:r>
                <a:rPr kumimoji="1" lang="en-US" altLang="ja-JP" sz="800" dirty="0" smtClean="0">
                  <a:latin typeface="Helvetica"/>
                  <a:cs typeface="Helvetica"/>
                </a:rPr>
                <a:t>)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16" name="テキスト ボックス 215"/>
            <p:cNvSpPr txBox="1"/>
            <p:nvPr/>
          </p:nvSpPr>
          <p:spPr>
            <a:xfrm>
              <a:off x="298994" y="3893694"/>
              <a:ext cx="37763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25−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17" name="テキスト ボックス 216"/>
            <p:cNvSpPr txBox="1"/>
            <p:nvPr/>
          </p:nvSpPr>
          <p:spPr>
            <a:xfrm>
              <a:off x="322604" y="4077388"/>
              <a:ext cx="35402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20−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18" name="テキスト ボックス 217"/>
            <p:cNvSpPr txBox="1"/>
            <p:nvPr/>
          </p:nvSpPr>
          <p:spPr>
            <a:xfrm>
              <a:off x="312424" y="4325976"/>
              <a:ext cx="36420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15−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</p:grpSp>
      <p:grpSp>
        <p:nvGrpSpPr>
          <p:cNvPr id="12" name="図形グループ 11"/>
          <p:cNvGrpSpPr/>
          <p:nvPr/>
        </p:nvGrpSpPr>
        <p:grpSpPr>
          <a:xfrm>
            <a:off x="224778" y="290667"/>
            <a:ext cx="2724194" cy="2128682"/>
            <a:chOff x="224778" y="290667"/>
            <a:chExt cx="2724194" cy="2128682"/>
          </a:xfrm>
        </p:grpSpPr>
        <p:pic>
          <p:nvPicPr>
            <p:cNvPr id="2" name="図 1"/>
            <p:cNvPicPr>
              <a:picLocks/>
            </p:cNvPicPr>
            <p:nvPr/>
          </p:nvPicPr>
          <p:blipFill rotWithShape="1">
            <a:blip r:embed="rId6"/>
            <a:srcRect l="19039" r="7670" b="9012"/>
            <a:stretch/>
          </p:blipFill>
          <p:spPr>
            <a:xfrm>
              <a:off x="606784" y="906166"/>
              <a:ext cx="2340000" cy="1513183"/>
            </a:xfrm>
            <a:prstGeom prst="rect">
              <a:avLst/>
            </a:prstGeom>
            <a:ln>
              <a:noFill/>
            </a:ln>
          </p:spPr>
        </p:pic>
        <p:grpSp>
          <p:nvGrpSpPr>
            <p:cNvPr id="4" name="図形グループ 3"/>
            <p:cNvGrpSpPr/>
            <p:nvPr/>
          </p:nvGrpSpPr>
          <p:grpSpPr>
            <a:xfrm>
              <a:off x="666484" y="290667"/>
              <a:ext cx="2245056" cy="680545"/>
              <a:chOff x="819258" y="257642"/>
              <a:chExt cx="2224300" cy="766292"/>
            </a:xfrm>
          </p:grpSpPr>
          <p:sp>
            <p:nvSpPr>
              <p:cNvPr id="35" name="テキスト ボックス 34"/>
              <p:cNvSpPr txBox="1"/>
              <p:nvPr/>
            </p:nvSpPr>
            <p:spPr>
              <a:xfrm rot="16200000">
                <a:off x="568446" y="556805"/>
                <a:ext cx="715075" cy="2134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latin typeface="Helvetica"/>
                    <a:ea typeface="Arial"/>
                    <a:cs typeface="Helvetica"/>
                  </a:rPr>
                  <a:t>mANKIB1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36" name="テキスト ボックス 35"/>
              <p:cNvSpPr txBox="1"/>
              <p:nvPr/>
            </p:nvSpPr>
            <p:spPr>
              <a:xfrm rot="16200000">
                <a:off x="838764" y="634524"/>
                <a:ext cx="540048" cy="2134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err="1" smtClean="0">
                    <a:latin typeface="Helvetica"/>
                    <a:ea typeface="Arial"/>
                    <a:cs typeface="Helvetica"/>
                  </a:rPr>
                  <a:t>mCBL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37" name="テキスト ボックス 36"/>
              <p:cNvSpPr txBox="1"/>
              <p:nvPr/>
            </p:nvSpPr>
            <p:spPr>
              <a:xfrm rot="16200000">
                <a:off x="963809" y="583230"/>
                <a:ext cx="655567" cy="2134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latin typeface="Helvetica"/>
                    <a:ea typeface="Arial"/>
                    <a:cs typeface="Helvetica"/>
                  </a:rPr>
                  <a:t>mMDM2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38" name="テキスト ボックス 37"/>
              <p:cNvSpPr txBox="1"/>
              <p:nvPr/>
            </p:nvSpPr>
            <p:spPr>
              <a:xfrm rot="16200000">
                <a:off x="1113728" y="554025"/>
                <a:ext cx="721337" cy="2134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latin typeface="Helvetica"/>
                    <a:ea typeface="Arial"/>
                    <a:cs typeface="Helvetica"/>
                  </a:rPr>
                  <a:t>mWHSC1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39" name="テキスト ボックス 38"/>
              <p:cNvSpPr txBox="1"/>
              <p:nvPr/>
            </p:nvSpPr>
            <p:spPr>
              <a:xfrm rot="16200000">
                <a:off x="1290046" y="548263"/>
                <a:ext cx="734310" cy="2134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mRNF123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40" name="テキスト ボックス 39"/>
              <p:cNvSpPr txBox="1"/>
              <p:nvPr/>
            </p:nvSpPr>
            <p:spPr>
              <a:xfrm rot="16200000">
                <a:off x="1456858" y="534062"/>
                <a:ext cx="766292" cy="2134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latin typeface="Helvetica"/>
                    <a:ea typeface="Arial"/>
                    <a:cs typeface="Helvetica"/>
                  </a:rPr>
                  <a:t>mPDZRN3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42" name="テキスト ボックス 41"/>
              <p:cNvSpPr txBox="1"/>
              <p:nvPr/>
            </p:nvSpPr>
            <p:spPr>
              <a:xfrm rot="16200000">
                <a:off x="1673365" y="563993"/>
                <a:ext cx="698888" cy="2134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latin typeface="Helvetica"/>
                    <a:ea typeface="Arial"/>
                    <a:cs typeface="Helvetica"/>
                  </a:rPr>
                  <a:t>mUHRF2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43" name="テキスト ボックス 42"/>
              <p:cNvSpPr txBox="1"/>
              <p:nvPr/>
            </p:nvSpPr>
            <p:spPr>
              <a:xfrm rot="16200000">
                <a:off x="1854562" y="562565"/>
                <a:ext cx="702102" cy="2134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latin typeface="Helvetica"/>
                    <a:ea typeface="Arial"/>
                    <a:cs typeface="Helvetica"/>
                  </a:rPr>
                  <a:t>mOSTM1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44" name="テキスト ボックス 43"/>
              <p:cNvSpPr txBox="1"/>
              <p:nvPr/>
            </p:nvSpPr>
            <p:spPr>
              <a:xfrm rot="16200000">
                <a:off x="2017313" y="544756"/>
                <a:ext cx="742207" cy="2134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latin typeface="Helvetica"/>
                    <a:ea typeface="Arial"/>
                    <a:cs typeface="Helvetica"/>
                  </a:rPr>
                  <a:t>mRNF186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45" name="テキスト ボックス 44"/>
              <p:cNvSpPr txBox="1"/>
              <p:nvPr/>
            </p:nvSpPr>
            <p:spPr>
              <a:xfrm rot="16200000">
                <a:off x="2243437" y="583228"/>
                <a:ext cx="655568" cy="2134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latin typeface="Helvetica"/>
                    <a:ea typeface="Arial"/>
                    <a:cs typeface="Helvetica"/>
                  </a:rPr>
                  <a:t>mTRIM6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126" name="テキスト ボックス 125"/>
              <p:cNvSpPr txBox="1"/>
              <p:nvPr/>
            </p:nvSpPr>
            <p:spPr>
              <a:xfrm rot="16200000">
                <a:off x="2406161" y="565396"/>
                <a:ext cx="695728" cy="2134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latin typeface="Helvetica"/>
                    <a:ea typeface="Arial"/>
                    <a:cs typeface="Helvetica"/>
                  </a:rPr>
                  <a:t>MARCH1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  <p:sp>
            <p:nvSpPr>
              <p:cNvPr id="127" name="テキスト ボックス 126"/>
              <p:cNvSpPr txBox="1"/>
              <p:nvPr/>
            </p:nvSpPr>
            <p:spPr>
              <a:xfrm rot="16200000">
                <a:off x="2587389" y="563993"/>
                <a:ext cx="698888" cy="2134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latin typeface="Helvetica"/>
                    <a:ea typeface="Arial"/>
                    <a:cs typeface="Helvetica"/>
                  </a:rPr>
                  <a:t>MARCH7</a:t>
                </a:r>
                <a:endParaRPr kumimoji="1" lang="ja-JP" altLang="en-US" sz="800" dirty="0">
                  <a:latin typeface="Helvetica"/>
                  <a:cs typeface="Helvetica"/>
                </a:endParaRPr>
              </a:p>
            </p:txBody>
          </p:sp>
        </p:grpSp>
        <p:sp>
          <p:nvSpPr>
            <p:cNvPr id="185" name="テキスト ボックス 184"/>
            <p:cNvSpPr txBox="1"/>
            <p:nvPr/>
          </p:nvSpPr>
          <p:spPr>
            <a:xfrm>
              <a:off x="263342" y="758053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250−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86" name="テキスト ボックス 185"/>
            <p:cNvSpPr txBox="1"/>
            <p:nvPr/>
          </p:nvSpPr>
          <p:spPr>
            <a:xfrm>
              <a:off x="263342" y="835129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150−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87" name="テキスト ボックス 186"/>
            <p:cNvSpPr txBox="1"/>
            <p:nvPr/>
          </p:nvSpPr>
          <p:spPr>
            <a:xfrm>
              <a:off x="263342" y="927244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100−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88" name="テキスト ボックス 187"/>
            <p:cNvSpPr txBox="1"/>
            <p:nvPr/>
          </p:nvSpPr>
          <p:spPr>
            <a:xfrm>
              <a:off x="314889" y="996801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75−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89" name="テキスト ボックス 188"/>
            <p:cNvSpPr txBox="1"/>
            <p:nvPr/>
          </p:nvSpPr>
          <p:spPr>
            <a:xfrm>
              <a:off x="314889" y="1177257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90" name="テキスト ボックス 189"/>
            <p:cNvSpPr txBox="1"/>
            <p:nvPr/>
          </p:nvSpPr>
          <p:spPr>
            <a:xfrm>
              <a:off x="314889" y="1345596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37−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92" name="テキスト ボックス 191"/>
            <p:cNvSpPr txBox="1"/>
            <p:nvPr/>
          </p:nvSpPr>
          <p:spPr>
            <a:xfrm>
              <a:off x="224778" y="610848"/>
              <a:ext cx="439501" cy="1913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latin typeface="Helvetica"/>
                  <a:cs typeface="Helvetica"/>
                </a:rPr>
                <a:t>(</a:t>
              </a:r>
              <a:r>
                <a:rPr kumimoji="1" lang="en-US" altLang="ja-JP" sz="800" dirty="0" err="1" smtClean="0">
                  <a:latin typeface="Helvetica"/>
                  <a:cs typeface="Helvetica"/>
                </a:rPr>
                <a:t>kDa</a:t>
              </a:r>
              <a:r>
                <a:rPr kumimoji="1" lang="en-US" altLang="ja-JP" sz="800" dirty="0" smtClean="0">
                  <a:latin typeface="Helvetica"/>
                  <a:cs typeface="Helvetica"/>
                </a:rPr>
                <a:t>)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93" name="テキスト ボックス 192"/>
            <p:cNvSpPr txBox="1"/>
            <p:nvPr/>
          </p:nvSpPr>
          <p:spPr>
            <a:xfrm>
              <a:off x="320789" y="1648425"/>
              <a:ext cx="35830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25−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06" name="テキスト ボックス 205"/>
            <p:cNvSpPr txBox="1"/>
            <p:nvPr/>
          </p:nvSpPr>
          <p:spPr>
            <a:xfrm>
              <a:off x="314889" y="1839762"/>
              <a:ext cx="36420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20−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07" name="テキスト ボックス 206"/>
            <p:cNvSpPr txBox="1"/>
            <p:nvPr/>
          </p:nvSpPr>
          <p:spPr>
            <a:xfrm>
              <a:off x="314889" y="2122567"/>
              <a:ext cx="36420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15−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64" name="二等辺三角形 163"/>
            <p:cNvSpPr/>
            <p:nvPr/>
          </p:nvSpPr>
          <p:spPr>
            <a:xfrm rot="16200000">
              <a:off x="2894630" y="1089762"/>
              <a:ext cx="45719" cy="62965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7" name="図形グループ 226"/>
          <p:cNvGrpSpPr/>
          <p:nvPr/>
        </p:nvGrpSpPr>
        <p:grpSpPr>
          <a:xfrm>
            <a:off x="315932" y="4627625"/>
            <a:ext cx="1769722" cy="2071624"/>
            <a:chOff x="239732" y="4627625"/>
            <a:chExt cx="1769722" cy="2071624"/>
          </a:xfrm>
        </p:grpSpPr>
        <p:pic>
          <p:nvPicPr>
            <p:cNvPr id="3" name="図 2"/>
            <p:cNvPicPr>
              <a:picLocks noChangeAspect="1"/>
            </p:cNvPicPr>
            <p:nvPr/>
          </p:nvPicPr>
          <p:blipFill rotWithShape="1">
            <a:blip r:embed="rId7"/>
            <a:srcRect l="34045" t="2202" r="9899" b="25064"/>
            <a:stretch/>
          </p:blipFill>
          <p:spPr>
            <a:xfrm>
              <a:off x="600784" y="5216426"/>
              <a:ext cx="1408670" cy="1482823"/>
            </a:xfrm>
            <a:prstGeom prst="rect">
              <a:avLst/>
            </a:prstGeom>
            <a:ln>
              <a:noFill/>
            </a:ln>
          </p:spPr>
        </p:pic>
        <p:grpSp>
          <p:nvGrpSpPr>
            <p:cNvPr id="11" name="図形グループ 10"/>
            <p:cNvGrpSpPr/>
            <p:nvPr/>
          </p:nvGrpSpPr>
          <p:grpSpPr>
            <a:xfrm>
              <a:off x="610233" y="4627625"/>
              <a:ext cx="1320242" cy="620684"/>
              <a:chOff x="1029333" y="4691125"/>
              <a:chExt cx="1320242" cy="620684"/>
            </a:xfrm>
          </p:grpSpPr>
          <p:sp>
            <p:nvSpPr>
              <p:cNvPr id="108" name="テキスト ボックス 107"/>
              <p:cNvSpPr txBox="1"/>
              <p:nvPr/>
            </p:nvSpPr>
            <p:spPr>
              <a:xfrm rot="16200000">
                <a:off x="826713" y="4893745"/>
                <a:ext cx="62068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MARCH6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109" name="テキスト ボックス 108"/>
              <p:cNvSpPr txBox="1"/>
              <p:nvPr/>
            </p:nvSpPr>
            <p:spPr>
              <a:xfrm rot="16200000">
                <a:off x="1012249" y="4895148"/>
                <a:ext cx="61787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MARCH5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130" name="テキスト ボックス 129"/>
              <p:cNvSpPr txBox="1"/>
              <p:nvPr/>
            </p:nvSpPr>
            <p:spPr>
              <a:xfrm rot="16200000">
                <a:off x="1284748" y="4983514"/>
                <a:ext cx="44114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HTLF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136" name="テキスト ボックス 135"/>
              <p:cNvSpPr txBox="1"/>
              <p:nvPr/>
            </p:nvSpPr>
            <p:spPr>
              <a:xfrm rot="16200000">
                <a:off x="1596007" y="4926507"/>
                <a:ext cx="55516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MGRN1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137" name="テキスト ボックス 136"/>
              <p:cNvSpPr txBox="1"/>
              <p:nvPr/>
            </p:nvSpPr>
            <p:spPr>
              <a:xfrm rot="16200000">
                <a:off x="1423996" y="4938629"/>
                <a:ext cx="53091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UBE3C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138" name="テキスト ボックス 137"/>
              <p:cNvSpPr txBox="1"/>
              <p:nvPr/>
            </p:nvSpPr>
            <p:spPr>
              <a:xfrm rot="16200000">
                <a:off x="1782970" y="4929337"/>
                <a:ext cx="54949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TRIM23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139" name="テキスト ボックス 138"/>
              <p:cNvSpPr txBox="1"/>
              <p:nvPr/>
            </p:nvSpPr>
            <p:spPr>
              <a:xfrm rot="16200000">
                <a:off x="1963571" y="4925805"/>
                <a:ext cx="55656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00"/>
                    </a:solidFill>
                    <a:latin typeface="Helvetica"/>
                    <a:ea typeface="Arial"/>
                    <a:cs typeface="Helvetica"/>
                  </a:rPr>
                  <a:t>TRIM26</a:t>
                </a:r>
                <a:endParaRPr kumimoji="1" lang="ja-JP" altLang="en-US" sz="8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</p:grpSp>
        <p:sp>
          <p:nvSpPr>
            <p:cNvPr id="155" name="テキスト ボックス 154"/>
            <p:cNvSpPr txBox="1"/>
            <p:nvPr/>
          </p:nvSpPr>
          <p:spPr>
            <a:xfrm>
              <a:off x="263649" y="5112183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250−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56" name="テキスト ボックス 155"/>
            <p:cNvSpPr txBox="1"/>
            <p:nvPr/>
          </p:nvSpPr>
          <p:spPr>
            <a:xfrm>
              <a:off x="263649" y="5198970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150−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57" name="テキスト ボックス 156"/>
            <p:cNvSpPr txBox="1"/>
            <p:nvPr/>
          </p:nvSpPr>
          <p:spPr>
            <a:xfrm>
              <a:off x="263649" y="5302691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100−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58" name="テキスト ボックス 157"/>
            <p:cNvSpPr txBox="1"/>
            <p:nvPr/>
          </p:nvSpPr>
          <p:spPr>
            <a:xfrm>
              <a:off x="315196" y="5400062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75−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59" name="テキスト ボックス 158"/>
            <p:cNvSpPr txBox="1"/>
            <p:nvPr/>
          </p:nvSpPr>
          <p:spPr>
            <a:xfrm>
              <a:off x="315196" y="5609605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60" name="テキスト ボックス 159"/>
            <p:cNvSpPr txBox="1"/>
            <p:nvPr/>
          </p:nvSpPr>
          <p:spPr>
            <a:xfrm>
              <a:off x="315196" y="5811854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37−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61" name="テキスト ボックス 160"/>
            <p:cNvSpPr txBox="1"/>
            <p:nvPr/>
          </p:nvSpPr>
          <p:spPr>
            <a:xfrm>
              <a:off x="315196" y="6458406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20−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62" name="テキスト ボックス 161"/>
            <p:cNvSpPr txBox="1"/>
            <p:nvPr/>
          </p:nvSpPr>
          <p:spPr>
            <a:xfrm>
              <a:off x="239732" y="4946431"/>
              <a:ext cx="4354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latin typeface="Helvetica"/>
                  <a:cs typeface="Helvetica"/>
                </a:rPr>
                <a:t>(</a:t>
              </a:r>
              <a:r>
                <a:rPr kumimoji="1" lang="en-US" altLang="ja-JP" sz="800" dirty="0" err="1" smtClean="0">
                  <a:latin typeface="Helvetica"/>
                  <a:cs typeface="Helvetica"/>
                </a:rPr>
                <a:t>kDa</a:t>
              </a:r>
              <a:r>
                <a:rPr kumimoji="1" lang="en-US" altLang="ja-JP" sz="800" dirty="0" smtClean="0">
                  <a:latin typeface="Helvetica"/>
                  <a:cs typeface="Helvetica"/>
                </a:rPr>
                <a:t>)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63" name="テキスト ボックス 162"/>
            <p:cNvSpPr txBox="1"/>
            <p:nvPr/>
          </p:nvSpPr>
          <p:spPr>
            <a:xfrm>
              <a:off x="315196" y="6190938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25−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165" name="二等辺三角形 164"/>
            <p:cNvSpPr/>
            <p:nvPr/>
          </p:nvSpPr>
          <p:spPr>
            <a:xfrm rot="16200000">
              <a:off x="1233135" y="5299319"/>
              <a:ext cx="45719" cy="62965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51" name="テキスト ボックス 150"/>
          <p:cNvSpPr txBox="1"/>
          <p:nvPr/>
        </p:nvSpPr>
        <p:spPr>
          <a:xfrm>
            <a:off x="7270790" y="-36342"/>
            <a:ext cx="1830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S1 fig (continued)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63295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/>
          <p:cNvSpPr txBox="1"/>
          <p:nvPr/>
        </p:nvSpPr>
        <p:spPr>
          <a:xfrm>
            <a:off x="0" y="398019"/>
            <a:ext cx="458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(B)</a:t>
            </a:r>
            <a:endParaRPr kumimoji="1" lang="ja-JP" altLang="en-US" dirty="0"/>
          </a:p>
        </p:txBody>
      </p:sp>
      <p:grpSp>
        <p:nvGrpSpPr>
          <p:cNvPr id="3" name="図形グループ 2"/>
          <p:cNvGrpSpPr/>
          <p:nvPr/>
        </p:nvGrpSpPr>
        <p:grpSpPr>
          <a:xfrm>
            <a:off x="2182178" y="1595137"/>
            <a:ext cx="2547471" cy="2097229"/>
            <a:chOff x="2182178" y="1595137"/>
            <a:chExt cx="2547471" cy="2097229"/>
          </a:xfrm>
        </p:grpSpPr>
        <p:pic>
          <p:nvPicPr>
            <p:cNvPr id="2" name="図 1"/>
            <p:cNvPicPr>
              <a:picLocks/>
            </p:cNvPicPr>
            <p:nvPr/>
          </p:nvPicPr>
          <p:blipFill rotWithShape="1">
            <a:blip r:embed="rId2"/>
            <a:srcRect l="20567" r="11250" b="7883"/>
            <a:stretch/>
          </p:blipFill>
          <p:spPr>
            <a:xfrm>
              <a:off x="2533649" y="2135574"/>
              <a:ext cx="2196000" cy="1483926"/>
            </a:xfrm>
            <a:prstGeom prst="rect">
              <a:avLst/>
            </a:prstGeom>
          </p:spPr>
        </p:pic>
        <p:grpSp>
          <p:nvGrpSpPr>
            <p:cNvPr id="4" name="図形グループ 3"/>
            <p:cNvGrpSpPr/>
            <p:nvPr/>
          </p:nvGrpSpPr>
          <p:grpSpPr>
            <a:xfrm>
              <a:off x="2591957" y="1595137"/>
              <a:ext cx="2085358" cy="569388"/>
              <a:chOff x="2591957" y="2039637"/>
              <a:chExt cx="2085358" cy="569388"/>
            </a:xfrm>
          </p:grpSpPr>
          <p:sp>
            <p:nvSpPr>
              <p:cNvPr id="5" name="テキスト ボックス 4"/>
              <p:cNvSpPr txBox="1"/>
              <p:nvPr/>
            </p:nvSpPr>
            <p:spPr>
              <a:xfrm rot="16200000">
                <a:off x="2617631" y="2232264"/>
                <a:ext cx="53807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FF"/>
                    </a:solidFill>
                    <a:latin typeface="Helvetica"/>
                    <a:ea typeface="Arial"/>
                    <a:cs typeface="Helvetica"/>
                  </a:rPr>
                  <a:t>OSTM1</a:t>
                </a:r>
                <a:endParaRPr kumimoji="1" lang="ja-JP" altLang="en-US" sz="800" dirty="0">
                  <a:solidFill>
                    <a:srgbClr val="0000FF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6" name="テキスト ボックス 5"/>
              <p:cNvSpPr txBox="1"/>
              <p:nvPr/>
            </p:nvSpPr>
            <p:spPr>
              <a:xfrm rot="16200000">
                <a:off x="3743158" y="2235845"/>
                <a:ext cx="53091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FF"/>
                    </a:solidFill>
                    <a:latin typeface="Helvetica"/>
                    <a:ea typeface="Arial"/>
                    <a:cs typeface="Helvetica"/>
                  </a:rPr>
                  <a:t>RBBP6</a:t>
                </a:r>
                <a:endParaRPr kumimoji="1" lang="ja-JP" altLang="en-US" sz="800" dirty="0">
                  <a:solidFill>
                    <a:srgbClr val="0000FF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7" name="テキスト ボックス 6"/>
              <p:cNvSpPr txBox="1"/>
              <p:nvPr/>
            </p:nvSpPr>
            <p:spPr>
              <a:xfrm rot="16200000">
                <a:off x="3555416" y="2235094"/>
                <a:ext cx="53241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FF"/>
                    </a:solidFill>
                    <a:latin typeface="Helvetica"/>
                    <a:ea typeface="Arial"/>
                    <a:cs typeface="Helvetica"/>
                  </a:rPr>
                  <a:t>HERC3</a:t>
                </a:r>
                <a:endParaRPr kumimoji="1" lang="ja-JP" altLang="en-US" sz="800" dirty="0">
                  <a:solidFill>
                    <a:srgbClr val="0000FF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8" name="テキスト ボックス 7"/>
              <p:cNvSpPr txBox="1"/>
              <p:nvPr/>
            </p:nvSpPr>
            <p:spPr>
              <a:xfrm rot="16200000">
                <a:off x="3942973" y="2248669"/>
                <a:ext cx="50526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FF"/>
                    </a:solidFill>
                    <a:latin typeface="Helvetica"/>
                    <a:ea typeface="Arial"/>
                    <a:cs typeface="Helvetica"/>
                  </a:rPr>
                  <a:t>TRIM7</a:t>
                </a:r>
                <a:endParaRPr kumimoji="1" lang="ja-JP" altLang="en-US" sz="800" dirty="0">
                  <a:solidFill>
                    <a:srgbClr val="0000FF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10" name="テキスト ボックス 9"/>
              <p:cNvSpPr txBox="1"/>
              <p:nvPr/>
            </p:nvSpPr>
            <p:spPr>
              <a:xfrm rot="16200000">
                <a:off x="4129964" y="2248669"/>
                <a:ext cx="50526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FF"/>
                    </a:solidFill>
                    <a:latin typeface="Helvetica"/>
                    <a:ea typeface="Arial"/>
                    <a:cs typeface="Helvetica"/>
                  </a:rPr>
                  <a:t>TRIM2</a:t>
                </a:r>
                <a:endParaRPr kumimoji="1" lang="ja-JP" altLang="en-US" sz="800" dirty="0">
                  <a:solidFill>
                    <a:srgbClr val="0000FF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11" name="テキスト ボックス 10"/>
              <p:cNvSpPr txBox="1"/>
              <p:nvPr/>
            </p:nvSpPr>
            <p:spPr>
              <a:xfrm rot="16200000">
                <a:off x="4314780" y="2246490"/>
                <a:ext cx="50962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FF"/>
                    </a:solidFill>
                    <a:latin typeface="Helvetica"/>
                    <a:ea typeface="Arial"/>
                    <a:cs typeface="Helvetica"/>
                  </a:rPr>
                  <a:t>RNF31</a:t>
                </a:r>
                <a:endParaRPr kumimoji="1" lang="ja-JP" altLang="en-US" sz="800" dirty="0">
                  <a:solidFill>
                    <a:srgbClr val="0000FF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12" name="テキスト ボックス 11"/>
              <p:cNvSpPr txBox="1"/>
              <p:nvPr/>
            </p:nvSpPr>
            <p:spPr>
              <a:xfrm rot="16200000">
                <a:off x="2788967" y="2216609"/>
                <a:ext cx="56938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FF"/>
                    </a:solidFill>
                    <a:latin typeface="Helvetica"/>
                    <a:ea typeface="Arial"/>
                    <a:cs typeface="Helvetica"/>
                  </a:rPr>
                  <a:t>IBRDC2</a:t>
                </a:r>
                <a:endParaRPr kumimoji="1" lang="ja-JP" altLang="en-US" sz="800" dirty="0">
                  <a:solidFill>
                    <a:srgbClr val="0000FF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13" name="テキスト ボックス 12"/>
              <p:cNvSpPr txBox="1"/>
              <p:nvPr/>
            </p:nvSpPr>
            <p:spPr>
              <a:xfrm rot="16200000">
                <a:off x="2984875" y="2225526"/>
                <a:ext cx="55155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FF"/>
                    </a:solidFill>
                    <a:latin typeface="Helvetica"/>
                    <a:ea typeface="Arial"/>
                    <a:cs typeface="Helvetica"/>
                  </a:rPr>
                  <a:t>RNF111</a:t>
                </a:r>
                <a:endParaRPr kumimoji="1" lang="ja-JP" altLang="en-US" sz="800" dirty="0">
                  <a:solidFill>
                    <a:srgbClr val="0000FF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14" name="テキスト ボックス 13"/>
              <p:cNvSpPr txBox="1"/>
              <p:nvPr/>
            </p:nvSpPr>
            <p:spPr>
              <a:xfrm rot="16200000">
                <a:off x="2434221" y="2235845"/>
                <a:ext cx="53091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FF"/>
                    </a:solidFill>
                    <a:latin typeface="Helvetica"/>
                    <a:ea typeface="Arial"/>
                    <a:cs typeface="Helvetica"/>
                  </a:rPr>
                  <a:t>UHRF2</a:t>
                </a:r>
                <a:endParaRPr kumimoji="1" lang="ja-JP" altLang="en-US" sz="800" dirty="0">
                  <a:solidFill>
                    <a:srgbClr val="0000FF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15" name="テキスト ボックス 14"/>
              <p:cNvSpPr txBox="1"/>
              <p:nvPr/>
            </p:nvSpPr>
            <p:spPr>
              <a:xfrm rot="16200000">
                <a:off x="3195661" y="2249321"/>
                <a:ext cx="50396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FF"/>
                    </a:solidFill>
                    <a:latin typeface="Helvetica"/>
                    <a:ea typeface="Arial"/>
                    <a:cs typeface="Helvetica"/>
                  </a:rPr>
                  <a:t>NFXL1</a:t>
                </a:r>
                <a:endParaRPr kumimoji="1" lang="ja-JP" altLang="en-US" sz="800" dirty="0">
                  <a:solidFill>
                    <a:srgbClr val="0000FF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16" name="テキスト ボックス 15"/>
              <p:cNvSpPr txBox="1"/>
              <p:nvPr/>
            </p:nvSpPr>
            <p:spPr>
              <a:xfrm rot="16200000">
                <a:off x="3372232" y="2238901"/>
                <a:ext cx="52480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0000FF"/>
                    </a:solidFill>
                    <a:latin typeface="Helvetica"/>
                    <a:ea typeface="Arial"/>
                    <a:cs typeface="Helvetica"/>
                  </a:rPr>
                  <a:t>MNAT1</a:t>
                </a:r>
                <a:endParaRPr kumimoji="1" lang="ja-JP" altLang="en-US" sz="800" dirty="0">
                  <a:solidFill>
                    <a:srgbClr val="0000FF"/>
                  </a:solidFill>
                  <a:latin typeface="Helvetica"/>
                  <a:cs typeface="Helvetica"/>
                </a:endParaRPr>
              </a:p>
            </p:txBody>
          </p:sp>
        </p:grpSp>
        <p:sp>
          <p:nvSpPr>
            <p:cNvPr id="42" name="テキスト ボックス 41"/>
            <p:cNvSpPr txBox="1"/>
            <p:nvPr/>
          </p:nvSpPr>
          <p:spPr>
            <a:xfrm>
              <a:off x="2210331" y="2092972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250−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43" name="テキスト ボックス 42"/>
            <p:cNvSpPr txBox="1"/>
            <p:nvPr/>
          </p:nvSpPr>
          <p:spPr>
            <a:xfrm>
              <a:off x="2210331" y="2189788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150−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44" name="テキスト ボックス 43"/>
            <p:cNvSpPr txBox="1"/>
            <p:nvPr/>
          </p:nvSpPr>
          <p:spPr>
            <a:xfrm>
              <a:off x="2210331" y="2278365"/>
              <a:ext cx="415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100−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45" name="テキスト ボックス 44"/>
            <p:cNvSpPr txBox="1"/>
            <p:nvPr/>
          </p:nvSpPr>
          <p:spPr>
            <a:xfrm>
              <a:off x="2261878" y="2354583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75−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46" name="テキスト ボックス 45"/>
            <p:cNvSpPr txBox="1"/>
            <p:nvPr/>
          </p:nvSpPr>
          <p:spPr>
            <a:xfrm>
              <a:off x="2261878" y="2496704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50−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47" name="テキスト ボックス 46"/>
            <p:cNvSpPr txBox="1"/>
            <p:nvPr/>
          </p:nvSpPr>
          <p:spPr>
            <a:xfrm>
              <a:off x="2261878" y="2693522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37−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48" name="テキスト ボックス 47"/>
            <p:cNvSpPr txBox="1"/>
            <p:nvPr/>
          </p:nvSpPr>
          <p:spPr>
            <a:xfrm>
              <a:off x="2182178" y="1931671"/>
              <a:ext cx="435436" cy="2096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latin typeface="Helvetica"/>
                  <a:cs typeface="Helvetica"/>
                </a:rPr>
                <a:t>(</a:t>
              </a:r>
              <a:r>
                <a:rPr kumimoji="1" lang="en-US" altLang="ja-JP" sz="800" dirty="0" err="1" smtClean="0">
                  <a:latin typeface="Helvetica"/>
                  <a:cs typeface="Helvetica"/>
                </a:rPr>
                <a:t>kDa</a:t>
              </a:r>
              <a:r>
                <a:rPr kumimoji="1" lang="en-US" altLang="ja-JP" sz="800" dirty="0" smtClean="0">
                  <a:latin typeface="Helvetica"/>
                  <a:cs typeface="Helvetica"/>
                </a:rPr>
                <a:t>)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49" name="テキスト ボックス 48"/>
            <p:cNvSpPr txBox="1"/>
            <p:nvPr/>
          </p:nvSpPr>
          <p:spPr>
            <a:xfrm>
              <a:off x="2261878" y="2982094"/>
              <a:ext cx="36420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25−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50" name="テキスト ボックス 49"/>
            <p:cNvSpPr txBox="1"/>
            <p:nvPr/>
          </p:nvSpPr>
          <p:spPr>
            <a:xfrm>
              <a:off x="2261878" y="3204111"/>
              <a:ext cx="36420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20−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51" name="テキスト ボックス 50"/>
            <p:cNvSpPr txBox="1"/>
            <p:nvPr/>
          </p:nvSpPr>
          <p:spPr>
            <a:xfrm>
              <a:off x="2261878" y="3476922"/>
              <a:ext cx="36420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800" dirty="0">
                  <a:latin typeface="Helvetica"/>
                  <a:cs typeface="Helvetica"/>
                </a:rPr>
                <a:t>15−</a:t>
              </a:r>
              <a:endParaRPr kumimoji="1" lang="ja-JP" altLang="en-US" sz="800" dirty="0">
                <a:latin typeface="Helvetica"/>
                <a:cs typeface="Helvetica"/>
              </a:endParaRPr>
            </a:p>
          </p:txBody>
        </p:sp>
        <p:sp>
          <p:nvSpPr>
            <p:cNvPr id="29" name="二等辺三角形 28"/>
            <p:cNvSpPr/>
            <p:nvPr/>
          </p:nvSpPr>
          <p:spPr>
            <a:xfrm rot="16200000">
              <a:off x="4447476" y="2421412"/>
              <a:ext cx="45719" cy="62965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0" name="テキスト ボックス 29"/>
          <p:cNvSpPr txBox="1"/>
          <p:nvPr/>
        </p:nvSpPr>
        <p:spPr>
          <a:xfrm>
            <a:off x="7270790" y="-36342"/>
            <a:ext cx="1830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S1 fig (continued)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14435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2011</TotalTime>
  <Words>712</Words>
  <Application>Microsoft Macintosh PowerPoint</Application>
  <PresentationFormat>画面に合わせる (4:3)</PresentationFormat>
  <Paragraphs>474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ホワイト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愛媛大学 プロテオサイエンスセンター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高橋 宏隆</dc:creator>
  <cp:lastModifiedBy>高橋 宏隆</cp:lastModifiedBy>
  <cp:revision>104</cp:revision>
  <cp:lastPrinted>2016-02-09T01:58:40Z</cp:lastPrinted>
  <dcterms:created xsi:type="dcterms:W3CDTF">2016-01-27T04:47:13Z</dcterms:created>
  <dcterms:modified xsi:type="dcterms:W3CDTF">2016-04-22T07:59:28Z</dcterms:modified>
</cp:coreProperties>
</file>