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8" autoAdjust="0"/>
    <p:restoredTop sz="97959" autoAdjust="0"/>
  </p:normalViewPr>
  <p:slideViewPr>
    <p:cSldViewPr>
      <p:cViewPr>
        <p:scale>
          <a:sx n="152" d="100"/>
          <a:sy n="152" d="100"/>
        </p:scale>
        <p:origin x="-80" y="-1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benjamin\Bureau\Dropbox\p63%20meta%20TGF%20miR%20project\qPCR\22.2.2012%20premiR%20antimiR%20plasmid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benjamin\Bureau\Dropbox\p63%20meta%20TGF%20miR%20project\qPCR\5-6-2012%20premiR%20antimi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pHD\luciferase\3'UTR%20TGFbR2%20premiRs%20antimiR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pHD\TGFB%20PROJECT\luciferase\Mutated%20smad%204%20average%202%20exp%209.6.2014%20+%20fg1%20mu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pHD\TGFB%20PROJECT\luciferase\3'UTR%20TGFbR2%20premiRs%20antimi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percentage"/>
            <c:noEndCap val="0"/>
            <c:val val="5.0"/>
          </c:errBars>
          <c:val>
            <c:numRef>
              <c:f>'Results antimiRs'!$M$80:$M$83</c:f>
              <c:numCache>
                <c:formatCode>General</c:formatCode>
                <c:ptCount val="4"/>
                <c:pt idx="0">
                  <c:v>1.0</c:v>
                </c:pt>
                <c:pt idx="1">
                  <c:v>9.166666666666676</c:v>
                </c:pt>
                <c:pt idx="2">
                  <c:v>6.809523809523808</c:v>
                </c:pt>
                <c:pt idx="3">
                  <c:v>2.321428571428571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2130380936"/>
        <c:axId val="2130408280"/>
      </c:barChart>
      <c:catAx>
        <c:axId val="2130380936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2700">
            <a:solidFill>
              <a:schemeClr val="tx1"/>
            </a:solidFill>
          </a:ln>
        </c:spPr>
        <c:crossAx val="2130408280"/>
        <c:crosses val="autoZero"/>
        <c:auto val="1"/>
        <c:lblAlgn val="ctr"/>
        <c:lblOffset val="100"/>
        <c:noMultiLvlLbl val="0"/>
      </c:catAx>
      <c:valAx>
        <c:axId val="21304082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>
                <a:latin typeface="Helvetica" pitchFamily="34" charset="0"/>
              </a:defRPr>
            </a:pPr>
            <a:endParaRPr lang="fr-FR"/>
          </a:p>
        </c:txPr>
        <c:crossAx val="21303809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prstClr val="black"/>
              </a:solidFill>
            </a:ln>
          </c:spPr>
          <c:invertIfNegative val="0"/>
          <c:errBars>
            <c:errBarType val="both"/>
            <c:errValType val="percentage"/>
            <c:noEndCap val="0"/>
            <c:val val="5.0"/>
          </c:errBars>
          <c:val>
            <c:numRef>
              <c:f>Feuil1!$AA$188:$AA$191</c:f>
              <c:numCache>
                <c:formatCode>General</c:formatCode>
                <c:ptCount val="4"/>
                <c:pt idx="0">
                  <c:v>1.0</c:v>
                </c:pt>
                <c:pt idx="1">
                  <c:v>0.99</c:v>
                </c:pt>
                <c:pt idx="2">
                  <c:v>1.12</c:v>
                </c:pt>
                <c:pt idx="3">
                  <c:v>0.93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2130514968"/>
        <c:axId val="2130552104"/>
      </c:barChart>
      <c:catAx>
        <c:axId val="213051496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2700">
            <a:solidFill>
              <a:schemeClr val="tx1"/>
            </a:solidFill>
          </a:ln>
        </c:spPr>
        <c:crossAx val="2130552104"/>
        <c:crosses val="autoZero"/>
        <c:auto val="1"/>
        <c:lblAlgn val="ctr"/>
        <c:lblOffset val="100"/>
        <c:noMultiLvlLbl val="0"/>
      </c:catAx>
      <c:valAx>
        <c:axId val="21305521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>
                <a:latin typeface="Helvetica" pitchFamily="34" charset="0"/>
              </a:defRPr>
            </a:pPr>
            <a:endParaRPr lang="fr-FR"/>
          </a:p>
        </c:txPr>
        <c:crossAx val="2130514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percentage"/>
            <c:noEndCap val="0"/>
            <c:val val="5.0"/>
          </c:errBars>
          <c:val>
            <c:numRef>
              <c:f>'figure paper'!$C$16:$F$16</c:f>
              <c:numCache>
                <c:formatCode>General</c:formatCode>
                <c:ptCount val="4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</c:numCache>
            </c:numRef>
          </c:val>
        </c:ser>
        <c:ser>
          <c:idx val="1"/>
          <c:order val="1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'figure paper'!$C$22:$F$22</c:f>
                <c:numCache>
                  <c:formatCode>General</c:formatCode>
                  <c:ptCount val="4"/>
                  <c:pt idx="0">
                    <c:v>0.0583426711093598</c:v>
                  </c:pt>
                  <c:pt idx="1">
                    <c:v>0.240572935711155</c:v>
                  </c:pt>
                  <c:pt idx="2">
                    <c:v>0.0558825980241789</c:v>
                  </c:pt>
                  <c:pt idx="3">
                    <c:v>0.0192492112320079</c:v>
                  </c:pt>
                </c:numCache>
              </c:numRef>
            </c:plus>
            <c:minus>
              <c:numRef>
                <c:f>'figure paper'!$C$22:$F$22</c:f>
                <c:numCache>
                  <c:formatCode>General</c:formatCode>
                  <c:ptCount val="4"/>
                  <c:pt idx="0">
                    <c:v>0.0583426711093598</c:v>
                  </c:pt>
                  <c:pt idx="1">
                    <c:v>0.240572935711155</c:v>
                  </c:pt>
                  <c:pt idx="2">
                    <c:v>0.0558825980241789</c:v>
                  </c:pt>
                  <c:pt idx="3">
                    <c:v>0.0192492112320079</c:v>
                  </c:pt>
                </c:numCache>
              </c:numRef>
            </c:minus>
          </c:errBars>
          <c:val>
            <c:numRef>
              <c:f>'figure paper'!$C$17:$F$17</c:f>
              <c:numCache>
                <c:formatCode>General</c:formatCode>
                <c:ptCount val="4"/>
                <c:pt idx="0">
                  <c:v>1.148716906225176</c:v>
                </c:pt>
                <c:pt idx="1">
                  <c:v>1.279957316286756</c:v>
                </c:pt>
                <c:pt idx="2">
                  <c:v>1.057201773465422</c:v>
                </c:pt>
                <c:pt idx="3">
                  <c:v>0.495856719972466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2129699576"/>
        <c:axId val="2129702792"/>
      </c:barChart>
      <c:catAx>
        <c:axId val="2129699576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2700">
            <a:solidFill>
              <a:sysClr val="windowText" lastClr="000000"/>
            </a:solidFill>
          </a:ln>
        </c:spPr>
        <c:crossAx val="2129702792"/>
        <c:crosses val="autoZero"/>
        <c:auto val="1"/>
        <c:lblAlgn val="ctr"/>
        <c:lblOffset val="100"/>
        <c:noMultiLvlLbl val="0"/>
      </c:catAx>
      <c:valAx>
        <c:axId val="21297027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900">
                <a:latin typeface="helvetica" pitchFamily="34" charset="0"/>
                <a:cs typeface="helvetica" pitchFamily="34" charset="0"/>
              </a:defRPr>
            </a:pPr>
            <a:endParaRPr lang="fr-FR"/>
          </a:p>
        </c:txPr>
        <c:crossAx val="2129699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'antimiR fg1 and fg2'!$A$32</c:f>
              <c:strCache>
                <c:ptCount val="1"/>
                <c:pt idx="0">
                  <c:v>p-MIR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percentage"/>
            <c:noEndCap val="0"/>
            <c:val val="5.0"/>
          </c:errBars>
          <c:cat>
            <c:strRef>
              <c:f>'fg1'!$S$19</c:f>
              <c:strCache>
                <c:ptCount val="1"/>
                <c:pt idx="0">
                  <c:v>miR-527</c:v>
                </c:pt>
              </c:strCache>
            </c:strRef>
          </c:cat>
          <c:val>
            <c:numRef>
              <c:f>'antimiR fg1 and fg2'!$C$32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ser>
          <c:idx val="1"/>
          <c:order val="1"/>
          <c:tx>
            <c:strRef>
              <c:f>'antimiR fg1 and fg2'!$A$33</c:f>
              <c:strCache>
                <c:ptCount val="1"/>
                <c:pt idx="0">
                  <c:v>p-MIR Fg 1</c:v>
                </c:pt>
              </c:strCache>
            </c:strRef>
          </c:tx>
          <c:spPr>
            <a:solidFill>
              <a:schemeClr val="tx1"/>
            </a:solidFill>
            <a:ln>
              <a:solidFill>
                <a:prstClr val="black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'antimiR fg1 and fg2'!$C$39</c:f>
                <c:numCache>
                  <c:formatCode>General</c:formatCode>
                  <c:ptCount val="1"/>
                  <c:pt idx="0">
                    <c:v>0.50204386225717</c:v>
                  </c:pt>
                </c:numCache>
              </c:numRef>
            </c:plus>
            <c:minus>
              <c:numRef>
                <c:f>'antimiR fg1 and fg2'!$C$39</c:f>
                <c:numCache>
                  <c:formatCode>General</c:formatCode>
                  <c:ptCount val="1"/>
                  <c:pt idx="0">
                    <c:v>0.50204386225717</c:v>
                  </c:pt>
                </c:numCache>
              </c:numRef>
            </c:minus>
          </c:errBars>
          <c:cat>
            <c:strRef>
              <c:f>'fg1'!$S$19</c:f>
              <c:strCache>
                <c:ptCount val="1"/>
                <c:pt idx="0">
                  <c:v>miR-527</c:v>
                </c:pt>
              </c:strCache>
            </c:strRef>
          </c:cat>
          <c:val>
            <c:numRef>
              <c:f>'antimiR fg1 and fg2'!$C$33</c:f>
              <c:numCache>
                <c:formatCode>General</c:formatCode>
                <c:ptCount val="1"/>
                <c:pt idx="0">
                  <c:v>1.131250971242476</c:v>
                </c:pt>
              </c:numCache>
            </c:numRef>
          </c:val>
        </c:ser>
        <c:ser>
          <c:idx val="2"/>
          <c:order val="2"/>
          <c:tx>
            <c:strRef>
              <c:f>'antimiR fg1 and fg2'!$A$34</c:f>
              <c:strCache>
                <c:ptCount val="1"/>
                <c:pt idx="0">
                  <c:v>p-MIR Fg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prstClr val="black"/>
              </a:solidFill>
            </a:ln>
          </c:spPr>
          <c:invertIfNegative val="0"/>
          <c:errBars>
            <c:errBarType val="both"/>
            <c:errValType val="percentage"/>
            <c:noEndCap val="0"/>
            <c:val val="10.0"/>
          </c:errBars>
          <c:cat>
            <c:strRef>
              <c:f>'fg1'!$S$19</c:f>
              <c:strCache>
                <c:ptCount val="1"/>
                <c:pt idx="0">
                  <c:v>miR-527</c:v>
                </c:pt>
              </c:strCache>
            </c:strRef>
          </c:cat>
          <c:val>
            <c:numRef>
              <c:f>'antimiR fg1 and fg2'!$C$34</c:f>
              <c:numCache>
                <c:formatCode>General</c:formatCode>
                <c:ptCount val="1"/>
                <c:pt idx="0">
                  <c:v>1.577836997429845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2129756968"/>
        <c:axId val="2129760280"/>
      </c:barChart>
      <c:catAx>
        <c:axId val="212975696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2700">
            <a:solidFill>
              <a:prstClr val="black"/>
            </a:solidFill>
          </a:ln>
        </c:spPr>
        <c:txPr>
          <a:bodyPr/>
          <a:lstStyle/>
          <a:p>
            <a:pPr>
              <a:defRPr>
                <a:latin typeface="helvetica" pitchFamily="34" charset="0"/>
                <a:cs typeface="helvetica" pitchFamily="34" charset="0"/>
              </a:defRPr>
            </a:pPr>
            <a:endParaRPr lang="fr-FR"/>
          </a:p>
        </c:txPr>
        <c:crossAx val="2129760280"/>
        <c:crosses val="autoZero"/>
        <c:auto val="1"/>
        <c:lblAlgn val="ctr"/>
        <c:lblOffset val="100"/>
        <c:noMultiLvlLbl val="0"/>
      </c:catAx>
      <c:valAx>
        <c:axId val="21297602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prstClr val="black"/>
            </a:solidFill>
          </a:ln>
        </c:spPr>
        <c:txPr>
          <a:bodyPr/>
          <a:lstStyle/>
          <a:p>
            <a:pPr>
              <a:defRPr sz="1000">
                <a:latin typeface="helvetica" pitchFamily="34" charset="0"/>
                <a:cs typeface="helvetica" pitchFamily="34" charset="0"/>
              </a:defRPr>
            </a:pPr>
            <a:endParaRPr lang="fr-FR"/>
          </a:p>
        </c:txPr>
        <c:crossAx val="2129756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percentage"/>
            <c:noEndCap val="0"/>
            <c:val val="5.0"/>
          </c:errBars>
          <c:cat>
            <c:strRef>
              <c:f>'figure paper'!$Q$15</c:f>
              <c:strCache>
                <c:ptCount val="1"/>
                <c:pt idx="0">
                  <c:v>anti miR 665</c:v>
                </c:pt>
              </c:strCache>
            </c:strRef>
          </c:cat>
          <c:val>
            <c:numRef>
              <c:f>'figure paper'!$Q$16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ser>
          <c:idx val="1"/>
          <c:order val="1"/>
          <c:tx>
            <c:strRef>
              <c:f>'figure paper'!$Q$17</c:f>
              <c:strCache>
                <c:ptCount val="1"/>
                <c:pt idx="0">
                  <c:v>1,504721696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'figure paper'!$Q$23</c:f>
                <c:numCache>
                  <c:formatCode>General</c:formatCode>
                  <c:ptCount val="1"/>
                  <c:pt idx="0">
                    <c:v>0.126846498041257</c:v>
                  </c:pt>
                </c:numCache>
              </c:numRef>
            </c:plus>
            <c:minus>
              <c:numRef>
                <c:f>'figure paper'!$Q$23</c:f>
                <c:numCache>
                  <c:formatCode>General</c:formatCode>
                  <c:ptCount val="1"/>
                  <c:pt idx="0">
                    <c:v>0.126846498041257</c:v>
                  </c:pt>
                </c:numCache>
              </c:numRef>
            </c:minus>
          </c:errBars>
          <c:cat>
            <c:strRef>
              <c:f>'figure paper'!$Q$15</c:f>
              <c:strCache>
                <c:ptCount val="1"/>
                <c:pt idx="0">
                  <c:v>anti miR 665</c:v>
                </c:pt>
              </c:strCache>
            </c:strRef>
          </c:cat>
          <c:val>
            <c:numRef>
              <c:f>'figure paper'!$Q$17</c:f>
              <c:numCache>
                <c:formatCode>General</c:formatCode>
                <c:ptCount val="1"/>
                <c:pt idx="0">
                  <c:v>1.50472169567652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2129800264"/>
        <c:axId val="2129803496"/>
      </c:barChart>
      <c:catAx>
        <c:axId val="212980026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2700">
            <a:solidFill>
              <a:sysClr val="windowText" lastClr="000000"/>
            </a:solidFill>
          </a:ln>
        </c:spPr>
        <c:crossAx val="2129803496"/>
        <c:crosses val="autoZero"/>
        <c:auto val="1"/>
        <c:lblAlgn val="ctr"/>
        <c:lblOffset val="100"/>
        <c:noMultiLvlLbl val="0"/>
      </c:catAx>
      <c:valAx>
        <c:axId val="2129803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900">
                <a:latin typeface="helvetica" pitchFamily="34" charset="0"/>
                <a:cs typeface="helvetica" pitchFamily="34" charset="0"/>
              </a:defRPr>
            </a:pPr>
            <a:endParaRPr lang="fr-FR"/>
          </a:p>
        </c:txPr>
        <c:crossAx val="2129800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E5B28-EF8B-4E8E-BCF4-7EB1B55BF963}" type="datetimeFigureOut">
              <a:rPr lang="fr-FR" smtClean="0"/>
              <a:pPr/>
              <a:t>15/02/16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295DE-4418-4941-A4C2-6DE5CE260940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133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miR</a:t>
            </a:r>
            <a:r>
              <a:rPr lang="fr-FR" dirty="0" smtClean="0"/>
              <a:t>-527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target</a:t>
            </a:r>
            <a:r>
              <a:rPr lang="fr-FR" baseline="0" dirty="0" smtClean="0"/>
              <a:t> scan,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518-5p!) I put all </a:t>
            </a:r>
            <a:r>
              <a:rPr lang="fr-FR" baseline="0" dirty="0" err="1" smtClean="0"/>
              <a:t>seq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target</a:t>
            </a:r>
            <a:r>
              <a:rPr lang="fr-FR" baseline="0" dirty="0" smtClean="0"/>
              <a:t> scan</a:t>
            </a:r>
          </a:p>
          <a:p>
            <a:r>
              <a:rPr lang="fr-FR" baseline="0" dirty="0" err="1" smtClean="0"/>
              <a:t>miR</a:t>
            </a:r>
            <a:r>
              <a:rPr lang="fr-FR" baseline="0" dirty="0" smtClean="0"/>
              <a:t>-665 </a:t>
            </a:r>
            <a:r>
              <a:rPr lang="fr-FR" baseline="0" dirty="0" err="1" smtClean="0"/>
              <a:t>target</a:t>
            </a:r>
            <a:r>
              <a:rPr lang="fr-FR" baseline="0" dirty="0" smtClean="0"/>
              <a:t> scan</a:t>
            </a:r>
          </a:p>
          <a:p>
            <a:r>
              <a:rPr lang="fr-FR" b="1" baseline="0" dirty="0" err="1" smtClean="0"/>
              <a:t>Seed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binding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sequence</a:t>
            </a:r>
            <a:r>
              <a:rPr lang="fr-FR" b="1" baseline="0" dirty="0" smtClean="0"/>
              <a:t> (BS</a:t>
            </a:r>
            <a:r>
              <a:rPr lang="fr-FR" baseline="0" dirty="0" smtClean="0"/>
              <a:t>): </a:t>
            </a:r>
            <a:r>
              <a:rPr lang="en-US" i="1" baseline="0" dirty="0" smtClean="0"/>
              <a:t>The Art of </a:t>
            </a:r>
            <a:r>
              <a:rPr lang="en-US" i="1" baseline="0" dirty="0" err="1" smtClean="0"/>
              <a:t>MicroRNA</a:t>
            </a:r>
            <a:r>
              <a:rPr lang="en-US" i="1" baseline="0" dirty="0" smtClean="0"/>
              <a:t> Research Eva van </a:t>
            </a:r>
            <a:r>
              <a:rPr lang="en-US" i="1" baseline="0" dirty="0" err="1" smtClean="0"/>
              <a:t>Rooij</a:t>
            </a:r>
            <a:r>
              <a:rPr lang="fr-FR" baseline="0" dirty="0" smtClean="0"/>
              <a:t>  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nucleotide</a:t>
            </a:r>
            <a:r>
              <a:rPr lang="fr-FR" baseline="0" dirty="0" smtClean="0"/>
              <a:t> 2-8 of the </a:t>
            </a:r>
            <a:r>
              <a:rPr lang="fr-FR" baseline="0" dirty="0" err="1" smtClean="0"/>
              <a:t>miRNA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pair partially to the target mRNA in order to elicit translational repression. </a:t>
            </a:r>
            <a:endParaRPr lang="fr-FR" baseline="0" dirty="0" smtClean="0"/>
          </a:p>
          <a:p>
            <a:r>
              <a:rPr lang="fr-FR" baseline="0" dirty="0" err="1" smtClean="0"/>
              <a:t>Lucif</a:t>
            </a:r>
            <a:r>
              <a:rPr lang="fr-FR" baseline="0" dirty="0" smtClean="0"/>
              <a:t> TGFbR2 (file 3'UTR TGFbR2 </a:t>
            </a:r>
            <a:r>
              <a:rPr lang="fr-FR" baseline="0" dirty="0" err="1" smtClean="0"/>
              <a:t>premiRs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antimiRs</a:t>
            </a:r>
            <a:r>
              <a:rPr lang="fr-FR" baseline="0" dirty="0" smtClean="0"/>
              <a:t>)</a:t>
            </a:r>
          </a:p>
          <a:p>
            <a:r>
              <a:rPr lang="fr-FR" baseline="0" dirty="0" err="1" smtClean="0"/>
              <a:t>Lucif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antimir</a:t>
            </a:r>
            <a:r>
              <a:rPr lang="fr-FR" baseline="0" dirty="0" smtClean="0"/>
              <a:t> 527 (</a:t>
            </a:r>
            <a:r>
              <a:rPr lang="fr-FR" baseline="0" dirty="0" err="1" smtClean="0"/>
              <a:t>average</a:t>
            </a:r>
            <a:r>
              <a:rPr lang="fr-FR" baseline="0" dirty="0" smtClean="0"/>
              <a:t> 3 manips: file mu</a:t>
            </a:r>
            <a:r>
              <a:rPr lang="en-US" baseline="0" dirty="0" err="1" smtClean="0"/>
              <a:t>tated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smad</a:t>
            </a:r>
            <a:r>
              <a:rPr lang="en-US" baseline="0" dirty="0" smtClean="0"/>
              <a:t> 4 average 2 exp 9.6.2014 + fg1 </a:t>
            </a:r>
            <a:r>
              <a:rPr lang="en-US" baseline="0" dirty="0" err="1" smtClean="0"/>
              <a:t>mut</a:t>
            </a:r>
            <a:r>
              <a:rPr lang="en-US" baseline="0" dirty="0" smtClean="0"/>
              <a:t>)</a:t>
            </a:r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295DE-4418-4941-A4C2-6DE5CE26094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15/02/16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microsoft.com/office/2007/relationships/hdphoto" Target="../media/hdphoto1.wdp"/><Relationship Id="rId6" Type="http://schemas.openxmlformats.org/officeDocument/2006/relationships/image" Target="../media/image4.jpeg"/><Relationship Id="rId7" Type="http://schemas.microsoft.com/office/2007/relationships/hdphoto" Target="../media/hdphoto2.wdp"/><Relationship Id="rId8" Type="http://schemas.openxmlformats.org/officeDocument/2006/relationships/image" Target="../media/image5.jpeg"/><Relationship Id="rId9" Type="http://schemas.microsoft.com/office/2007/relationships/hdphoto" Target="../media/hdphoto3.wdp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/>
          <p:nvPr/>
        </p:nvGraphicFramePr>
        <p:xfrm>
          <a:off x="5351419" y="4459990"/>
          <a:ext cx="1584000" cy="1868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ZoneTexte 4"/>
          <p:cNvSpPr txBox="1"/>
          <p:nvPr/>
        </p:nvSpPr>
        <p:spPr>
          <a:xfrm rot="18442488">
            <a:off x="5293565" y="6374350"/>
            <a:ext cx="8197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ct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 rot="18442488">
            <a:off x="6100769" y="6382310"/>
            <a:ext cx="8831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371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 rot="18442488">
            <a:off x="5507099" y="6407326"/>
            <a:ext cx="926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527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 rot="18442488">
            <a:off x="5782763" y="6399398"/>
            <a:ext cx="926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665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128966" y="443089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Helvetica" pitchFamily="34" charset="0"/>
                <a:cs typeface="Helvetica" pitchFamily="34" charset="0"/>
              </a:rPr>
              <a:t>e</a:t>
            </a:r>
            <a:endParaRPr lang="fr-FR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639450" y="4413338"/>
            <a:ext cx="586656" cy="230832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1000" i="1" u="sng" dirty="0" smtClean="0">
                <a:latin typeface="Helvetica" pitchFamily="34" charset="0"/>
                <a:cs typeface="Helvetica" pitchFamily="34" charset="0"/>
              </a:rPr>
              <a:t>SMAD 4</a:t>
            </a:r>
            <a:endParaRPr lang="fr-FR" sz="1000" i="1" u="sng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 rot="16200000">
            <a:off x="4586792" y="5407588"/>
            <a:ext cx="15001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Helvetica" pitchFamily="34" charset="0"/>
              </a:rPr>
              <a:t>Relative mRNA</a:t>
            </a:r>
            <a:endParaRPr lang="en-US" sz="1000" dirty="0">
              <a:latin typeface="Helvetica" pitchFamily="34" charset="0"/>
            </a:endParaRPr>
          </a:p>
        </p:txBody>
      </p:sp>
      <p:graphicFrame>
        <p:nvGraphicFramePr>
          <p:cNvPr id="12" name="Graphique 11"/>
          <p:cNvGraphicFramePr/>
          <p:nvPr/>
        </p:nvGraphicFramePr>
        <p:xfrm>
          <a:off x="7128464" y="4459990"/>
          <a:ext cx="1620000" cy="186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ZoneTexte 13"/>
          <p:cNvSpPr txBox="1"/>
          <p:nvPr/>
        </p:nvSpPr>
        <p:spPr>
          <a:xfrm rot="18442488">
            <a:off x="7130226" y="6357098"/>
            <a:ext cx="8197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ct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 rot="18442488">
            <a:off x="7891583" y="6382310"/>
            <a:ext cx="8831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371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 rot="18442488">
            <a:off x="7315467" y="6399398"/>
            <a:ext cx="926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527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 rot="18442488">
            <a:off x="7578080" y="6399398"/>
            <a:ext cx="926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665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374203" y="4393732"/>
            <a:ext cx="929543" cy="226609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ctr"/>
            <a:r>
              <a:rPr lang="fr-FR" sz="1000" i="1" u="sng" dirty="0" err="1" smtClean="0">
                <a:latin typeface="Helvetica" pitchFamily="34" charset="0"/>
                <a:cs typeface="Helvetica" pitchFamily="34" charset="0"/>
              </a:rPr>
              <a:t>T</a:t>
            </a:r>
            <a:r>
              <a:rPr lang="el-GR" sz="1000" i="1" u="sng" dirty="0" smtClean="0">
                <a:latin typeface="Helvetica" pitchFamily="34" charset="0"/>
                <a:cs typeface="Helvetica" pitchFamily="34" charset="0"/>
              </a:rPr>
              <a:t>β</a:t>
            </a:r>
            <a:r>
              <a:rPr lang="fr-FR" sz="1000" i="1" u="sng" dirty="0" smtClean="0">
                <a:latin typeface="Helvetica" pitchFamily="34" charset="0"/>
                <a:cs typeface="Helvetica" pitchFamily="34" charset="0"/>
              </a:rPr>
              <a:t>RII</a:t>
            </a:r>
            <a:endParaRPr lang="fr-FR" sz="1000" i="1" u="sng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 rot="16200000">
            <a:off x="6308606" y="5407588"/>
            <a:ext cx="15001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Helvetica" pitchFamily="34" charset="0"/>
              </a:rPr>
              <a:t>Relative mRNA</a:t>
            </a:r>
            <a:endParaRPr lang="en-US" sz="1000" dirty="0">
              <a:latin typeface="Helvetica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862" y="4476932"/>
            <a:ext cx="3312368" cy="5539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5' ...AAUCUCAUAUCCUCUUUUGCAAA... 3’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                  </a:t>
            </a: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||||||  </a:t>
            </a:r>
            <a:b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3'      CUUUCCCGAAGGGAAACGU</a:t>
            </a:r>
            <a:r>
              <a:rPr kumimoji="0" lang="fr-FR" sz="1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C</a:t>
            </a:r>
            <a:r>
              <a:rPr kumimoji="0" lang="en-US" sz="1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5’</a:t>
            </a:r>
            <a:endParaRPr kumimoji="0" lang="en-US" sz="1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90540" y="4512478"/>
            <a:ext cx="21415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Position 3820-3826 of SMAD4 3' UTR</a:t>
            </a:r>
            <a:endParaRPr lang="fr-FR" sz="9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90542" y="4797931"/>
            <a:ext cx="6206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miR-527</a:t>
            </a:r>
            <a:endParaRPr lang="fr-FR" sz="9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864" y="5485046"/>
            <a:ext cx="2954655" cy="5539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5' ...CCCUGAACUGAUGCUUCCUGGAA...  3’</a:t>
            </a:r>
            <a:b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                  ||||||  </a:t>
            </a:r>
            <a:b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3'      UCCCCGGAGUCGGAGGACCA      5’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916801" y="5502263"/>
            <a:ext cx="194323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Position 91-97 of T</a:t>
            </a:r>
            <a:r>
              <a:rPr lang="el-GR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β</a:t>
            </a:r>
            <a:r>
              <a:rPr lang="fr-FR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RII</a:t>
            </a:r>
            <a:r>
              <a:rPr lang="en-US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 3' UTR</a:t>
            </a:r>
            <a:endParaRPr lang="fr-FR" sz="9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907925" y="5791279"/>
            <a:ext cx="6206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miR-665</a:t>
            </a:r>
            <a:endParaRPr lang="fr-FR" sz="9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863" y="6277134"/>
            <a:ext cx="3031599" cy="5539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5' ...UGUGUGCCCUUAUUUCUCCUGGA...   3’</a:t>
            </a:r>
            <a:b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          |||     ||||||| </a:t>
            </a:r>
            <a:b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3'      UCCCCGGAGUCG-GAGGACCA      5’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916800" y="6285634"/>
            <a:ext cx="20872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Position 686-693 of T</a:t>
            </a:r>
            <a:r>
              <a:rPr lang="el-GR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β</a:t>
            </a:r>
            <a:r>
              <a:rPr lang="fr-FR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RII</a:t>
            </a:r>
            <a:r>
              <a:rPr lang="en-US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 3' UTR</a:t>
            </a:r>
            <a:endParaRPr lang="fr-FR" sz="9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916803" y="6583367"/>
            <a:ext cx="6206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latin typeface="Helvetica" pitchFamily="34" charset="0"/>
                <a:ea typeface="Calibri" pitchFamily="34" charset="0"/>
                <a:cs typeface="Helvetica" pitchFamily="34" charset="0"/>
              </a:rPr>
              <a:t>miR-665</a:t>
            </a:r>
            <a:endParaRPr lang="fr-FR" sz="9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8862" y="5245413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Site 1</a:t>
            </a:r>
            <a:endParaRPr lang="fr-FR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8862" y="603750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Site 2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8864" y="3485228"/>
            <a:ext cx="3108543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5'   ...UCAUCCAAAAUAUUUUUUGCAAG...  3’</a:t>
            </a:r>
            <a:b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                    ||||||  </a:t>
            </a:r>
            <a:b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3'        CUUUCCCGAAGGGAAACGUC</a:t>
            </a:r>
            <a:r>
              <a:rPr lang="fr-FR" sz="1000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      5’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961191" y="3667122"/>
            <a:ext cx="22322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Helvetica"/>
                <a:ea typeface="Calibri" pitchFamily="34" charset="0"/>
                <a:cs typeface="Times New Roman" pitchFamily="18" charset="0"/>
              </a:rPr>
              <a:t>Position 558-564 of SMAD4 3' UTR</a:t>
            </a:r>
            <a:endParaRPr lang="fr-FR" sz="900" dirty="0"/>
          </a:p>
        </p:txBody>
      </p:sp>
      <p:sp>
        <p:nvSpPr>
          <p:cNvPr id="34" name="Rectangle 33"/>
          <p:cNvSpPr/>
          <p:nvPr/>
        </p:nvSpPr>
        <p:spPr>
          <a:xfrm>
            <a:off x="2961193" y="3943697"/>
            <a:ext cx="6206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Helvetica"/>
                <a:ea typeface="Calibri" pitchFamily="34" charset="0"/>
                <a:cs typeface="Times New Roman" pitchFamily="18" charset="0"/>
              </a:rPr>
              <a:t>miR-527</a:t>
            </a:r>
            <a:endParaRPr lang="fr-FR" sz="900" dirty="0"/>
          </a:p>
        </p:txBody>
      </p:sp>
      <p:sp>
        <p:nvSpPr>
          <p:cNvPr id="35" name="ZoneTexte 34"/>
          <p:cNvSpPr txBox="1"/>
          <p:nvPr/>
        </p:nvSpPr>
        <p:spPr>
          <a:xfrm>
            <a:off x="8862" y="339783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Site 1</a:t>
            </a:r>
            <a:endParaRPr lang="fr-FR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8862" y="4231730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Site 2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70278" y="3181806"/>
            <a:ext cx="586656" cy="230832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1000" i="1" u="sng" dirty="0" err="1" smtClean="0">
                <a:latin typeface="Helvetica" pitchFamily="34" charset="0"/>
                <a:cs typeface="Helvetica" pitchFamily="34" charset="0"/>
              </a:rPr>
              <a:t>miR</a:t>
            </a:r>
            <a:r>
              <a:rPr lang="fr-FR" sz="1000" i="1" u="sng" dirty="0" smtClean="0">
                <a:latin typeface="Helvetica" pitchFamily="34" charset="0"/>
                <a:cs typeface="Helvetica" pitchFamily="34" charset="0"/>
              </a:rPr>
              <a:t> -527</a:t>
            </a:r>
            <a:endParaRPr lang="fr-FR" sz="1000" i="1" u="sng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70279" y="5054014"/>
            <a:ext cx="586656" cy="230832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1000" i="1" u="sng" dirty="0" err="1" smtClean="0">
                <a:latin typeface="Helvetica" pitchFamily="34" charset="0"/>
                <a:cs typeface="Helvetica" pitchFamily="34" charset="0"/>
              </a:rPr>
              <a:t>miR</a:t>
            </a:r>
            <a:r>
              <a:rPr lang="fr-FR" sz="1000" i="1" u="sng" dirty="0" smtClean="0">
                <a:latin typeface="Helvetica" pitchFamily="34" charset="0"/>
                <a:cs typeface="Helvetica" pitchFamily="34" charset="0"/>
              </a:rPr>
              <a:t> -665</a:t>
            </a:r>
            <a:endParaRPr lang="fr-FR" sz="1000" i="1" u="sng" dirty="0"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97" name="Groupe 96"/>
          <p:cNvGrpSpPr/>
          <p:nvPr/>
        </p:nvGrpSpPr>
        <p:grpSpPr>
          <a:xfrm>
            <a:off x="107504" y="404664"/>
            <a:ext cx="4536504" cy="2264305"/>
            <a:chOff x="4283968" y="476672"/>
            <a:chExt cx="5240445" cy="2629518"/>
          </a:xfrm>
        </p:grpSpPr>
        <p:sp>
          <p:nvSpPr>
            <p:cNvPr id="39" name="Flèche droite 38"/>
            <p:cNvSpPr/>
            <p:nvPr/>
          </p:nvSpPr>
          <p:spPr>
            <a:xfrm>
              <a:off x="4325657" y="1988840"/>
              <a:ext cx="873310" cy="359536"/>
            </a:xfrm>
            <a:prstGeom prst="rightArrow">
              <a:avLst/>
            </a:prstGeom>
            <a:solidFill>
              <a:schemeClr val="tx1">
                <a:lumMod val="50000"/>
                <a:lumOff val="50000"/>
                <a:alpha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4283968" y="2065494"/>
              <a:ext cx="914897" cy="393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Helvetica" pitchFamily="34" charset="0"/>
                  <a:cs typeface="Helvetica" pitchFamily="34" charset="0"/>
                </a:rPr>
                <a:t>T7 </a:t>
              </a:r>
              <a:r>
                <a:rPr lang="fr-FR" sz="800" dirty="0" err="1" smtClean="0">
                  <a:latin typeface="Helvetica" pitchFamily="34" charset="0"/>
                  <a:cs typeface="Helvetica" pitchFamily="34" charset="0"/>
                </a:rPr>
                <a:t>promoter</a:t>
              </a:r>
              <a:endParaRPr lang="fr-FR" sz="8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43" name="Groupe 42"/>
            <p:cNvGrpSpPr/>
            <p:nvPr/>
          </p:nvGrpSpPr>
          <p:grpSpPr>
            <a:xfrm>
              <a:off x="5115784" y="2060851"/>
              <a:ext cx="1404156" cy="260155"/>
              <a:chOff x="5475824" y="2420888"/>
              <a:chExt cx="1404156" cy="260155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5559007" y="2420888"/>
                <a:ext cx="1039655" cy="21602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42" name="ZoneTexte 41"/>
              <p:cNvSpPr txBox="1"/>
              <p:nvPr/>
            </p:nvSpPr>
            <p:spPr>
              <a:xfrm>
                <a:off x="5475824" y="2425532"/>
                <a:ext cx="1404156" cy="255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b="1" dirty="0" err="1" smtClean="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Renilla</a:t>
                </a:r>
                <a:r>
                  <a:rPr lang="fr-FR" sz="800" b="1" dirty="0" smtClean="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 </a:t>
                </a:r>
                <a:r>
                  <a:rPr lang="fr-FR" sz="800" b="1" dirty="0" err="1" smtClean="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luciferase</a:t>
                </a:r>
                <a:endParaRPr lang="fr-FR" sz="8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45" name="Connecteur droit 44"/>
            <p:cNvCxnSpPr/>
            <p:nvPr/>
          </p:nvCxnSpPr>
          <p:spPr>
            <a:xfrm>
              <a:off x="6255509" y="2132856"/>
              <a:ext cx="1080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ZoneTexte 45"/>
            <p:cNvSpPr txBox="1"/>
            <p:nvPr/>
          </p:nvSpPr>
          <p:spPr>
            <a:xfrm>
              <a:off x="6363510" y="2060848"/>
              <a:ext cx="1061497" cy="25019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800" dirty="0" err="1" smtClean="0">
                  <a:latin typeface="Helvetica" pitchFamily="34" charset="0"/>
                  <a:cs typeface="Helvetica" pitchFamily="34" charset="0"/>
                </a:rPr>
                <a:t>T</a:t>
              </a:r>
              <a:r>
                <a:rPr lang="el-GR" sz="800" dirty="0" smtClean="0">
                  <a:latin typeface="Helvetica" pitchFamily="34" charset="0"/>
                  <a:cs typeface="Helvetica" pitchFamily="34" charset="0"/>
                </a:rPr>
                <a:t>β</a:t>
              </a:r>
              <a:r>
                <a:rPr lang="fr-FR" sz="800" dirty="0" smtClean="0">
                  <a:latin typeface="Helvetica" pitchFamily="34" charset="0"/>
                  <a:cs typeface="Helvetica" pitchFamily="34" charset="0"/>
                </a:rPr>
                <a:t>RII 3’UTR</a:t>
              </a:r>
              <a:endParaRPr lang="fr-FR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364651" y="2636913"/>
              <a:ext cx="726481" cy="246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dirty="0" smtClean="0">
                  <a:latin typeface="Helvetica" pitchFamily="34" charset="0"/>
                  <a:cs typeface="Helvetica" pitchFamily="34" charset="0"/>
                </a:rPr>
                <a:t>TCCTGG</a:t>
              </a:r>
              <a:endParaRPr lang="fr-FR" sz="1000" dirty="0"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55" name="Connecteur droit 54"/>
            <p:cNvCxnSpPr/>
            <p:nvPr/>
          </p:nvCxnSpPr>
          <p:spPr>
            <a:xfrm>
              <a:off x="7403294" y="2132856"/>
              <a:ext cx="1247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e 55"/>
            <p:cNvGrpSpPr/>
            <p:nvPr/>
          </p:nvGrpSpPr>
          <p:grpSpPr>
            <a:xfrm>
              <a:off x="7444871" y="2060852"/>
              <a:ext cx="1373118" cy="255511"/>
              <a:chOff x="5860695" y="2420889"/>
              <a:chExt cx="1373118" cy="255511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5943987" y="2420889"/>
                <a:ext cx="998069" cy="2090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58" name="ZoneTexte 57"/>
              <p:cNvSpPr txBox="1"/>
              <p:nvPr/>
            </p:nvSpPr>
            <p:spPr>
              <a:xfrm>
                <a:off x="5860695" y="2426206"/>
                <a:ext cx="1373118" cy="25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b="1" dirty="0" err="1" smtClean="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Firefly</a:t>
                </a:r>
                <a:r>
                  <a:rPr lang="fr-FR" sz="800" b="1" dirty="0" smtClean="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 </a:t>
                </a:r>
                <a:r>
                  <a:rPr lang="fr-FR" sz="800" b="1" dirty="0" err="1" smtClean="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luciferase</a:t>
                </a:r>
                <a:endParaRPr lang="fr-FR" sz="8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59" name="ZoneTexte 58"/>
            <p:cNvSpPr txBox="1"/>
            <p:nvPr/>
          </p:nvSpPr>
          <p:spPr>
            <a:xfrm>
              <a:off x="8588723" y="2060848"/>
              <a:ext cx="935690" cy="2154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Helvetica" pitchFamily="34" charset="0"/>
                  <a:cs typeface="Helvetica" pitchFamily="34" charset="0"/>
                </a:rPr>
                <a:t>SV 40 poly A</a:t>
              </a:r>
              <a:endParaRPr lang="fr-FR" sz="800" dirty="0"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60" name="Connecteur droit 59"/>
            <p:cNvCxnSpPr/>
            <p:nvPr/>
          </p:nvCxnSpPr>
          <p:spPr>
            <a:xfrm>
              <a:off x="8465414" y="2132856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 flipH="1">
              <a:off x="5508665" y="2348881"/>
              <a:ext cx="864000" cy="288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>
              <a:endCxn id="54" idx="3"/>
            </p:cNvCxnSpPr>
            <p:nvPr/>
          </p:nvCxnSpPr>
          <p:spPr>
            <a:xfrm flipH="1">
              <a:off x="6091132" y="2348881"/>
              <a:ext cx="353589" cy="4111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flipH="1">
              <a:off x="6619261" y="2348882"/>
              <a:ext cx="360040" cy="288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Connecteur droit 72"/>
            <p:cNvCxnSpPr/>
            <p:nvPr/>
          </p:nvCxnSpPr>
          <p:spPr>
            <a:xfrm>
              <a:off x="7051310" y="2348882"/>
              <a:ext cx="144017" cy="288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5" name="Rectangle 84"/>
            <p:cNvSpPr/>
            <p:nvPr/>
          </p:nvSpPr>
          <p:spPr>
            <a:xfrm>
              <a:off x="6462099" y="2636913"/>
              <a:ext cx="819455" cy="246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dirty="0" smtClean="0">
                  <a:latin typeface="Helvetica" pitchFamily="34" charset="0"/>
                  <a:cs typeface="Helvetica" pitchFamily="34" charset="0"/>
                </a:rPr>
                <a:t>CTCCTGG</a:t>
              </a:r>
              <a:endParaRPr lang="fr-FR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5364649" y="2802884"/>
              <a:ext cx="810710" cy="285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34" charset="0"/>
                  <a:ea typeface="Calibri" pitchFamily="34" charset="0"/>
                  <a:cs typeface="Helvetica" pitchFamily="34" charset="0"/>
                </a:rPr>
                <a:t>GATCAT</a:t>
              </a:r>
              <a:endParaRPr kumimoji="0" lang="fr-FR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6462098" y="2822741"/>
              <a:ext cx="899592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34" charset="0"/>
                  <a:ea typeface="Calibri" pitchFamily="34" charset="0"/>
                  <a:cs typeface="Helvetica" pitchFamily="34" charset="0"/>
                </a:rPr>
                <a:t>ACTACAT</a:t>
              </a:r>
              <a:endParaRPr kumimoji="0" lang="fr-FR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4283968" y="2636912"/>
              <a:ext cx="998180" cy="268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>
                  <a:latin typeface="Helvetica" pitchFamily="34" charset="0"/>
                  <a:cs typeface="Helvetica" pitchFamily="34" charset="0"/>
                </a:rPr>
                <a:t>WT </a:t>
              </a:r>
              <a:r>
                <a:rPr lang="fr-FR" sz="900" dirty="0" err="1" smtClean="0">
                  <a:latin typeface="Helvetica" pitchFamily="34" charset="0"/>
                  <a:cs typeface="Helvetica" pitchFamily="34" charset="0"/>
                </a:rPr>
                <a:t>seed</a:t>
              </a:r>
              <a:r>
                <a:rPr lang="fr-FR" sz="900" dirty="0" smtClean="0">
                  <a:latin typeface="Helvetica" pitchFamily="34" charset="0"/>
                  <a:cs typeface="Helvetica" pitchFamily="34" charset="0"/>
                </a:rPr>
                <a:t> BS:</a:t>
              </a:r>
              <a:endParaRPr lang="fr-FR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0" name="ZoneTexte 99"/>
            <p:cNvSpPr txBox="1"/>
            <p:nvPr/>
          </p:nvSpPr>
          <p:spPr>
            <a:xfrm>
              <a:off x="4283968" y="2838127"/>
              <a:ext cx="1247725" cy="268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>
                  <a:latin typeface="Helvetica" pitchFamily="34" charset="0"/>
                  <a:cs typeface="Helvetica" pitchFamily="34" charset="0"/>
                </a:rPr>
                <a:t>Mutant </a:t>
              </a:r>
              <a:r>
                <a:rPr lang="fr-FR" sz="900" dirty="0" err="1" smtClean="0">
                  <a:latin typeface="Helvetica" pitchFamily="34" charset="0"/>
                  <a:cs typeface="Helvetica" pitchFamily="34" charset="0"/>
                </a:rPr>
                <a:t>seed</a:t>
              </a:r>
              <a:r>
                <a:rPr lang="fr-FR" sz="900" dirty="0" smtClean="0">
                  <a:latin typeface="Helvetica" pitchFamily="34" charset="0"/>
                  <a:cs typeface="Helvetica" pitchFamily="34" charset="0"/>
                </a:rPr>
                <a:t> BS:</a:t>
              </a:r>
              <a:endParaRPr lang="fr-FR" sz="9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106" name="Groupe 105"/>
            <p:cNvGrpSpPr/>
            <p:nvPr/>
          </p:nvGrpSpPr>
          <p:grpSpPr>
            <a:xfrm>
              <a:off x="4367150" y="692697"/>
              <a:ext cx="1152127" cy="360040"/>
              <a:chOff x="4447542" y="2564904"/>
              <a:chExt cx="1152127" cy="360040"/>
            </a:xfrm>
          </p:grpSpPr>
          <p:sp>
            <p:nvSpPr>
              <p:cNvPr id="105" name="Flèche droite 104"/>
              <p:cNvSpPr/>
              <p:nvPr/>
            </p:nvSpPr>
            <p:spPr>
              <a:xfrm>
                <a:off x="4447542" y="2564904"/>
                <a:ext cx="1068945" cy="360040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  <a:alpha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1" name="ZoneTexte 100"/>
              <p:cNvSpPr txBox="1"/>
              <p:nvPr/>
            </p:nvSpPr>
            <p:spPr>
              <a:xfrm>
                <a:off x="4447542" y="2636912"/>
                <a:ext cx="1152127" cy="250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 smtClean="0">
                    <a:latin typeface="Helvetica" pitchFamily="34" charset="0"/>
                    <a:cs typeface="Helvetica" pitchFamily="34" charset="0"/>
                  </a:rPr>
                  <a:t>CMV </a:t>
                </a:r>
                <a:r>
                  <a:rPr lang="fr-FR" sz="800" dirty="0" err="1" smtClean="0">
                    <a:latin typeface="Helvetica" pitchFamily="34" charset="0"/>
                    <a:cs typeface="Helvetica" pitchFamily="34" charset="0"/>
                  </a:rPr>
                  <a:t>promoter</a:t>
                </a:r>
                <a:endParaRPr lang="fr-FR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102" name="Groupe 101"/>
            <p:cNvGrpSpPr/>
            <p:nvPr/>
          </p:nvGrpSpPr>
          <p:grpSpPr>
            <a:xfrm>
              <a:off x="5426996" y="764697"/>
              <a:ext cx="853330" cy="250194"/>
              <a:chOff x="5691908" y="2420888"/>
              <a:chExt cx="964741" cy="250222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5724128" y="2420888"/>
                <a:ext cx="864096" cy="21602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04" name="ZoneTexte 103"/>
              <p:cNvSpPr txBox="1"/>
              <p:nvPr/>
            </p:nvSpPr>
            <p:spPr>
              <a:xfrm>
                <a:off x="5691908" y="2420889"/>
                <a:ext cx="964741" cy="250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800" b="1" dirty="0" err="1" smtClean="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Luciferase</a:t>
                </a:r>
                <a:endParaRPr lang="fr-FR" sz="8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107" name="ZoneTexte 106"/>
            <p:cNvSpPr txBox="1"/>
            <p:nvPr/>
          </p:nvSpPr>
          <p:spPr>
            <a:xfrm>
              <a:off x="6363816" y="764704"/>
              <a:ext cx="504056" cy="2154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800" dirty="0" smtClean="0">
                  <a:latin typeface="Helvetica" pitchFamily="34" charset="0"/>
                  <a:cs typeface="Helvetica" pitchFamily="34" charset="0"/>
                </a:rPr>
                <a:t>Fg 1</a:t>
              </a:r>
              <a:endParaRPr lang="fr-FR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8" name="ZoneTexte 107"/>
            <p:cNvSpPr txBox="1"/>
            <p:nvPr/>
          </p:nvSpPr>
          <p:spPr>
            <a:xfrm>
              <a:off x="6948264" y="764704"/>
              <a:ext cx="504056" cy="2154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800" dirty="0" smtClean="0">
                  <a:latin typeface="Helvetica" pitchFamily="34" charset="0"/>
                  <a:cs typeface="Helvetica" pitchFamily="34" charset="0"/>
                </a:rPr>
                <a:t>Fg 2</a:t>
              </a:r>
              <a:endParaRPr lang="fr-FR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9" name="ZoneTexte 108"/>
            <p:cNvSpPr txBox="1"/>
            <p:nvPr/>
          </p:nvSpPr>
          <p:spPr>
            <a:xfrm>
              <a:off x="7524328" y="764704"/>
              <a:ext cx="504056" cy="2154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800" dirty="0" smtClean="0">
                  <a:latin typeface="Helvetica" pitchFamily="34" charset="0"/>
                  <a:cs typeface="Helvetica" pitchFamily="34" charset="0"/>
                </a:rPr>
                <a:t>Fg 3</a:t>
              </a:r>
              <a:endParaRPr lang="fr-FR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6363816" y="476672"/>
              <a:ext cx="1656000" cy="2154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800" dirty="0" smtClean="0">
                  <a:latin typeface="Helvetica" pitchFamily="34" charset="0"/>
                  <a:cs typeface="Helvetica" pitchFamily="34" charset="0"/>
                </a:rPr>
                <a:t>SMAD 4 3’UTR</a:t>
              </a:r>
              <a:endParaRPr lang="fr-FR" sz="800" dirty="0"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111" name="Connecteur droit 110"/>
            <p:cNvCxnSpPr/>
            <p:nvPr/>
          </p:nvCxnSpPr>
          <p:spPr>
            <a:xfrm>
              <a:off x="6219816" y="836712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/>
            <p:cNvCxnSpPr/>
            <p:nvPr/>
          </p:nvCxnSpPr>
          <p:spPr>
            <a:xfrm>
              <a:off x="6867872" y="836712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/>
            <p:cNvCxnSpPr/>
            <p:nvPr/>
          </p:nvCxnSpPr>
          <p:spPr>
            <a:xfrm>
              <a:off x="7452320" y="836712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ZoneTexte 113"/>
            <p:cNvSpPr txBox="1"/>
            <p:nvPr/>
          </p:nvSpPr>
          <p:spPr>
            <a:xfrm>
              <a:off x="8172398" y="765283"/>
              <a:ext cx="936104" cy="21739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Helvetica" pitchFamily="34" charset="0"/>
                  <a:cs typeface="Helvetica" pitchFamily="34" charset="0"/>
                </a:rPr>
                <a:t>SV 40 poly A</a:t>
              </a:r>
              <a:endParaRPr lang="fr-FR" sz="800" dirty="0"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115" name="Connecteur droit 114"/>
            <p:cNvCxnSpPr/>
            <p:nvPr/>
          </p:nvCxnSpPr>
          <p:spPr>
            <a:xfrm>
              <a:off x="8028384" y="837292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angle 115"/>
            <p:cNvSpPr/>
            <p:nvPr/>
          </p:nvSpPr>
          <p:spPr>
            <a:xfrm>
              <a:off x="5940152" y="1310572"/>
              <a:ext cx="748552" cy="246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latin typeface="Helvetica" pitchFamily="34" charset="0"/>
                  <a:cs typeface="Helvetica" pitchFamily="34" charset="0"/>
                </a:rPr>
                <a:t>TTTGCA</a:t>
              </a:r>
              <a:endParaRPr lang="fr-FR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5940152" y="1526595"/>
              <a:ext cx="914896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ea typeface="Calibri" pitchFamily="34" charset="0"/>
                  <a:cs typeface="Helvetica" pitchFamily="34" charset="0"/>
                </a:rPr>
                <a:t>CGGATG</a:t>
              </a:r>
              <a:endParaRPr kumimoji="0" lang="fr-FR" sz="1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118" name="Connecteur droit 117"/>
            <p:cNvCxnSpPr/>
            <p:nvPr/>
          </p:nvCxnSpPr>
          <p:spPr>
            <a:xfrm flipH="1">
              <a:off x="6012160" y="1052737"/>
              <a:ext cx="503960" cy="288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Connecteur droit 118"/>
            <p:cNvCxnSpPr>
              <a:endCxn id="116" idx="3"/>
            </p:cNvCxnSpPr>
            <p:nvPr/>
          </p:nvCxnSpPr>
          <p:spPr>
            <a:xfrm>
              <a:off x="6588176" y="1052736"/>
              <a:ext cx="100528" cy="3809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6876258" y="1310572"/>
              <a:ext cx="69762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dirty="0" smtClean="0">
                  <a:latin typeface="Helvetica" pitchFamily="34" charset="0"/>
                  <a:cs typeface="Helvetica" pitchFamily="34" charset="0"/>
                </a:rPr>
                <a:t>TTTGCA</a:t>
              </a:r>
              <a:endParaRPr lang="fr-FR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6876257" y="1526596"/>
              <a:ext cx="72648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dirty="0" smtClean="0">
                  <a:latin typeface="Helvetica" pitchFamily="34" charset="0"/>
                  <a:cs typeface="Helvetica" pitchFamily="34" charset="0"/>
                </a:rPr>
                <a:t>CGCTAC</a:t>
              </a:r>
              <a:endParaRPr lang="fr-FR" sz="1000" dirty="0"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130" name="Connecteur droit 129"/>
            <p:cNvCxnSpPr/>
            <p:nvPr/>
          </p:nvCxnSpPr>
          <p:spPr>
            <a:xfrm flipH="1">
              <a:off x="6948264" y="1052737"/>
              <a:ext cx="431952" cy="288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Connecteur droit 131"/>
            <p:cNvCxnSpPr/>
            <p:nvPr/>
          </p:nvCxnSpPr>
          <p:spPr>
            <a:xfrm>
              <a:off x="7452320" y="1052737"/>
              <a:ext cx="0" cy="288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2" name="ZoneTexte 81"/>
            <p:cNvSpPr txBox="1"/>
            <p:nvPr/>
          </p:nvSpPr>
          <p:spPr>
            <a:xfrm>
              <a:off x="4783058" y="1342479"/>
              <a:ext cx="1038272" cy="268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>
                  <a:latin typeface="Helvetica" pitchFamily="34" charset="0"/>
                  <a:cs typeface="Helvetica" pitchFamily="34" charset="0"/>
                </a:rPr>
                <a:t>WT </a:t>
              </a:r>
              <a:r>
                <a:rPr lang="fr-FR" sz="900" dirty="0" err="1" smtClean="0">
                  <a:latin typeface="Helvetica" pitchFamily="34" charset="0"/>
                  <a:cs typeface="Helvetica" pitchFamily="34" charset="0"/>
                </a:rPr>
                <a:t>seed</a:t>
              </a:r>
              <a:r>
                <a:rPr lang="fr-FR" sz="900" dirty="0" smtClean="0">
                  <a:latin typeface="Helvetica" pitchFamily="34" charset="0"/>
                  <a:cs typeface="Helvetica" pitchFamily="34" charset="0"/>
                </a:rPr>
                <a:t> BS:</a:t>
              </a:r>
              <a:endParaRPr lang="fr-FR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4533513" y="1543693"/>
              <a:ext cx="1467818" cy="270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>
                  <a:latin typeface="Helvetica" pitchFamily="34" charset="0"/>
                  <a:cs typeface="Helvetica" pitchFamily="34" charset="0"/>
                </a:rPr>
                <a:t>Mutant </a:t>
              </a:r>
              <a:r>
                <a:rPr lang="fr-FR" sz="900" dirty="0" err="1" smtClean="0">
                  <a:latin typeface="Helvetica" pitchFamily="34" charset="0"/>
                  <a:cs typeface="Helvetica" pitchFamily="34" charset="0"/>
                </a:rPr>
                <a:t>seed</a:t>
              </a:r>
              <a:r>
                <a:rPr lang="fr-FR" sz="900" dirty="0" smtClean="0">
                  <a:latin typeface="Helvetica" pitchFamily="34" charset="0"/>
                  <a:cs typeface="Helvetica" pitchFamily="34" charset="0"/>
                </a:rPr>
                <a:t> BS:</a:t>
              </a:r>
              <a:endParaRPr lang="fr-FR" sz="900" dirty="0">
                <a:latin typeface="Helvetica" pitchFamily="34" charset="0"/>
                <a:cs typeface="Helvetica" pitchFamily="34" charset="0"/>
              </a:endParaRPr>
            </a:p>
          </p:txBody>
        </p:sp>
      </p:grpSp>
      <p:sp>
        <p:nvSpPr>
          <p:cNvPr id="84" name="ZoneTexte 83"/>
          <p:cNvSpPr txBox="1"/>
          <p:nvPr/>
        </p:nvSpPr>
        <p:spPr>
          <a:xfrm>
            <a:off x="5148064" y="41811"/>
            <a:ext cx="214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Helvetica" pitchFamily="34" charset="0"/>
                <a:cs typeface="Helvetica" pitchFamily="34" charset="0"/>
              </a:rPr>
              <a:t>c</a:t>
            </a:r>
            <a:endParaRPr lang="fr-FR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35496" y="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Helvetica" pitchFamily="34" charset="0"/>
                <a:cs typeface="Helvetica" pitchFamily="34" charset="0"/>
              </a:rPr>
              <a:t>a</a:t>
            </a:r>
            <a:endParaRPr lang="fr-FR" sz="1200" b="1" dirty="0"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87" name="Graphique 86"/>
          <p:cNvGraphicFramePr/>
          <p:nvPr/>
        </p:nvGraphicFramePr>
        <p:xfrm>
          <a:off x="5724128" y="244633"/>
          <a:ext cx="2160000" cy="18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5" name="ZoneTexte 94"/>
          <p:cNvSpPr txBox="1"/>
          <p:nvPr/>
        </p:nvSpPr>
        <p:spPr>
          <a:xfrm>
            <a:off x="-36512" y="2791961"/>
            <a:ext cx="27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Helvetica" pitchFamily="34" charset="0"/>
                <a:cs typeface="Helvetica" pitchFamily="34" charset="0"/>
              </a:rPr>
              <a:t>b</a:t>
            </a:r>
            <a:endParaRPr lang="fr-FR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8" name="ZoneTexte 13"/>
          <p:cNvSpPr txBox="1">
            <a:spLocks noChangeArrowheads="1"/>
          </p:cNvSpPr>
          <p:nvPr/>
        </p:nvSpPr>
        <p:spPr bwMode="auto">
          <a:xfrm>
            <a:off x="6494799" y="242892"/>
            <a:ext cx="160559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Helvetica" pitchFamily="34" charset="0"/>
                <a:cs typeface="Arial" pitchFamily="34" charset="0"/>
              </a:rPr>
              <a:t>Psi-check2 3’UTR T</a:t>
            </a:r>
            <a:r>
              <a:rPr lang="el-GR" sz="900" dirty="0" smtClean="0">
                <a:latin typeface="Helvetica" pitchFamily="34" charset="0"/>
                <a:cs typeface="Arial" pitchFamily="34" charset="0"/>
              </a:rPr>
              <a:t>β</a:t>
            </a:r>
            <a:r>
              <a:rPr lang="fr-FR" sz="900" dirty="0" smtClean="0">
                <a:latin typeface="Helvetica" pitchFamily="34" charset="0"/>
                <a:cs typeface="Arial" pitchFamily="34" charset="0"/>
              </a:rPr>
              <a:t>RII</a:t>
            </a:r>
            <a:endParaRPr lang="en-US" sz="900" dirty="0">
              <a:latin typeface="Helvetica" pitchFamily="34" charset="0"/>
              <a:cs typeface="Arial" pitchFamily="34" charset="0"/>
            </a:endParaRPr>
          </a:p>
        </p:txBody>
      </p:sp>
      <p:sp>
        <p:nvSpPr>
          <p:cNvPr id="89" name="ZoneTexte 13"/>
          <p:cNvSpPr txBox="1">
            <a:spLocks noChangeArrowheads="1"/>
          </p:cNvSpPr>
          <p:nvPr/>
        </p:nvSpPr>
        <p:spPr bwMode="auto">
          <a:xfrm>
            <a:off x="6494799" y="26868"/>
            <a:ext cx="160559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Helvetica" pitchFamily="34" charset="0"/>
                <a:cs typeface="Arial" pitchFamily="34" charset="0"/>
              </a:rPr>
              <a:t>Psi-check2 control</a:t>
            </a:r>
            <a:endParaRPr lang="en-US" sz="900" dirty="0">
              <a:latin typeface="Helvetica" pitchFamily="34" charset="0"/>
              <a:cs typeface="Arial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6356627" y="97203"/>
            <a:ext cx="144000" cy="14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91" name="Rectangle 90"/>
          <p:cNvSpPr/>
          <p:nvPr/>
        </p:nvSpPr>
        <p:spPr>
          <a:xfrm>
            <a:off x="6356627" y="281360"/>
            <a:ext cx="144000" cy="144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92" name="ZoneTexte 13"/>
          <p:cNvSpPr txBox="1">
            <a:spLocks noChangeArrowheads="1"/>
          </p:cNvSpPr>
          <p:nvPr/>
        </p:nvSpPr>
        <p:spPr bwMode="auto">
          <a:xfrm rot="19749232">
            <a:off x="5981485" y="1955992"/>
            <a:ext cx="6071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err="1" smtClean="0">
                <a:latin typeface="Helvetica" pitchFamily="34" charset="0"/>
                <a:cs typeface="Arial" pitchFamily="34" charset="0"/>
              </a:rPr>
              <a:t>miR</a:t>
            </a:r>
            <a:r>
              <a:rPr lang="en-US" sz="900" dirty="0" smtClean="0">
                <a:latin typeface="Helvetica" pitchFamily="34" charset="0"/>
                <a:cs typeface="Arial" pitchFamily="34" charset="0"/>
              </a:rPr>
              <a:t> 371</a:t>
            </a:r>
            <a:endParaRPr lang="en-US" sz="900" dirty="0">
              <a:latin typeface="Helvetica" pitchFamily="34" charset="0"/>
              <a:cs typeface="Arial" pitchFamily="34" charset="0"/>
            </a:endParaRPr>
          </a:p>
        </p:txBody>
      </p:sp>
      <p:sp>
        <p:nvSpPr>
          <p:cNvPr id="93" name="ZoneTexte 13"/>
          <p:cNvSpPr txBox="1">
            <a:spLocks noChangeArrowheads="1"/>
          </p:cNvSpPr>
          <p:nvPr/>
        </p:nvSpPr>
        <p:spPr bwMode="auto">
          <a:xfrm rot="19749232">
            <a:off x="6444763" y="1955992"/>
            <a:ext cx="6071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err="1" smtClean="0">
                <a:latin typeface="Helvetica" pitchFamily="34" charset="0"/>
                <a:cs typeface="Arial" pitchFamily="34" charset="0"/>
              </a:rPr>
              <a:t>miR</a:t>
            </a:r>
            <a:r>
              <a:rPr lang="en-US" sz="900" dirty="0" smtClean="0">
                <a:latin typeface="Helvetica" pitchFamily="34" charset="0"/>
                <a:cs typeface="Arial" pitchFamily="34" charset="0"/>
              </a:rPr>
              <a:t> 527</a:t>
            </a:r>
            <a:endParaRPr lang="en-US" sz="900" dirty="0">
              <a:latin typeface="Helvetica" pitchFamily="34" charset="0"/>
              <a:cs typeface="Arial" pitchFamily="34" charset="0"/>
            </a:endParaRPr>
          </a:p>
        </p:txBody>
      </p:sp>
      <p:sp>
        <p:nvSpPr>
          <p:cNvPr id="94" name="ZoneTexte 13"/>
          <p:cNvSpPr txBox="1">
            <a:spLocks noChangeArrowheads="1"/>
          </p:cNvSpPr>
          <p:nvPr/>
        </p:nvSpPr>
        <p:spPr bwMode="auto">
          <a:xfrm rot="19749232">
            <a:off x="6845581" y="1955992"/>
            <a:ext cx="6071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err="1" smtClean="0">
                <a:latin typeface="Helvetica" pitchFamily="34" charset="0"/>
                <a:cs typeface="Arial" pitchFamily="34" charset="0"/>
              </a:rPr>
              <a:t>miR</a:t>
            </a:r>
            <a:r>
              <a:rPr lang="en-US" sz="900" dirty="0" smtClean="0">
                <a:latin typeface="Helvetica" pitchFamily="34" charset="0"/>
                <a:cs typeface="Arial" pitchFamily="34" charset="0"/>
              </a:rPr>
              <a:t> 583</a:t>
            </a:r>
            <a:endParaRPr lang="en-US" sz="900" dirty="0">
              <a:latin typeface="Helvetica" pitchFamily="34" charset="0"/>
              <a:cs typeface="Arial" pitchFamily="34" charset="0"/>
            </a:endParaRPr>
          </a:p>
        </p:txBody>
      </p:sp>
      <p:sp>
        <p:nvSpPr>
          <p:cNvPr id="96" name="ZoneTexte 13"/>
          <p:cNvSpPr txBox="1">
            <a:spLocks noChangeArrowheads="1"/>
          </p:cNvSpPr>
          <p:nvPr/>
        </p:nvSpPr>
        <p:spPr bwMode="auto">
          <a:xfrm rot="19749232">
            <a:off x="7236851" y="1955992"/>
            <a:ext cx="6071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err="1" smtClean="0">
                <a:latin typeface="Helvetica" pitchFamily="34" charset="0"/>
                <a:cs typeface="Arial" pitchFamily="34" charset="0"/>
              </a:rPr>
              <a:t>miR</a:t>
            </a:r>
            <a:r>
              <a:rPr lang="en-US" sz="900" dirty="0" smtClean="0">
                <a:latin typeface="Helvetica" pitchFamily="34" charset="0"/>
                <a:cs typeface="Arial" pitchFamily="34" charset="0"/>
              </a:rPr>
              <a:t> 665</a:t>
            </a:r>
            <a:endParaRPr lang="en-US" sz="900" dirty="0">
              <a:latin typeface="Helvetica" pitchFamily="34" charset="0"/>
              <a:cs typeface="Arial" pitchFamily="34" charset="0"/>
            </a:endParaRPr>
          </a:p>
        </p:txBody>
      </p:sp>
      <p:graphicFrame>
        <p:nvGraphicFramePr>
          <p:cNvPr id="120" name="Graphique 119"/>
          <p:cNvGraphicFramePr/>
          <p:nvPr>
            <p:extLst>
              <p:ext uri="{D42A27DB-BD31-4B8C-83A1-F6EECF244321}">
                <p14:modId xmlns:p14="http://schemas.microsoft.com/office/powerpoint/2010/main" val="187985415"/>
              </p:ext>
            </p:extLst>
          </p:nvPr>
        </p:nvGraphicFramePr>
        <p:xfrm>
          <a:off x="5047208" y="2616219"/>
          <a:ext cx="1835696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1" name="ZoneTexte 13"/>
          <p:cNvSpPr txBox="1">
            <a:spLocks noChangeArrowheads="1"/>
          </p:cNvSpPr>
          <p:nvPr/>
        </p:nvSpPr>
        <p:spPr bwMode="auto">
          <a:xfrm>
            <a:off x="5658768" y="4072099"/>
            <a:ext cx="86409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err="1" smtClean="0">
                <a:latin typeface="Helvetica" pitchFamily="34" charset="0"/>
                <a:cs typeface="Arial" pitchFamily="34" charset="0"/>
              </a:rPr>
              <a:t>antimiR</a:t>
            </a:r>
            <a:r>
              <a:rPr lang="en-US" sz="900" dirty="0" smtClean="0">
                <a:latin typeface="Helvetica" pitchFamily="34" charset="0"/>
                <a:cs typeface="Arial" pitchFamily="34" charset="0"/>
              </a:rPr>
              <a:t> 527</a:t>
            </a:r>
            <a:endParaRPr lang="en-US" sz="900" dirty="0">
              <a:latin typeface="Helvetica" pitchFamily="34" charset="0"/>
              <a:cs typeface="Arial" pitchFamily="34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 rot="16200000">
            <a:off x="3759958" y="3213268"/>
            <a:ext cx="2520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Helvetica" pitchFamily="34" charset="0"/>
              </a:rPr>
              <a:t>Normalized RLU (</a:t>
            </a:r>
            <a:r>
              <a:rPr lang="en-US" sz="800" dirty="0" err="1" smtClean="0">
                <a:latin typeface="Helvetica" pitchFamily="34" charset="0"/>
              </a:rPr>
              <a:t>antimiR</a:t>
            </a:r>
            <a:r>
              <a:rPr lang="en-US" sz="800" dirty="0" smtClean="0">
                <a:latin typeface="Helvetica" pitchFamily="34" charset="0"/>
              </a:rPr>
              <a:t> 527/</a:t>
            </a:r>
            <a:r>
              <a:rPr lang="en-US" sz="800" dirty="0" err="1" smtClean="0">
                <a:latin typeface="Helvetica" pitchFamily="34" charset="0"/>
              </a:rPr>
              <a:t>antimiR</a:t>
            </a:r>
            <a:r>
              <a:rPr lang="en-US" sz="800" dirty="0" smtClean="0">
                <a:latin typeface="Helvetica" pitchFamily="34" charset="0"/>
              </a:rPr>
              <a:t> ct)</a:t>
            </a:r>
            <a:endParaRPr lang="en-US" sz="800" dirty="0">
              <a:latin typeface="Helvetica" pitchFamily="34" charset="0"/>
            </a:endParaRPr>
          </a:p>
        </p:txBody>
      </p:sp>
      <p:sp>
        <p:nvSpPr>
          <p:cNvPr id="123" name="ZoneTexte 122"/>
          <p:cNvSpPr txBox="1"/>
          <p:nvPr/>
        </p:nvSpPr>
        <p:spPr>
          <a:xfrm rot="16200000">
            <a:off x="4645481" y="1027575"/>
            <a:ext cx="19442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Helvetica" pitchFamily="34" charset="0"/>
              </a:rPr>
              <a:t>Normalized RLU (</a:t>
            </a:r>
            <a:r>
              <a:rPr lang="en-US" sz="900" dirty="0" err="1" smtClean="0">
                <a:latin typeface="Helvetica" pitchFamily="34" charset="0"/>
              </a:rPr>
              <a:t>miRs</a:t>
            </a:r>
            <a:r>
              <a:rPr lang="en-US" sz="900" dirty="0" smtClean="0">
                <a:latin typeface="Helvetica" pitchFamily="34" charset="0"/>
              </a:rPr>
              <a:t>/</a:t>
            </a:r>
            <a:r>
              <a:rPr lang="en-US" sz="900" dirty="0" err="1" smtClean="0">
                <a:latin typeface="Helvetica" pitchFamily="34" charset="0"/>
              </a:rPr>
              <a:t>imiR</a:t>
            </a:r>
            <a:r>
              <a:rPr lang="en-US" sz="900" dirty="0" smtClean="0">
                <a:latin typeface="Helvetica" pitchFamily="34" charset="0"/>
              </a:rPr>
              <a:t> ct)</a:t>
            </a:r>
            <a:endParaRPr lang="en-US" sz="900" dirty="0">
              <a:latin typeface="Helvetica" pitchFamily="34" charset="0"/>
            </a:endParaRPr>
          </a:p>
        </p:txBody>
      </p:sp>
      <p:sp>
        <p:nvSpPr>
          <p:cNvPr id="125" name="ZoneTexte 124"/>
          <p:cNvSpPr txBox="1"/>
          <p:nvPr/>
        </p:nvSpPr>
        <p:spPr>
          <a:xfrm rot="23901">
            <a:off x="5579329" y="2413212"/>
            <a:ext cx="1656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P-miR 3’UTR </a:t>
            </a:r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Smad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4 (fg1)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26" name="ZoneTexte 125"/>
          <p:cNvSpPr txBox="1"/>
          <p:nvPr/>
        </p:nvSpPr>
        <p:spPr>
          <a:xfrm rot="23901">
            <a:off x="5579329" y="2565612"/>
            <a:ext cx="1656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P-miR 3’UTR </a:t>
            </a:r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Smad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4 (fg2)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5506554" y="2339018"/>
            <a:ext cx="108000" cy="10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31" name="Rectangle 130"/>
          <p:cNvSpPr/>
          <p:nvPr/>
        </p:nvSpPr>
        <p:spPr>
          <a:xfrm>
            <a:off x="5506554" y="2487159"/>
            <a:ext cx="108000" cy="10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33" name="Rectangle 132"/>
          <p:cNvSpPr/>
          <p:nvPr/>
        </p:nvSpPr>
        <p:spPr>
          <a:xfrm>
            <a:off x="5506538" y="2631175"/>
            <a:ext cx="108000" cy="10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aphicFrame>
        <p:nvGraphicFramePr>
          <p:cNvPr id="134" name="Graphique 133"/>
          <p:cNvGraphicFramePr/>
          <p:nvPr/>
        </p:nvGraphicFramePr>
        <p:xfrm>
          <a:off x="7164288" y="2622107"/>
          <a:ext cx="1507012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5" name="ZoneTexte 13"/>
          <p:cNvSpPr txBox="1">
            <a:spLocks noChangeArrowheads="1"/>
          </p:cNvSpPr>
          <p:nvPr/>
        </p:nvSpPr>
        <p:spPr bwMode="auto">
          <a:xfrm>
            <a:off x="7589688" y="4062267"/>
            <a:ext cx="86409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err="1" smtClean="0">
                <a:latin typeface="Helvetica" pitchFamily="34" charset="0"/>
                <a:cs typeface="Arial" pitchFamily="34" charset="0"/>
              </a:rPr>
              <a:t>antimiR</a:t>
            </a:r>
            <a:r>
              <a:rPr lang="en-US" sz="900" dirty="0" smtClean="0">
                <a:latin typeface="Helvetica" pitchFamily="34" charset="0"/>
                <a:cs typeface="Arial" pitchFamily="34" charset="0"/>
              </a:rPr>
              <a:t> 665</a:t>
            </a:r>
            <a:endParaRPr lang="en-US" sz="900" dirty="0">
              <a:latin typeface="Helvetica" pitchFamily="34" charset="0"/>
              <a:cs typeface="Arial" pitchFamily="34" charset="0"/>
            </a:endParaRPr>
          </a:p>
        </p:txBody>
      </p:sp>
      <p:sp>
        <p:nvSpPr>
          <p:cNvPr id="136" name="ZoneTexte 13"/>
          <p:cNvSpPr txBox="1">
            <a:spLocks noChangeArrowheads="1"/>
          </p:cNvSpPr>
          <p:nvPr/>
        </p:nvSpPr>
        <p:spPr bwMode="auto">
          <a:xfrm>
            <a:off x="7646927" y="2479938"/>
            <a:ext cx="149707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Helvetica" pitchFamily="34" charset="0"/>
                <a:cs typeface="Arial" pitchFamily="34" charset="0"/>
              </a:rPr>
              <a:t>Psi-check2 3’UTR T</a:t>
            </a:r>
            <a:r>
              <a:rPr lang="el-GR" sz="900" dirty="0" smtClean="0">
                <a:latin typeface="Helvetica" pitchFamily="34" charset="0"/>
                <a:cs typeface="Arial" pitchFamily="34" charset="0"/>
              </a:rPr>
              <a:t>β</a:t>
            </a:r>
            <a:r>
              <a:rPr lang="fr-FR" sz="900" dirty="0" smtClean="0">
                <a:latin typeface="Helvetica" pitchFamily="34" charset="0"/>
                <a:cs typeface="Arial" pitchFamily="34" charset="0"/>
              </a:rPr>
              <a:t>RII</a:t>
            </a:r>
            <a:endParaRPr lang="en-US" sz="900" dirty="0">
              <a:latin typeface="Helvetica" pitchFamily="34" charset="0"/>
              <a:cs typeface="Arial" pitchFamily="34" charset="0"/>
            </a:endParaRPr>
          </a:p>
        </p:txBody>
      </p:sp>
      <p:sp>
        <p:nvSpPr>
          <p:cNvPr id="137" name="ZoneTexte 13"/>
          <p:cNvSpPr txBox="1">
            <a:spLocks noChangeArrowheads="1"/>
          </p:cNvSpPr>
          <p:nvPr/>
        </p:nvSpPr>
        <p:spPr bwMode="auto">
          <a:xfrm>
            <a:off x="7646927" y="2337400"/>
            <a:ext cx="160559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Helvetica" pitchFamily="34" charset="0"/>
                <a:cs typeface="Arial" pitchFamily="34" charset="0"/>
              </a:rPr>
              <a:t>Psi-check2 control</a:t>
            </a:r>
            <a:endParaRPr lang="en-US" sz="900" dirty="0">
              <a:latin typeface="Helvetica" pitchFamily="34" charset="0"/>
              <a:cs typeface="Arial" pitchFamily="34" charset="0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7580763" y="2385619"/>
            <a:ext cx="108000" cy="10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39" name="Rectangle 138"/>
          <p:cNvSpPr/>
          <p:nvPr/>
        </p:nvSpPr>
        <p:spPr>
          <a:xfrm>
            <a:off x="7580763" y="2553424"/>
            <a:ext cx="108000" cy="10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40" name="ZoneTexte 139"/>
          <p:cNvSpPr txBox="1"/>
          <p:nvPr/>
        </p:nvSpPr>
        <p:spPr>
          <a:xfrm rot="16200000">
            <a:off x="5971341" y="3262674"/>
            <a:ext cx="2331641" cy="216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Helvetica" pitchFamily="34" charset="0"/>
              </a:rPr>
              <a:t>Normalized RLU (antimiR665 / </a:t>
            </a:r>
            <a:r>
              <a:rPr lang="en-US" sz="800" dirty="0" err="1" smtClean="0">
                <a:latin typeface="Helvetica" pitchFamily="34" charset="0"/>
              </a:rPr>
              <a:t>antimiRct</a:t>
            </a:r>
            <a:r>
              <a:rPr lang="en-US" sz="800" dirty="0" smtClean="0">
                <a:latin typeface="Helvetica" pitchFamily="34" charset="0"/>
              </a:rPr>
              <a:t>)</a:t>
            </a:r>
            <a:endParaRPr lang="en-US" sz="800" dirty="0">
              <a:latin typeface="Helvetica" pitchFamily="34" charset="0"/>
            </a:endParaRPr>
          </a:p>
        </p:txBody>
      </p:sp>
      <p:sp>
        <p:nvSpPr>
          <p:cNvPr id="117" name="ZoneTexte 116"/>
          <p:cNvSpPr txBox="1"/>
          <p:nvPr/>
        </p:nvSpPr>
        <p:spPr>
          <a:xfrm>
            <a:off x="5130308" y="2060848"/>
            <a:ext cx="214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Helvetica" pitchFamily="34" charset="0"/>
                <a:cs typeface="Helvetica" pitchFamily="34" charset="0"/>
              </a:rPr>
              <a:t>d</a:t>
            </a:r>
            <a:endParaRPr lang="fr-FR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41" name="ZoneTexte 140"/>
          <p:cNvSpPr txBox="1"/>
          <p:nvPr/>
        </p:nvSpPr>
        <p:spPr>
          <a:xfrm rot="23901">
            <a:off x="5580895" y="2268261"/>
            <a:ext cx="1656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P-miR control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24" name="ZoneTexte 64"/>
          <p:cNvSpPr txBox="1"/>
          <p:nvPr/>
        </p:nvSpPr>
        <p:spPr>
          <a:xfrm>
            <a:off x="8063880" y="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Helvetica" pitchFamily="34" charset="0"/>
              </a:rPr>
              <a:t>Sup Figure 2</a:t>
            </a:r>
            <a:endParaRPr lang="en-US" sz="1200" dirty="0">
              <a:latin typeface="Helvetica" pitchFamily="34" charset="0"/>
            </a:endParaRPr>
          </a:p>
        </p:txBody>
      </p:sp>
      <p:grpSp>
        <p:nvGrpSpPr>
          <p:cNvPr id="142" name="Groupe 127"/>
          <p:cNvGrpSpPr/>
          <p:nvPr/>
        </p:nvGrpSpPr>
        <p:grpSpPr>
          <a:xfrm>
            <a:off x="7668344" y="2902260"/>
            <a:ext cx="504000" cy="72000"/>
            <a:chOff x="1475656" y="692696"/>
            <a:chExt cx="648072" cy="144000"/>
          </a:xfrm>
        </p:grpSpPr>
        <p:cxnSp>
          <p:nvCxnSpPr>
            <p:cNvPr id="143" name="Connecteur droit 142"/>
            <p:cNvCxnSpPr/>
            <p:nvPr/>
          </p:nvCxnSpPr>
          <p:spPr>
            <a:xfrm>
              <a:off x="1475656" y="692696"/>
              <a:ext cx="0" cy="14400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Connecteur droit 143"/>
            <p:cNvCxnSpPr/>
            <p:nvPr/>
          </p:nvCxnSpPr>
          <p:spPr>
            <a:xfrm flipH="1">
              <a:off x="1475656" y="692696"/>
              <a:ext cx="64800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>
              <a:off x="2123728" y="692696"/>
              <a:ext cx="0" cy="14400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6" name="Groupe 132"/>
          <p:cNvGrpSpPr/>
          <p:nvPr/>
        </p:nvGrpSpPr>
        <p:grpSpPr>
          <a:xfrm>
            <a:off x="5796136" y="4738102"/>
            <a:ext cx="576064" cy="72000"/>
            <a:chOff x="1475656" y="692696"/>
            <a:chExt cx="648072" cy="144000"/>
          </a:xfrm>
        </p:grpSpPr>
        <p:cxnSp>
          <p:nvCxnSpPr>
            <p:cNvPr id="147" name="Connecteur droit 146"/>
            <p:cNvCxnSpPr/>
            <p:nvPr/>
          </p:nvCxnSpPr>
          <p:spPr>
            <a:xfrm>
              <a:off x="1475656" y="692696"/>
              <a:ext cx="0" cy="14400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Connecteur droit 147"/>
            <p:cNvCxnSpPr/>
            <p:nvPr/>
          </p:nvCxnSpPr>
          <p:spPr>
            <a:xfrm flipH="1">
              <a:off x="1475656" y="692696"/>
              <a:ext cx="64800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Connecteur droit 148"/>
            <p:cNvCxnSpPr/>
            <p:nvPr/>
          </p:nvCxnSpPr>
          <p:spPr>
            <a:xfrm>
              <a:off x="2123728" y="692696"/>
              <a:ext cx="0" cy="14400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0" name="ZoneTexte 149"/>
          <p:cNvSpPr txBox="1"/>
          <p:nvPr/>
        </p:nvSpPr>
        <p:spPr>
          <a:xfrm>
            <a:off x="7777257" y="2708920"/>
            <a:ext cx="50006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smtClean="0">
                <a:latin typeface="Helvetica" pitchFamily="34" charset="0"/>
              </a:rPr>
              <a:t>**</a:t>
            </a:r>
            <a:endParaRPr lang="fr-FR" sz="1300" dirty="0">
              <a:latin typeface="Helvetica" pitchFamily="34" charset="0"/>
            </a:endParaRPr>
          </a:p>
        </p:txBody>
      </p:sp>
      <p:sp>
        <p:nvSpPr>
          <p:cNvPr id="151" name="ZoneTexte 150"/>
          <p:cNvSpPr txBox="1"/>
          <p:nvPr/>
        </p:nvSpPr>
        <p:spPr>
          <a:xfrm>
            <a:off x="5905265" y="4581128"/>
            <a:ext cx="50006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smtClean="0">
                <a:latin typeface="Helvetica" pitchFamily="34" charset="0"/>
              </a:rPr>
              <a:t>***</a:t>
            </a:r>
            <a:endParaRPr lang="fr-FR" sz="1300" dirty="0">
              <a:latin typeface="Helvetica" pitchFamily="34" charset="0"/>
            </a:endParaRPr>
          </a:p>
        </p:txBody>
      </p:sp>
      <p:grpSp>
        <p:nvGrpSpPr>
          <p:cNvPr id="152" name="Groupe 127"/>
          <p:cNvGrpSpPr/>
          <p:nvPr/>
        </p:nvGrpSpPr>
        <p:grpSpPr>
          <a:xfrm>
            <a:off x="7380312" y="764704"/>
            <a:ext cx="288032" cy="72000"/>
            <a:chOff x="1475656" y="692696"/>
            <a:chExt cx="648072" cy="144000"/>
          </a:xfrm>
        </p:grpSpPr>
        <p:cxnSp>
          <p:nvCxnSpPr>
            <p:cNvPr id="153" name="Connecteur droit 152"/>
            <p:cNvCxnSpPr/>
            <p:nvPr/>
          </p:nvCxnSpPr>
          <p:spPr>
            <a:xfrm>
              <a:off x="1475656" y="692696"/>
              <a:ext cx="0" cy="14400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Connecteur droit 153"/>
            <p:cNvCxnSpPr/>
            <p:nvPr/>
          </p:nvCxnSpPr>
          <p:spPr>
            <a:xfrm flipH="1">
              <a:off x="1475656" y="692696"/>
              <a:ext cx="64800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Connecteur droit 154"/>
            <p:cNvCxnSpPr/>
            <p:nvPr/>
          </p:nvCxnSpPr>
          <p:spPr>
            <a:xfrm>
              <a:off x="2123728" y="692696"/>
              <a:ext cx="0" cy="14400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6" name="Groupe 132"/>
          <p:cNvGrpSpPr/>
          <p:nvPr/>
        </p:nvGrpSpPr>
        <p:grpSpPr>
          <a:xfrm>
            <a:off x="5690997" y="2852936"/>
            <a:ext cx="720080" cy="72008"/>
            <a:chOff x="1475656" y="692696"/>
            <a:chExt cx="648072" cy="144000"/>
          </a:xfrm>
        </p:grpSpPr>
        <p:cxnSp>
          <p:nvCxnSpPr>
            <p:cNvPr id="157" name="Connecteur droit 156"/>
            <p:cNvCxnSpPr/>
            <p:nvPr/>
          </p:nvCxnSpPr>
          <p:spPr>
            <a:xfrm>
              <a:off x="1475656" y="692696"/>
              <a:ext cx="0" cy="14400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Connecteur droit 157"/>
            <p:cNvCxnSpPr/>
            <p:nvPr/>
          </p:nvCxnSpPr>
          <p:spPr>
            <a:xfrm flipH="1">
              <a:off x="1475656" y="692696"/>
              <a:ext cx="64800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Connecteur droit 158"/>
            <p:cNvCxnSpPr/>
            <p:nvPr/>
          </p:nvCxnSpPr>
          <p:spPr>
            <a:xfrm>
              <a:off x="2123728" y="692696"/>
              <a:ext cx="0" cy="14400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0" name="ZoneTexte 159"/>
          <p:cNvSpPr txBox="1"/>
          <p:nvPr/>
        </p:nvSpPr>
        <p:spPr>
          <a:xfrm>
            <a:off x="7380312" y="548680"/>
            <a:ext cx="50006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smtClean="0">
                <a:latin typeface="Helvetica" pitchFamily="34" charset="0"/>
              </a:rPr>
              <a:t>***</a:t>
            </a:r>
            <a:endParaRPr lang="fr-FR" sz="1300" dirty="0">
              <a:latin typeface="Helvetica" pitchFamily="34" charset="0"/>
            </a:endParaRPr>
          </a:p>
        </p:txBody>
      </p:sp>
      <p:sp>
        <p:nvSpPr>
          <p:cNvPr id="161" name="ZoneTexte 160"/>
          <p:cNvSpPr txBox="1"/>
          <p:nvPr/>
        </p:nvSpPr>
        <p:spPr>
          <a:xfrm>
            <a:off x="5940152" y="2683004"/>
            <a:ext cx="2880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smtClean="0">
                <a:latin typeface="Helvetica" pitchFamily="34" charset="0"/>
              </a:rPr>
              <a:t>*</a:t>
            </a:r>
            <a:endParaRPr lang="fr-FR" sz="1300" dirty="0">
              <a:latin typeface="Helvetica" pitchFamily="34" charset="0"/>
            </a:endParaRPr>
          </a:p>
        </p:txBody>
      </p:sp>
      <p:grpSp>
        <p:nvGrpSpPr>
          <p:cNvPr id="162" name="Groupe 132"/>
          <p:cNvGrpSpPr/>
          <p:nvPr/>
        </p:nvGrpSpPr>
        <p:grpSpPr>
          <a:xfrm>
            <a:off x="5796136" y="4843244"/>
            <a:ext cx="288032" cy="54468"/>
            <a:chOff x="1475656" y="692696"/>
            <a:chExt cx="648072" cy="144000"/>
          </a:xfrm>
        </p:grpSpPr>
        <p:cxnSp>
          <p:nvCxnSpPr>
            <p:cNvPr id="163" name="Connecteur droit 162"/>
            <p:cNvCxnSpPr/>
            <p:nvPr/>
          </p:nvCxnSpPr>
          <p:spPr>
            <a:xfrm>
              <a:off x="1475656" y="692696"/>
              <a:ext cx="0" cy="14400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4" name="Connecteur droit 163"/>
            <p:cNvCxnSpPr/>
            <p:nvPr/>
          </p:nvCxnSpPr>
          <p:spPr>
            <a:xfrm flipH="1">
              <a:off x="1475656" y="692696"/>
              <a:ext cx="64800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Connecteur droit 164"/>
            <p:cNvCxnSpPr/>
            <p:nvPr/>
          </p:nvCxnSpPr>
          <p:spPr>
            <a:xfrm>
              <a:off x="2123728" y="692696"/>
              <a:ext cx="0" cy="14400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9512" y="4915033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Schematic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Smad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4 and TGF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R2 3’UTR reporter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constructs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showing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predicted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miR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-527 and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miR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-665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seed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binding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sequences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respectively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. Wild type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seed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binding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sequences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(WT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seed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BS) and 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nucleotide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changes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introduced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in the mutant reporter (mutant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seed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BS) are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shown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. (b)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Predicted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alignment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seed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binding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sequences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miR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-527 and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miR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-665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within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Smad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4 and TGF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R2 3’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UTRs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respectively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accordingly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TargetScan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software(c, d) JHU-029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cells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otransfected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with the indicated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miR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mimics/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antimiRs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or ct (control)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miR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antimiR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together with the UTR-</a:t>
            </a:r>
            <a:r>
              <a:rPr lang="en-US" sz="1200" dirty="0" smtClean="0">
                <a:latin typeface="Times New Roman"/>
                <a:cs typeface="Times New Roman"/>
              </a:rPr>
              <a:t>reporter, or control reporter. Results are shown as relative </a:t>
            </a:r>
            <a:r>
              <a:rPr lang="en-US" sz="1200" dirty="0" err="1" smtClean="0">
                <a:latin typeface="Times New Roman"/>
                <a:cs typeface="Times New Roman"/>
              </a:rPr>
              <a:t>luciferase</a:t>
            </a:r>
            <a:r>
              <a:rPr lang="en-US" sz="1200" dirty="0" smtClean="0">
                <a:latin typeface="Times New Roman"/>
                <a:cs typeface="Times New Roman"/>
              </a:rPr>
              <a:t> units (RLU) normalized to the control </a:t>
            </a:r>
            <a:r>
              <a:rPr lang="en-US" sz="1200" dirty="0" err="1" smtClean="0">
                <a:latin typeface="Times New Roman"/>
                <a:cs typeface="Times New Roman"/>
              </a:rPr>
              <a:t>miR</a:t>
            </a:r>
            <a:r>
              <a:rPr lang="en-US" sz="1200" dirty="0" smtClean="0">
                <a:latin typeface="Times New Roman"/>
                <a:cs typeface="Times New Roman"/>
              </a:rPr>
              <a:t>/</a:t>
            </a:r>
            <a:r>
              <a:rPr lang="en-US" sz="1200" dirty="0" err="1" smtClean="0">
                <a:latin typeface="Times New Roman"/>
                <a:cs typeface="Times New Roman"/>
              </a:rPr>
              <a:t>antimiR</a:t>
            </a:r>
            <a:r>
              <a:rPr lang="en-US" sz="1200" dirty="0" smtClean="0">
                <a:latin typeface="Times New Roman"/>
                <a:cs typeface="Times New Roman"/>
              </a:rPr>
              <a:t>.</a:t>
            </a:r>
            <a:r>
              <a:rPr lang="fr-FR" sz="1200" dirty="0" smtClean="0">
                <a:latin typeface="Times New Roman"/>
                <a:cs typeface="Times New Roman"/>
              </a:rPr>
              <a:t>(e) </a:t>
            </a:r>
            <a:r>
              <a:rPr lang="fr-FR" sz="1200" dirty="0" err="1" smtClean="0">
                <a:latin typeface="Times New Roman"/>
                <a:cs typeface="Times New Roman"/>
              </a:rPr>
              <a:t>qRT</a:t>
            </a:r>
            <a:r>
              <a:rPr lang="fr-FR" sz="1200" dirty="0" smtClean="0">
                <a:latin typeface="Times New Roman"/>
                <a:cs typeface="Times New Roman"/>
              </a:rPr>
              <a:t>-PCR for </a:t>
            </a:r>
            <a:r>
              <a:rPr lang="fr-FR" sz="1200" dirty="0" err="1" smtClean="0">
                <a:latin typeface="Times New Roman"/>
                <a:cs typeface="Times New Roman"/>
              </a:rPr>
              <a:t>Smad</a:t>
            </a:r>
            <a:r>
              <a:rPr lang="fr-FR" sz="1200" dirty="0" smtClean="0">
                <a:latin typeface="Times New Roman"/>
                <a:cs typeface="Times New Roman"/>
              </a:rPr>
              <a:t> 4 and TGF</a:t>
            </a:r>
            <a:r>
              <a:rPr lang="el-GR" sz="1200" dirty="0" smtClean="0">
                <a:latin typeface="Times New Roman"/>
                <a:cs typeface="Times New Roman"/>
              </a:rPr>
              <a:t>β</a:t>
            </a:r>
            <a:r>
              <a:rPr lang="fr-FR" sz="1200" dirty="0" smtClean="0">
                <a:latin typeface="Times New Roman"/>
                <a:cs typeface="Times New Roman"/>
              </a:rPr>
              <a:t>R2 RNA </a:t>
            </a:r>
            <a:r>
              <a:rPr lang="fr-FR" sz="1200" dirty="0" err="1" smtClean="0">
                <a:latin typeface="Times New Roman"/>
                <a:cs typeface="Times New Roman"/>
              </a:rPr>
              <a:t>levels</a:t>
            </a:r>
            <a:r>
              <a:rPr lang="fr-FR" sz="1200" dirty="0" smtClean="0">
                <a:latin typeface="Times New Roman"/>
                <a:cs typeface="Times New Roman"/>
              </a:rPr>
              <a:t> in JHU-029 </a:t>
            </a:r>
            <a:r>
              <a:rPr lang="fr-FR" sz="1200" dirty="0" err="1" smtClean="0">
                <a:latin typeface="Times New Roman"/>
                <a:cs typeface="Times New Roman"/>
              </a:rPr>
              <a:t>cell</a:t>
            </a:r>
            <a:r>
              <a:rPr lang="fr-FR" sz="1200" dirty="0" smtClean="0">
                <a:latin typeface="Times New Roman"/>
                <a:cs typeface="Times New Roman"/>
              </a:rPr>
              <a:t> line </a:t>
            </a:r>
            <a:r>
              <a:rPr lang="fr-FR" sz="1200" dirty="0" err="1" smtClean="0">
                <a:latin typeface="Times New Roman"/>
                <a:cs typeface="Times New Roman"/>
              </a:rPr>
              <a:t>transfected</a:t>
            </a:r>
            <a:r>
              <a:rPr lang="fr-FR" sz="1200" dirty="0" smtClean="0">
                <a:latin typeface="Times New Roman"/>
                <a:cs typeface="Times New Roman"/>
              </a:rPr>
              <a:t> </a:t>
            </a:r>
            <a:r>
              <a:rPr lang="fr-FR" sz="1200" dirty="0" err="1" smtClean="0">
                <a:latin typeface="Times New Roman"/>
                <a:cs typeface="Times New Roman"/>
              </a:rPr>
              <a:t>with</a:t>
            </a:r>
            <a:r>
              <a:rPr lang="fr-FR" sz="1200" dirty="0" smtClean="0">
                <a:latin typeface="Times New Roman"/>
                <a:cs typeface="Times New Roman"/>
              </a:rPr>
              <a:t> the </a:t>
            </a:r>
            <a:r>
              <a:rPr lang="fr-FR" sz="1200" dirty="0" err="1" smtClean="0">
                <a:latin typeface="Times New Roman"/>
                <a:cs typeface="Times New Roman"/>
              </a:rPr>
              <a:t>indicated</a:t>
            </a:r>
            <a:r>
              <a:rPr lang="fr-FR" sz="1200" dirty="0" smtClean="0">
                <a:latin typeface="Times New Roman"/>
                <a:cs typeface="Times New Roman"/>
              </a:rPr>
              <a:t> </a:t>
            </a:r>
            <a:r>
              <a:rPr lang="fr-FR" sz="1200" dirty="0" err="1" smtClean="0">
                <a:latin typeface="Times New Roman"/>
                <a:cs typeface="Times New Roman"/>
              </a:rPr>
              <a:t>antagomiRs</a:t>
            </a:r>
            <a:r>
              <a:rPr lang="fr-FR" sz="1200" dirty="0" smtClean="0">
                <a:latin typeface="Times New Roman"/>
                <a:cs typeface="Times New Roman"/>
              </a:rPr>
              <a:t> (</a:t>
            </a:r>
            <a:r>
              <a:rPr lang="fr-FR" sz="1200" dirty="0" err="1" smtClean="0">
                <a:latin typeface="Times New Roman"/>
                <a:cs typeface="Times New Roman"/>
              </a:rPr>
              <a:t>antimiRs</a:t>
            </a:r>
            <a:r>
              <a:rPr lang="fr-FR" sz="1200" dirty="0" smtClean="0">
                <a:latin typeface="Times New Roman"/>
                <a:cs typeface="Times New Roman"/>
              </a:rPr>
              <a:t>) </a:t>
            </a:r>
            <a:r>
              <a:rPr lang="fr-FR" sz="1200" dirty="0" err="1" smtClean="0">
                <a:latin typeface="Times New Roman"/>
                <a:cs typeface="Times New Roman"/>
              </a:rPr>
              <a:t>compared</a:t>
            </a:r>
            <a:r>
              <a:rPr lang="fr-FR" sz="1200" dirty="0" smtClean="0">
                <a:latin typeface="Times New Roman"/>
                <a:cs typeface="Times New Roman"/>
              </a:rPr>
              <a:t> </a:t>
            </a:r>
            <a:r>
              <a:rPr lang="fr-FR" sz="1200" dirty="0" err="1" smtClean="0">
                <a:latin typeface="Times New Roman"/>
                <a:cs typeface="Times New Roman"/>
              </a:rPr>
              <a:t>with</a:t>
            </a:r>
            <a:r>
              <a:rPr lang="fr-FR" sz="1200" dirty="0" smtClean="0">
                <a:latin typeface="Times New Roman"/>
                <a:cs typeface="Times New Roman"/>
              </a:rPr>
              <a:t> the control </a:t>
            </a:r>
            <a:r>
              <a:rPr lang="fr-FR" sz="1200" dirty="0" err="1" smtClean="0">
                <a:latin typeface="Times New Roman"/>
                <a:cs typeface="Times New Roman"/>
              </a:rPr>
              <a:t>antimiR</a:t>
            </a:r>
            <a:r>
              <a:rPr lang="fr-FR" sz="1200" dirty="0" smtClean="0">
                <a:latin typeface="Times New Roman"/>
                <a:cs typeface="Times New Roman"/>
              </a:rPr>
              <a:t>. (f) </a:t>
            </a:r>
            <a:r>
              <a:rPr lang="en-US" sz="1200" dirty="0" err="1">
                <a:latin typeface="Times New Roman"/>
                <a:cs typeface="Times New Roman"/>
              </a:rPr>
              <a:t>Immunoblotting</a:t>
            </a:r>
            <a:r>
              <a:rPr lang="en-US" sz="1200" dirty="0">
                <a:latin typeface="Times New Roman"/>
                <a:cs typeface="Times New Roman"/>
              </a:rPr>
              <a:t> </a:t>
            </a:r>
            <a:r>
              <a:rPr lang="en-US" sz="1200" dirty="0" smtClean="0">
                <a:latin typeface="Times New Roman"/>
                <a:cs typeface="Times New Roman"/>
              </a:rPr>
              <a:t>for SMAD4, TGFRII, </a:t>
            </a:r>
            <a:r>
              <a:rPr lang="en-US" sz="1200" dirty="0">
                <a:latin typeface="Times New Roman"/>
                <a:cs typeface="Times New Roman"/>
              </a:rPr>
              <a:t>P-SMAD 3 and SMAD 3 from </a:t>
            </a:r>
            <a:r>
              <a:rPr lang="en-US" sz="1200" dirty="0" smtClean="0">
                <a:latin typeface="Times New Roman"/>
                <a:cs typeface="Times New Roman"/>
              </a:rPr>
              <a:t>MNNG-HOS osteosarcoma </a:t>
            </a:r>
            <a:r>
              <a:rPr lang="en-US" sz="1200" dirty="0">
                <a:latin typeface="Times New Roman"/>
                <a:cs typeface="Times New Roman"/>
              </a:rPr>
              <a:t>cells transfected with pre/anti </a:t>
            </a:r>
            <a:r>
              <a:rPr lang="en-US" sz="1200" dirty="0" err="1">
                <a:latin typeface="Times New Roman"/>
                <a:cs typeface="Times New Roman"/>
              </a:rPr>
              <a:t>miR</a:t>
            </a:r>
            <a:r>
              <a:rPr lang="en-US" sz="1200" dirty="0">
                <a:latin typeface="Times New Roman"/>
                <a:cs typeface="Times New Roman"/>
              </a:rPr>
              <a:t> </a:t>
            </a:r>
            <a:r>
              <a:rPr lang="en-US" sz="1200" dirty="0" err="1">
                <a:latin typeface="Times New Roman"/>
                <a:cs typeface="Times New Roman"/>
              </a:rPr>
              <a:t>ct</a:t>
            </a:r>
            <a:r>
              <a:rPr lang="en-US" sz="1200" dirty="0">
                <a:latin typeface="Times New Roman"/>
                <a:cs typeface="Times New Roman"/>
              </a:rPr>
              <a:t> (controls) or pre/anti </a:t>
            </a:r>
            <a:r>
              <a:rPr lang="en-US" sz="1200" dirty="0" err="1">
                <a:latin typeface="Times New Roman"/>
                <a:cs typeface="Times New Roman"/>
              </a:rPr>
              <a:t>miRs</a:t>
            </a:r>
            <a:r>
              <a:rPr lang="en-US" sz="1200" dirty="0">
                <a:latin typeface="Times New Roman"/>
                <a:cs typeface="Times New Roman"/>
              </a:rPr>
              <a:t> </a:t>
            </a:r>
            <a:r>
              <a:rPr lang="en-US" sz="1200" dirty="0" smtClean="0">
                <a:latin typeface="Times New Roman"/>
                <a:cs typeface="Times New Roman"/>
              </a:rPr>
              <a:t>candidates. </a:t>
            </a:r>
            <a:r>
              <a:rPr lang="en-US" sz="1200" dirty="0">
                <a:latin typeface="Times New Roman"/>
                <a:cs typeface="Times New Roman"/>
              </a:rPr>
              <a:t>Cells were treated or not with 5ng/mL TGF</a:t>
            </a:r>
            <a:r>
              <a:rPr lang="el-GR" sz="1200" dirty="0">
                <a:latin typeface="Times New Roman"/>
                <a:cs typeface="Times New Roman"/>
              </a:rPr>
              <a:t>β</a:t>
            </a:r>
            <a:r>
              <a:rPr lang="en-US" sz="1200" dirty="0">
                <a:latin typeface="Times New Roman"/>
                <a:cs typeface="Times New Roman"/>
              </a:rPr>
              <a:t> during 15 minutes.</a:t>
            </a:r>
            <a:r>
              <a:rPr lang="x-none" sz="1200" dirty="0">
                <a:latin typeface="Times New Roman"/>
                <a:cs typeface="Times New Roman"/>
              </a:rPr>
              <a:t> </a:t>
            </a:r>
            <a:r>
              <a:rPr lang="fr-FR" sz="1200" dirty="0" smtClean="0">
                <a:latin typeface="Times New Roman"/>
                <a:cs typeface="Times New Roman"/>
              </a:rPr>
              <a:t> </a:t>
            </a:r>
            <a:r>
              <a:rPr lang="en-US" sz="1200" dirty="0">
                <a:latin typeface="Times New Roman"/>
                <a:cs typeface="Times New Roman"/>
              </a:rPr>
              <a:t>* p&lt; 0.05, ** p&lt; 0.01, *** p&lt; 0.001. Two-way ANOVA followed by </a:t>
            </a:r>
            <a:r>
              <a:rPr lang="en-US" sz="1200" dirty="0" err="1">
                <a:latin typeface="Times New Roman"/>
                <a:cs typeface="Times New Roman"/>
              </a:rPr>
              <a:t>Tukey’s</a:t>
            </a:r>
            <a:r>
              <a:rPr lang="en-US" sz="1200" dirty="0">
                <a:latin typeface="Times New Roman"/>
                <a:cs typeface="Times New Roman"/>
              </a:rPr>
              <a:t> multiple comparison tests were used. </a:t>
            </a:r>
            <a:endParaRPr lang="fr-FR" sz="1200" dirty="0">
              <a:latin typeface="Times New Roman"/>
              <a:cs typeface="Times New Roman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t="1" b="-284"/>
          <a:stretch/>
        </p:blipFill>
        <p:spPr bwMode="auto">
          <a:xfrm>
            <a:off x="827584" y="3925290"/>
            <a:ext cx="3142800" cy="35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635732"/>
            <a:ext cx="3143272" cy="22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827584" y="4355812"/>
            <a:ext cx="55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endParaRPr lang="fr-FR" sz="900" dirty="0" smtClean="0">
              <a:latin typeface="Helvetica" pitchFamily="34" charset="0"/>
              <a:cs typeface="Helvetica" pitchFamily="34" charset="0"/>
            </a:endParaRPr>
          </a:p>
          <a:p>
            <a:pPr algn="ct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ct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835696" y="4355812"/>
            <a:ext cx="55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</a:t>
            </a:r>
          </a:p>
          <a:p>
            <a:pPr algn="ct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527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870456" y="43558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</a:t>
            </a:r>
          </a:p>
          <a:p>
            <a:pPr algn="ct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665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385852" y="43558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  <a:p>
            <a:pPr algn="ct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mix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07504" y="3275692"/>
            <a:ext cx="656016" cy="307776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TGF</a:t>
            </a:r>
            <a:r>
              <a:rPr lang="el-GR" sz="900" dirty="0" smtClean="0">
                <a:latin typeface="Helvetica" pitchFamily="34" charset="0"/>
                <a:cs typeface="Helvetica" pitchFamily="34" charset="0"/>
              </a:rPr>
              <a:t>β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07504" y="3953348"/>
            <a:ext cx="656016" cy="307776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P-SMAD 3</a:t>
            </a:r>
            <a:endParaRPr lang="fr-FR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07504" y="3601712"/>
            <a:ext cx="656016" cy="307776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SMAD 3</a:t>
            </a:r>
            <a:endParaRPr lang="fr-FR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430514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-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3671912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+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179512" y="188640"/>
            <a:ext cx="27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Helvetica" pitchFamily="34" charset="0"/>
                <a:cs typeface="Helvetica" pitchFamily="34" charset="0"/>
              </a:rPr>
              <a:t>f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3880880" y="3131676"/>
            <a:ext cx="440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kDa</a:t>
            </a:r>
            <a:endParaRPr lang="fr-FR" sz="900" dirty="0"/>
          </a:p>
        </p:txBody>
      </p:sp>
      <p:grpSp>
        <p:nvGrpSpPr>
          <p:cNvPr id="47" name="Groupe 232"/>
          <p:cNvGrpSpPr/>
          <p:nvPr/>
        </p:nvGrpSpPr>
        <p:grpSpPr>
          <a:xfrm>
            <a:off x="3995936" y="3986480"/>
            <a:ext cx="397170" cy="369332"/>
            <a:chOff x="5796136" y="2458012"/>
            <a:chExt cx="337539" cy="276999"/>
          </a:xfrm>
        </p:grpSpPr>
        <p:cxnSp>
          <p:nvCxnSpPr>
            <p:cNvPr id="48" name="Connecteur droit 47"/>
            <p:cNvCxnSpPr/>
            <p:nvPr/>
          </p:nvCxnSpPr>
          <p:spPr>
            <a:xfrm>
              <a:off x="5796136" y="2564904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ZoneTexte 48"/>
            <p:cNvSpPr txBox="1"/>
            <p:nvPr/>
          </p:nvSpPr>
          <p:spPr>
            <a:xfrm>
              <a:off x="5809675" y="2458012"/>
              <a:ext cx="3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50</a:t>
              </a:r>
              <a:endParaRPr lang="fr-FR" sz="900" dirty="0"/>
            </a:p>
          </p:txBody>
        </p:sp>
      </p:grpSp>
      <p:grpSp>
        <p:nvGrpSpPr>
          <p:cNvPr id="50" name="Groupe 235"/>
          <p:cNvGrpSpPr/>
          <p:nvPr/>
        </p:nvGrpSpPr>
        <p:grpSpPr>
          <a:xfrm>
            <a:off x="3995936" y="3544876"/>
            <a:ext cx="397170" cy="369332"/>
            <a:chOff x="5796136" y="2458012"/>
            <a:chExt cx="337539" cy="276999"/>
          </a:xfrm>
        </p:grpSpPr>
        <p:cxnSp>
          <p:nvCxnSpPr>
            <p:cNvPr id="51" name="Connecteur droit 50"/>
            <p:cNvCxnSpPr/>
            <p:nvPr/>
          </p:nvCxnSpPr>
          <p:spPr>
            <a:xfrm>
              <a:off x="5796136" y="2564904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ZoneTexte 51"/>
            <p:cNvSpPr txBox="1"/>
            <p:nvPr/>
          </p:nvSpPr>
          <p:spPr>
            <a:xfrm>
              <a:off x="5809675" y="2458012"/>
              <a:ext cx="3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75</a:t>
              </a:r>
              <a:endParaRPr lang="fr-FR" sz="900" dirty="0"/>
            </a:p>
          </p:txBody>
        </p:sp>
      </p:grpSp>
      <p:sp>
        <p:nvSpPr>
          <p:cNvPr id="54" name="ZoneTexte 53"/>
          <p:cNvSpPr txBox="1"/>
          <p:nvPr/>
        </p:nvSpPr>
        <p:spPr>
          <a:xfrm>
            <a:off x="2339752" y="43558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</a:t>
            </a:r>
          </a:p>
          <a:p>
            <a:pPr algn="ct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583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1331640" y="43558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</a:t>
            </a:r>
          </a:p>
          <a:p>
            <a:pPr algn="ct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371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2915816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-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3157214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+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2422402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-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2663800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+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1907704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-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2149102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+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1414290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-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1655688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+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899592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-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5" name="ZoneTexte 64"/>
          <p:cNvSpPr txBox="1"/>
          <p:nvPr/>
        </p:nvSpPr>
        <p:spPr>
          <a:xfrm>
            <a:off x="1140990" y="3241672"/>
            <a:ext cx="10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latin typeface="Helvetica" pitchFamily="34" charset="0"/>
                <a:cs typeface="Helvetica" pitchFamily="34" charset="0"/>
              </a:rPr>
              <a:t>+</a:t>
            </a:r>
            <a:endParaRPr lang="fr-FR" sz="11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46" name="Rectangle 4"/>
          <p:cNvSpPr/>
          <p:nvPr/>
        </p:nvSpPr>
        <p:spPr>
          <a:xfrm>
            <a:off x="5868144" y="3538376"/>
            <a:ext cx="2088232" cy="2903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ZoneTexte 18"/>
          <p:cNvSpPr txBox="1"/>
          <p:nvPr/>
        </p:nvSpPr>
        <p:spPr>
          <a:xfrm>
            <a:off x="5745846" y="3257808"/>
            <a:ext cx="2357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     -        +         -        +         -         +</a:t>
            </a:r>
            <a:endParaRPr lang="fr-FR" sz="1200" dirty="0"/>
          </a:p>
        </p:txBody>
      </p:sp>
      <p:sp>
        <p:nvSpPr>
          <p:cNvPr id="149" name="ZoneTexte 148"/>
          <p:cNvSpPr txBox="1"/>
          <p:nvPr/>
        </p:nvSpPr>
        <p:spPr>
          <a:xfrm>
            <a:off x="5787966" y="4202504"/>
            <a:ext cx="709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endParaRPr lang="fr-FR" sz="900" dirty="0" smtClean="0">
              <a:latin typeface="Helvetica" pitchFamily="34" charset="0"/>
              <a:cs typeface="Helvetica" pitchFamily="34" charset="0"/>
            </a:endParaRPr>
          </a:p>
          <a:p>
            <a:pPr algn="ct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ct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0" name="ZoneTexte 149"/>
          <p:cNvSpPr txBox="1"/>
          <p:nvPr/>
        </p:nvSpPr>
        <p:spPr>
          <a:xfrm>
            <a:off x="6580054" y="4202504"/>
            <a:ext cx="63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</a:t>
            </a:r>
          </a:p>
          <a:p>
            <a:pPr algn="ct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527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1" name="ZoneTexte 150"/>
          <p:cNvSpPr txBox="1"/>
          <p:nvPr/>
        </p:nvSpPr>
        <p:spPr>
          <a:xfrm>
            <a:off x="7300134" y="42025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AntimiR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</a:t>
            </a:r>
          </a:p>
          <a:p>
            <a:pPr algn="ct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665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2" name="ZoneTexte 151"/>
          <p:cNvSpPr txBox="1"/>
          <p:nvPr/>
        </p:nvSpPr>
        <p:spPr>
          <a:xfrm>
            <a:off x="4995878" y="3307604"/>
            <a:ext cx="656016" cy="307776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TGF</a:t>
            </a:r>
            <a:r>
              <a:rPr lang="el-GR" sz="900" dirty="0" smtClean="0">
                <a:latin typeface="Helvetica" pitchFamily="34" charset="0"/>
                <a:cs typeface="Helvetica" pitchFamily="34" charset="0"/>
              </a:rPr>
              <a:t>β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3" name="ZoneTexte 152"/>
          <p:cNvSpPr txBox="1"/>
          <p:nvPr/>
        </p:nvSpPr>
        <p:spPr>
          <a:xfrm>
            <a:off x="4995878" y="3876484"/>
            <a:ext cx="656016" cy="307776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P-SMAD 3</a:t>
            </a:r>
            <a:endParaRPr lang="fr-FR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4" name="ZoneTexte 153"/>
          <p:cNvSpPr txBox="1"/>
          <p:nvPr/>
        </p:nvSpPr>
        <p:spPr>
          <a:xfrm>
            <a:off x="4995878" y="3542904"/>
            <a:ext cx="656016" cy="307776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SMAD 3</a:t>
            </a:r>
            <a:endParaRPr lang="fr-FR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5" name="ZoneTexte 154"/>
          <p:cNvSpPr txBox="1"/>
          <p:nvPr/>
        </p:nvSpPr>
        <p:spPr>
          <a:xfrm>
            <a:off x="8020214" y="3041784"/>
            <a:ext cx="440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kDa</a:t>
            </a:r>
            <a:endParaRPr lang="fr-FR" sz="900" dirty="0"/>
          </a:p>
        </p:txBody>
      </p:sp>
      <p:grpSp>
        <p:nvGrpSpPr>
          <p:cNvPr id="156" name="Groupe 232"/>
          <p:cNvGrpSpPr/>
          <p:nvPr/>
        </p:nvGrpSpPr>
        <p:grpSpPr>
          <a:xfrm>
            <a:off x="8135270" y="3977188"/>
            <a:ext cx="397170" cy="369332"/>
            <a:chOff x="5796136" y="2458012"/>
            <a:chExt cx="337539" cy="276999"/>
          </a:xfrm>
        </p:grpSpPr>
        <p:cxnSp>
          <p:nvCxnSpPr>
            <p:cNvPr id="157" name="Connecteur droit 156"/>
            <p:cNvCxnSpPr/>
            <p:nvPr/>
          </p:nvCxnSpPr>
          <p:spPr>
            <a:xfrm>
              <a:off x="5796136" y="2564904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ZoneTexte 157"/>
            <p:cNvSpPr txBox="1"/>
            <p:nvPr/>
          </p:nvSpPr>
          <p:spPr>
            <a:xfrm>
              <a:off x="5809675" y="2458012"/>
              <a:ext cx="3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50</a:t>
              </a:r>
              <a:endParaRPr lang="fr-FR" sz="900" dirty="0"/>
            </a:p>
          </p:txBody>
        </p:sp>
      </p:grpSp>
      <p:grpSp>
        <p:nvGrpSpPr>
          <p:cNvPr id="159" name="Groupe 235"/>
          <p:cNvGrpSpPr/>
          <p:nvPr/>
        </p:nvGrpSpPr>
        <p:grpSpPr>
          <a:xfrm>
            <a:off x="8135270" y="3454984"/>
            <a:ext cx="397170" cy="369332"/>
            <a:chOff x="5796136" y="2458012"/>
            <a:chExt cx="337539" cy="276999"/>
          </a:xfrm>
        </p:grpSpPr>
        <p:cxnSp>
          <p:nvCxnSpPr>
            <p:cNvPr id="160" name="Connecteur droit 159"/>
            <p:cNvCxnSpPr/>
            <p:nvPr/>
          </p:nvCxnSpPr>
          <p:spPr>
            <a:xfrm>
              <a:off x="5796136" y="2564904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ZoneTexte 160"/>
            <p:cNvSpPr txBox="1"/>
            <p:nvPr/>
          </p:nvSpPr>
          <p:spPr>
            <a:xfrm>
              <a:off x="5809675" y="2458012"/>
              <a:ext cx="3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75</a:t>
              </a:r>
              <a:endParaRPr lang="fr-FR" sz="900" dirty="0"/>
            </a:p>
          </p:txBody>
        </p:sp>
      </p:grpSp>
      <p:pic>
        <p:nvPicPr>
          <p:cNvPr id="6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8000" contrast="40000"/>
                    </a14:imgEffect>
                  </a14:imgLayer>
                </a14:imgProps>
              </a:ext>
            </a:extLst>
          </a:blip>
          <a:srcRect l="17217" t="309" b="-1"/>
          <a:stretch/>
        </p:blipFill>
        <p:spPr bwMode="auto">
          <a:xfrm>
            <a:off x="1104278" y="404664"/>
            <a:ext cx="1480625" cy="242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52000"/>
                    </a14:imgEffect>
                  </a14:imgLayer>
                </a14:imgProps>
              </a:ext>
            </a:extLst>
          </a:blip>
          <a:srcRect l="16293" t="-7446"/>
          <a:stretch/>
        </p:blipFill>
        <p:spPr bwMode="auto">
          <a:xfrm>
            <a:off x="1104278" y="756211"/>
            <a:ext cx="1479600" cy="20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39000"/>
                    </a14:imgEffect>
                  </a14:imgLayer>
                </a14:imgProps>
              </a:ext>
            </a:extLst>
          </a:blip>
          <a:srcRect l="18805" t="11530"/>
          <a:stretch/>
        </p:blipFill>
        <p:spPr bwMode="auto">
          <a:xfrm>
            <a:off x="1104278" y="1079206"/>
            <a:ext cx="1479600" cy="30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" name="ZoneTexte 83"/>
          <p:cNvSpPr txBox="1"/>
          <p:nvPr/>
        </p:nvSpPr>
        <p:spPr>
          <a:xfrm>
            <a:off x="179512" y="1054439"/>
            <a:ext cx="874688" cy="230832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GAPDH</a:t>
            </a:r>
            <a:endParaRPr lang="fr-FR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179512" y="397292"/>
            <a:ext cx="874688" cy="230832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1000" dirty="0" err="1" smtClean="0">
                <a:latin typeface="Helvetica" pitchFamily="34" charset="0"/>
                <a:cs typeface="Helvetica" pitchFamily="34" charset="0"/>
              </a:rPr>
              <a:t>T</a:t>
            </a:r>
            <a:r>
              <a:rPr lang="el-GR" sz="1000" dirty="0" smtClean="0">
                <a:latin typeface="Helvetica" pitchFamily="34" charset="0"/>
                <a:cs typeface="Helvetica" pitchFamily="34" charset="0"/>
              </a:rPr>
              <a:t>β</a:t>
            </a:r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RII</a:t>
            </a:r>
            <a:endParaRPr lang="fr-FR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179512" y="755067"/>
            <a:ext cx="874688" cy="230832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r"/>
            <a:r>
              <a:rPr lang="fr-FR" sz="1000" dirty="0" smtClean="0">
                <a:latin typeface="Helvetica" pitchFamily="34" charset="0"/>
                <a:cs typeface="Helvetica" pitchFamily="34" charset="0"/>
              </a:rPr>
              <a:t>SMAD 4</a:t>
            </a:r>
            <a:endParaRPr lang="fr-FR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7" name="ZoneTexte 86"/>
          <p:cNvSpPr txBox="1"/>
          <p:nvPr/>
        </p:nvSpPr>
        <p:spPr>
          <a:xfrm rot="18594180">
            <a:off x="561492" y="1571911"/>
            <a:ext cx="10679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ct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8" name="ZoneTexte 87"/>
          <p:cNvSpPr txBox="1"/>
          <p:nvPr/>
        </p:nvSpPr>
        <p:spPr>
          <a:xfrm rot="18594180">
            <a:off x="1190755" y="1571911"/>
            <a:ext cx="10679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527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9" name="ZoneTexte 88"/>
          <p:cNvSpPr txBox="1"/>
          <p:nvPr/>
        </p:nvSpPr>
        <p:spPr>
          <a:xfrm rot="18594180">
            <a:off x="1510600" y="1578220"/>
            <a:ext cx="11024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665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90" name="ZoneTexte 89"/>
          <p:cNvSpPr txBox="1"/>
          <p:nvPr/>
        </p:nvSpPr>
        <p:spPr>
          <a:xfrm rot="18594180">
            <a:off x="1789807" y="1578220"/>
            <a:ext cx="11024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mix</a:t>
            </a:r>
          </a:p>
        </p:txBody>
      </p:sp>
      <p:sp>
        <p:nvSpPr>
          <p:cNvPr id="91" name="ZoneTexte 90"/>
          <p:cNvSpPr txBox="1"/>
          <p:nvPr/>
        </p:nvSpPr>
        <p:spPr>
          <a:xfrm rot="18594180">
            <a:off x="842363" y="1578220"/>
            <a:ext cx="11024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Helvetica" pitchFamily="34" charset="0"/>
                <a:cs typeface="Helvetica" pitchFamily="34" charset="0"/>
              </a:rPr>
              <a:t>premiR</a:t>
            </a:r>
            <a:r>
              <a:rPr lang="fr-FR" sz="900" dirty="0" smtClean="0">
                <a:latin typeface="Helvetica" pitchFamily="34" charset="0"/>
                <a:cs typeface="Helvetica" pitchFamily="34" charset="0"/>
              </a:rPr>
              <a:t> 371</a:t>
            </a:r>
            <a:endParaRPr lang="fr-FR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2699792" y="116632"/>
            <a:ext cx="3960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>
                <a:latin typeface="+mj-lt"/>
                <a:cs typeface="Helvetica" pitchFamily="34" charset="0"/>
              </a:rPr>
              <a:t>kDa</a:t>
            </a:r>
            <a:endParaRPr lang="fr-FR" sz="900" dirty="0">
              <a:latin typeface="+mj-lt"/>
              <a:cs typeface="Helvetica" pitchFamily="34" charset="0"/>
            </a:endParaRPr>
          </a:p>
        </p:txBody>
      </p:sp>
      <p:grpSp>
        <p:nvGrpSpPr>
          <p:cNvPr id="93" name="Groupe 175"/>
          <p:cNvGrpSpPr/>
          <p:nvPr/>
        </p:nvGrpSpPr>
        <p:grpSpPr>
          <a:xfrm>
            <a:off x="2720776" y="821904"/>
            <a:ext cx="337539" cy="230832"/>
            <a:chOff x="5796136" y="2458012"/>
            <a:chExt cx="337539" cy="230832"/>
          </a:xfrm>
        </p:grpSpPr>
        <p:cxnSp>
          <p:nvCxnSpPr>
            <p:cNvPr id="94" name="Connecteur droit 93"/>
            <p:cNvCxnSpPr/>
            <p:nvPr/>
          </p:nvCxnSpPr>
          <p:spPr>
            <a:xfrm>
              <a:off x="5796136" y="2564904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ZoneTexte 94"/>
            <p:cNvSpPr txBox="1"/>
            <p:nvPr/>
          </p:nvSpPr>
          <p:spPr>
            <a:xfrm>
              <a:off x="5809675" y="2458012"/>
              <a:ext cx="32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 50</a:t>
              </a:r>
              <a:endParaRPr lang="fr-FR" sz="900" dirty="0"/>
            </a:p>
          </p:txBody>
        </p:sp>
      </p:grpSp>
      <p:grpSp>
        <p:nvGrpSpPr>
          <p:cNvPr id="96" name="Groupe 178"/>
          <p:cNvGrpSpPr/>
          <p:nvPr/>
        </p:nvGrpSpPr>
        <p:grpSpPr>
          <a:xfrm>
            <a:off x="2720776" y="1121276"/>
            <a:ext cx="337539" cy="230832"/>
            <a:chOff x="5796136" y="2458012"/>
            <a:chExt cx="337539" cy="230832"/>
          </a:xfrm>
        </p:grpSpPr>
        <p:cxnSp>
          <p:nvCxnSpPr>
            <p:cNvPr id="97" name="Connecteur droit 96"/>
            <p:cNvCxnSpPr/>
            <p:nvPr/>
          </p:nvCxnSpPr>
          <p:spPr>
            <a:xfrm>
              <a:off x="5796136" y="2564904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ZoneTexte 97"/>
            <p:cNvSpPr txBox="1"/>
            <p:nvPr/>
          </p:nvSpPr>
          <p:spPr>
            <a:xfrm>
              <a:off x="5809675" y="2458012"/>
              <a:ext cx="32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 37</a:t>
              </a:r>
              <a:endParaRPr lang="fr-FR" sz="900" dirty="0"/>
            </a:p>
          </p:txBody>
        </p:sp>
      </p:grpSp>
      <p:grpSp>
        <p:nvGrpSpPr>
          <p:cNvPr id="99" name="Groupe 157"/>
          <p:cNvGrpSpPr/>
          <p:nvPr/>
        </p:nvGrpSpPr>
        <p:grpSpPr>
          <a:xfrm>
            <a:off x="2720776" y="412536"/>
            <a:ext cx="337539" cy="230832"/>
            <a:chOff x="5796136" y="2458012"/>
            <a:chExt cx="337539" cy="230832"/>
          </a:xfrm>
        </p:grpSpPr>
        <p:cxnSp>
          <p:nvCxnSpPr>
            <p:cNvPr id="100" name="Connecteur droit 99"/>
            <p:cNvCxnSpPr/>
            <p:nvPr/>
          </p:nvCxnSpPr>
          <p:spPr>
            <a:xfrm>
              <a:off x="5796136" y="2564904"/>
              <a:ext cx="7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ZoneTexte 100"/>
            <p:cNvSpPr txBox="1"/>
            <p:nvPr/>
          </p:nvSpPr>
          <p:spPr>
            <a:xfrm>
              <a:off x="5809675" y="2458012"/>
              <a:ext cx="324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 75</a:t>
              </a:r>
              <a:endParaRPr lang="fr-FR" sz="900" dirty="0"/>
            </a:p>
          </p:txBody>
        </p:sp>
      </p:grpSp>
      <p:pic>
        <p:nvPicPr>
          <p:cNvPr id="2" name="Image 1" descr="Capture d’écran 2016-02-15 à 17.58.39.png"/>
          <p:cNvPicPr preferRelativeResize="0"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861048"/>
            <a:ext cx="2088000" cy="259200"/>
          </a:xfrm>
          <a:prstGeom prst="rect">
            <a:avLst/>
          </a:prstGeom>
        </p:spPr>
      </p:pic>
      <p:pic>
        <p:nvPicPr>
          <p:cNvPr id="6" name="Image 5" descr="Capture d’écran 2016-02-15 à 18.01.01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546914"/>
            <a:ext cx="2088232" cy="271266"/>
          </a:xfrm>
          <a:prstGeom prst="rect">
            <a:avLst/>
          </a:prstGeom>
        </p:spPr>
      </p:pic>
      <p:sp>
        <p:nvSpPr>
          <p:cNvPr id="77" name="Rectangle 4"/>
          <p:cNvSpPr/>
          <p:nvPr/>
        </p:nvSpPr>
        <p:spPr>
          <a:xfrm>
            <a:off x="5868144" y="3858768"/>
            <a:ext cx="2088232" cy="26743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4"/>
          <p:cNvSpPr/>
          <p:nvPr/>
        </p:nvSpPr>
        <p:spPr>
          <a:xfrm>
            <a:off x="1115616" y="404664"/>
            <a:ext cx="1474575" cy="2554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Rectangle 4"/>
          <p:cNvSpPr/>
          <p:nvPr/>
        </p:nvSpPr>
        <p:spPr>
          <a:xfrm>
            <a:off x="1115616" y="764704"/>
            <a:ext cx="1474575" cy="1962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4"/>
          <p:cNvSpPr/>
          <p:nvPr/>
        </p:nvSpPr>
        <p:spPr>
          <a:xfrm>
            <a:off x="1098906" y="1069448"/>
            <a:ext cx="1474575" cy="3259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4"/>
          <p:cNvSpPr/>
          <p:nvPr/>
        </p:nvSpPr>
        <p:spPr>
          <a:xfrm>
            <a:off x="827584" y="3645023"/>
            <a:ext cx="3141257" cy="22369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4"/>
          <p:cNvSpPr/>
          <p:nvPr/>
        </p:nvSpPr>
        <p:spPr>
          <a:xfrm>
            <a:off x="827584" y="3933055"/>
            <a:ext cx="3149612" cy="34509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658</Words>
  <Application>Microsoft Macintosh PowerPoint</Application>
  <PresentationFormat>Présentation à l'écran (4:3)</PresentationFormat>
  <Paragraphs>144</Paragraphs>
  <Slides>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Lidia</dc:creator>
  <cp:lastModifiedBy>ben ben</cp:lastModifiedBy>
  <cp:revision>69</cp:revision>
  <dcterms:modified xsi:type="dcterms:W3CDTF">2016-02-15T17:05:53Z</dcterms:modified>
</cp:coreProperties>
</file>