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315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155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186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15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609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54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55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36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72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1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593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F9352-91EB-1540-ACC3-ED12DEAAC32C}" type="datetimeFigureOut">
              <a:rPr lang="en-US" smtClean="0"/>
              <a:t>15/12/4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3A184-2F69-C448-8F2C-8577A97BA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39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c.5872_1G&gt;T</a:t>
            </a:r>
            <a:br>
              <a:rPr lang="en-US" sz="3600" dirty="0" smtClean="0"/>
            </a:br>
            <a:r>
              <a:rPr lang="en-US" sz="3600" dirty="0" smtClean="0"/>
              <a:t>Splice Site Prediction by Neural Network</a:t>
            </a:r>
            <a:br>
              <a:rPr lang="en-US" sz="3600" dirty="0" smtClean="0"/>
            </a:br>
            <a:r>
              <a:rPr lang="en-US" sz="2200" dirty="0" smtClean="0"/>
              <a:t>input: exon 31 + 100bp up/downstream flanking intron sequence</a:t>
            </a:r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279100" y="1417638"/>
            <a:ext cx="8735816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ourier"/>
                <a:cs typeface="Courier"/>
              </a:rPr>
              <a:t>Donor site predictions for normal 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Start 	End 	Score 	EXON   intron</a:t>
            </a:r>
            <a:r>
              <a:rPr lang="en-US" sz="1600" dirty="0" smtClean="0">
                <a:latin typeface="Courier"/>
                <a:cs typeface="Courier"/>
              </a:rPr>
              <a:t/>
            </a:r>
            <a:br>
              <a:rPr lang="en-US" sz="1600" dirty="0" smtClean="0">
                <a:latin typeface="Courier"/>
                <a:cs typeface="Courier"/>
              </a:rPr>
            </a:br>
            <a:r>
              <a:rPr lang="en-US" sz="1600" dirty="0" smtClean="0">
                <a:latin typeface="Courier"/>
                <a:cs typeface="Courier"/>
              </a:rPr>
              <a:t>20 		34 		0.63 	</a:t>
            </a:r>
            <a:r>
              <a:rPr lang="en-US" sz="1600" dirty="0" err="1" smtClean="0">
                <a:latin typeface="Courier"/>
                <a:cs typeface="Courier"/>
              </a:rPr>
              <a:t>CAGAGAGgtagagcc</a:t>
            </a:r>
            <a:r>
              <a:rPr lang="en-US" sz="1600" dirty="0" smtClean="0">
                <a:latin typeface="Courier"/>
                <a:cs typeface="Courier"/>
              </a:rPr>
              <a:t/>
            </a:r>
            <a:br>
              <a:rPr lang="en-US" sz="1600" dirty="0" smtClean="0">
                <a:latin typeface="Courier"/>
                <a:cs typeface="Courier"/>
              </a:rPr>
            </a:br>
            <a:r>
              <a:rPr lang="en-US" sz="1600" dirty="0" smtClean="0">
                <a:latin typeface="Courier"/>
                <a:cs typeface="Courier"/>
              </a:rPr>
              <a:t>147 	161 	0.91 	</a:t>
            </a:r>
            <a:r>
              <a:rPr lang="en-US" sz="1600" dirty="0" err="1" smtClean="0">
                <a:latin typeface="Courier"/>
                <a:cs typeface="Courier"/>
              </a:rPr>
              <a:t>TGAAGTGgtaactaa</a:t>
            </a:r>
            <a:r>
              <a:rPr lang="en-US" sz="1600" dirty="0" smtClean="0">
                <a:latin typeface="Courier"/>
                <a:cs typeface="Courier"/>
              </a:rPr>
              <a:t/>
            </a:r>
            <a:br>
              <a:rPr lang="en-US" sz="1600" dirty="0" smtClean="0">
                <a:latin typeface="Courier"/>
                <a:cs typeface="Courier"/>
              </a:rPr>
            </a:br>
            <a:r>
              <a:rPr lang="en-US" sz="1600" dirty="0" smtClean="0">
                <a:latin typeface="Courier"/>
                <a:cs typeface="Courier"/>
              </a:rPr>
              <a:t>234 	248 	1.00 	</a:t>
            </a:r>
            <a:r>
              <a:rPr lang="en-US" sz="1600" dirty="0" err="1" smtClean="0">
                <a:latin typeface="Courier"/>
                <a:cs typeface="Courier"/>
              </a:rPr>
              <a:t>TGCCAAGgtatgtgc</a:t>
            </a:r>
            <a:r>
              <a:rPr lang="en-US" sz="1600" dirty="0" smtClean="0">
                <a:latin typeface="Courier"/>
                <a:cs typeface="Courier"/>
              </a:rPr>
              <a:t/>
            </a:r>
            <a:br>
              <a:rPr lang="en-US" sz="1600" dirty="0" smtClean="0">
                <a:latin typeface="Courier"/>
                <a:cs typeface="Courier"/>
              </a:rPr>
            </a:br>
            <a:endParaRPr lang="en-US" sz="1600" dirty="0" smtClean="0">
              <a:latin typeface="Courier"/>
              <a:cs typeface="Courier"/>
            </a:endParaRPr>
          </a:p>
          <a:p>
            <a:r>
              <a:rPr lang="en-US" sz="1600" b="1" dirty="0" smtClean="0">
                <a:latin typeface="Courier"/>
                <a:cs typeface="Courier"/>
              </a:rPr>
              <a:t>Acceptor site predictions for normal 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Start 	End 	Score 	intron               EXON</a:t>
            </a:r>
            <a:r>
              <a:rPr lang="en-US" sz="1600" dirty="0" smtClean="0">
                <a:latin typeface="Courier"/>
                <a:cs typeface="Courier"/>
              </a:rPr>
              <a:t/>
            </a:r>
            <a:br>
              <a:rPr lang="en-US" sz="1600" dirty="0" smtClean="0">
                <a:latin typeface="Courier"/>
                <a:cs typeface="Courier"/>
              </a:rPr>
            </a:br>
            <a:r>
              <a:rPr lang="en-US" sz="1600" dirty="0" smtClean="0">
                <a:latin typeface="Courier"/>
                <a:cs typeface="Courier"/>
              </a:rPr>
              <a:t>80 		120 	0.91 	</a:t>
            </a:r>
            <a:r>
              <a:rPr lang="en-US" sz="1600" dirty="0" err="1" smtClean="0">
                <a:latin typeface="Courier"/>
                <a:cs typeface="Courier"/>
              </a:rPr>
              <a:t>cagacttgtatttgcttccagCTTCAAGTCTGGATAGTCAG</a:t>
            </a:r>
            <a:r>
              <a:rPr lang="en-US" sz="1600" dirty="0" smtClean="0">
                <a:latin typeface="Courier"/>
                <a:cs typeface="Courier"/>
              </a:rPr>
              <a:t/>
            </a:r>
            <a:br>
              <a:rPr lang="en-US" sz="1600" dirty="0" smtClean="0">
                <a:latin typeface="Courier"/>
                <a:cs typeface="Courier"/>
              </a:rPr>
            </a:br>
            <a:endParaRPr lang="en-US" sz="1600" dirty="0" smtClean="0">
              <a:latin typeface="Courier"/>
              <a:cs typeface="Courier"/>
            </a:endParaRPr>
          </a:p>
          <a:p>
            <a:r>
              <a:rPr lang="en-US" sz="1600" b="1" dirty="0" smtClean="0">
                <a:latin typeface="Courier"/>
                <a:cs typeface="Courier"/>
              </a:rPr>
              <a:t>Donor site predictions for mutant 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Start 	End 	Score 	Exon   intron</a:t>
            </a:r>
            <a:r>
              <a:rPr lang="en-US" sz="1600" dirty="0" smtClean="0">
                <a:latin typeface="Courier"/>
                <a:cs typeface="Courier"/>
              </a:rPr>
              <a:t/>
            </a:r>
            <a:br>
              <a:rPr lang="en-US" sz="1600" dirty="0" smtClean="0">
                <a:latin typeface="Courier"/>
                <a:cs typeface="Courier"/>
              </a:rPr>
            </a:br>
            <a:r>
              <a:rPr lang="en-US" sz="1600" dirty="0" smtClean="0">
                <a:latin typeface="Courier"/>
                <a:cs typeface="Courier"/>
              </a:rPr>
              <a:t>20 		34 		0.63 	</a:t>
            </a:r>
            <a:r>
              <a:rPr lang="en-US" sz="1600" dirty="0" err="1" smtClean="0">
                <a:latin typeface="Courier"/>
                <a:cs typeface="Courier"/>
              </a:rPr>
              <a:t>CAGAGAGgtagagcc</a:t>
            </a:r>
            <a:r>
              <a:rPr lang="en-US" sz="1600" dirty="0" smtClean="0">
                <a:latin typeface="Courier"/>
                <a:cs typeface="Courier"/>
              </a:rPr>
              <a:t/>
            </a:r>
            <a:br>
              <a:rPr lang="en-US" sz="1600" dirty="0" smtClean="0">
                <a:latin typeface="Courier"/>
                <a:cs typeface="Courier"/>
              </a:rPr>
            </a:br>
            <a:r>
              <a:rPr lang="en-US" sz="1600" dirty="0" smtClean="0">
                <a:latin typeface="Courier"/>
                <a:cs typeface="Courier"/>
              </a:rPr>
              <a:t>147 	161 	0.91 	</a:t>
            </a:r>
            <a:r>
              <a:rPr lang="en-US" sz="1600" dirty="0" err="1" smtClean="0">
                <a:latin typeface="Courier"/>
                <a:cs typeface="Courier"/>
              </a:rPr>
              <a:t>TGAAGTGgtaactaa</a:t>
            </a:r>
            <a:r>
              <a:rPr lang="en-US" sz="1600" dirty="0" smtClean="0">
                <a:latin typeface="Courier"/>
                <a:cs typeface="Courier"/>
              </a:rPr>
              <a:t/>
            </a:r>
            <a:br>
              <a:rPr lang="en-US" sz="1600" dirty="0" smtClean="0">
                <a:latin typeface="Courier"/>
                <a:cs typeface="Courier"/>
              </a:rPr>
            </a:br>
            <a:r>
              <a:rPr lang="en-US" sz="1600" dirty="0" smtClean="0">
                <a:latin typeface="Courier"/>
                <a:cs typeface="Courier"/>
              </a:rPr>
              <a:t>234 	248 	1.00 	</a:t>
            </a:r>
            <a:r>
              <a:rPr lang="en-US" sz="1600" dirty="0" err="1" smtClean="0">
                <a:latin typeface="Courier"/>
                <a:cs typeface="Courier"/>
              </a:rPr>
              <a:t>TGCCAAGgtatgtgc</a:t>
            </a:r>
            <a:r>
              <a:rPr lang="en-US" sz="1600" dirty="0" smtClean="0">
                <a:latin typeface="Courier"/>
                <a:cs typeface="Courier"/>
              </a:rPr>
              <a:t/>
            </a:r>
            <a:br>
              <a:rPr lang="en-US" sz="1600" dirty="0" smtClean="0">
                <a:latin typeface="Courier"/>
                <a:cs typeface="Courier"/>
              </a:rPr>
            </a:br>
            <a:endParaRPr lang="en-US" sz="1600" dirty="0" smtClean="0">
              <a:latin typeface="Courier"/>
              <a:cs typeface="Courier"/>
            </a:endParaRPr>
          </a:p>
          <a:p>
            <a:r>
              <a:rPr lang="en-US" sz="1600" b="1" dirty="0" smtClean="0">
                <a:latin typeface="Courier"/>
                <a:cs typeface="Courier"/>
              </a:rPr>
              <a:t>Acceptor site predictions for mutant 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Start 	End 	Score 	intron 				  Exon</a:t>
            </a:r>
            <a:endParaRPr lang="en-US" sz="1600" dirty="0">
              <a:latin typeface="Courier"/>
              <a:cs typeface="Couri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9100" y="6081916"/>
            <a:ext cx="8735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Mutation would be predicted to completely abolish the splice site; would likely lead to skipping of exon 31.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520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of skipping exon 31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Normal protein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68312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200" dirty="0" smtClean="0">
                <a:latin typeface="Courier"/>
                <a:cs typeface="Courier"/>
              </a:rPr>
              <a:t>MAAEEGVASAASAGGSWGTAAMGRVLPMLLVPVPAEAMGQLGSRAQLRTQPEALGSLTAAGSLQVLSLTPGSRGGGRCCLEGPFWHFLWEDSRNSSTPTEKPKLLALGENYELLIYEFNLKDGRCDATILYSCSREALQKLIDDQDISISLLSLRILSFHNNTSLLFINKCVILHIIFPERDAAIRVLNCFTLPLPAQAVDMIIDTQLCRGILFVLSSLGWIYIFDVVDGTYVAHVDLALHKEDMCNEQQQEPAKISSFTSLKVSQDLDVAVIVSSSNSAVALNLNLYFRQHPGHLLCERILEDLPIQGPKGVDEDDPVNSAYNMKLAKFSFQIDRSWKAQLSSLNETIKNSKLEVSCCAPWFQDILHLESPESGNHSTSVQSWAFIPQDIMHGQYNVLQKDHAKTSDPGRSWKIMHISEQEEPIELKCVSVTGFTALFTWEVERMGYTITLWDLETQGMQCFSLGTKCIPVDSSGDQQLCFVLTENGLSLILFGLTQEEFLNRLMIHGSASTVDTLCHLNGWGRCSIPIHALEAGIENRQLDTVNFFLKSKENLFNPSSKSSVSDQFDHLSSHLYLRNVEELIPALDLLCSAIRESYSEPQSKHFSEQLLNLTLSFLNNQIKELFIHTEELDEHLQKGVNILTSYINELRTFMIKFPWKLTDAIDEYDVHENVPKVKESNIWKKLSFEEVIASAILNNKIPEAQTFFRIDSHSAQKLEELIGIGLNLVFDNLKKNNIKEASELLKNMGFDVKGQLLKICFYTTNKNIRDFLVEILKEKNYFSEKEKRTIDFVHQVEKLYLGHFQENMQIQSFPRYWIKEQDFFKHKSVLDSFLKYDCKDEFNKQDHRIVLNWALWWDQLTQESILLPRISPEEYKSYSPEALWRYLTARHDWLNIILWIGEFQTQHSYASLQQNKWPLLTVDVINQNTSCNNYMRNEILDKLARNGVFLASELEDFECFLLRLSRIGGVIQDTLPVQNYKTKEGWDFHSQFILYCLEHSLQHLLYVYLDCYKLSPENCPFLEKKELHEAHPWFEFLVQCRQVASNLTDPKLIFQASLANAQILIPTNQASVSSMLLEGHTLLALATTMYSPGGVSQVVQNEENENCLKKVDPQLLKMALTPYPKLKTALFPQCTPPSVLPSDITIYHLIQSLSPFDPSRLFGWQSANTLAIGDAWSHLPHFSSPDLVNKYAIVERLNFAYYLHNGRPSFAFGTFLVQELIKSKTPKQLIQQVGNEAYVIGLSSFHIPSIGAACVCFLELLGLDSLKLRVDMKVANIILSYKCRNEDAQYSFIRESVAEKLSKLADGEKTTTEELLVLLEEGTWNSIQQQEIKRLSSESSSQWALVVQFCRLHNMKLSISYLRECAKANDWLQFIIHSQLHNYHPAEVKSLIQYFSPVIQDHLRLAFENLPSVPTSKMDSDQVCNKCPQELQGSKQEMTDLFEILLQCSEEPDSWHWLLVEAVKQQAPILSVLASCLQGASAISCLCVWIITSVEDNVATEAMGHIQDSTEDHTWNLEDLSVIWRTLLTRQKSKTLIRGFQLFFKDSPLLLVMEMYELCMFFRNYKEAEAKLLEFQKSLETLNTAATKVHPVIPAMWLEDQVCFLLKLMLQQCKTQYELGKLLQLFVEREHLFSDGPDVKKLCILCQILKDTSIAINHTIITSYSIENLQHECRSILERLQTDGQFALARRVAELAELPVDNLVIKEITQEMQTLKHIEQWSLKQARIDFWKKCHENFKKNSISSKAASSFFSTQAHVACEHPTGWSSMEERHLLLTLAGHWLAQEDVVPLDKLEELEKQIWLCRITQHTLGRNQEETEPRFSRQISTSGELSFDSLASEFSFSKLAALNTSKYLELNSLPSKETCENRLDWKEQESLNFLIGRLLDDGCVHEASRVCRYFHFYNPDVALVLHCRALASGEASMEDLHPEIHALLQSAELLEEEAPDIPLRRVHSTSSLDSQKFVTVPSSNEVVTNLEVLTSKCLHGKNYCRQVLCLYDLAKELGCSYTDVAAQDGEAMLRKILASQQPDRCKRAQAFISTQGLKPDTVAELVAEEVTRELLTSSQGTGHKQMFNPTEESQTFLQLTTLCQDRTLVGMKLLDKISSVPHGELSCTTELLILAHHCFTLTCHMEGIIRVLQAAHMLTDNHLAPSEEYGLVVRLLTGIGRYNEMTYIFDLLHKKHYFEVLMRKKLDPSGTLKTALLDYIKRCRPGDSEKHNMIALCFSMCREIGENHEAAARIQLKLIESQPWEDSLKDGHQLKQLLLKALTLMLDAAESYAKDSCVRQAQHCQRLTKLITLQIHFLNTGQNTMLINLGRHKLMDCILALPRFYQASIVAEAYDFVPDWAEILYQQVILKGDFNYLEEFKQQRLLKSSIFEEISKKYKQHQPTDMVMENLKKLLTYCEDVYLYYKLAYEHKFYEIVNVLLKDPQTGCCLKDMLAG</a:t>
            </a:r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Protein with skipping exon 31</a:t>
            </a:r>
          </a:p>
          <a:p>
            <a:r>
              <a:rPr lang="en-US" dirty="0" smtClean="0"/>
              <a:t>p.Thr1956Argfs*15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68312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200" dirty="0" smtClean="0">
                <a:latin typeface="Courier"/>
                <a:cs typeface="Courier"/>
              </a:rPr>
              <a:t>MAAEEGVASAASAGGSWGTAAMGRVLPMLLVPVPAEAMGQLGSRAQLRTQPEALGSLTAAGSLQVLSLTPGSRGGGRCCLEGPFWHFLWEDSRNSSTPTEKPKLLALGENYELLIYEFNLKDGRCDATILYSCSREALQKLIDDQDISISLLSLRILSFHNNTSLLFINKCVILHIIFPERDAAIRVLNCFTLPLPAQAVDMIIDTQLCRGILFVLSSLGWIYIFDVVDGTYVAHVDLALHKEDMCNEQQQEPAKISSFTSLKVSQDLDVAVIVSSSNSAVALNLNLYFRQHPGHLLCERILEDLPIQGPKGVDEDDPVNSAYNMKLAKFSFQIDRSWKAQLSSLNETIKNSKLEVSCCAPWFQDILHLESPESGNHSTSVQSWAFIPQDIMHGQYNVLQKDHAKTSDPGRSWKIMHISEQEEPIELKCVSVTGFTALFTWEVERMGYTITLWDLETQGMQCFSLGTKCIPVDSSGDQQLCFVLTENGLSLILFGLTQEEFLNRLMIHGSASTVDTLCHLNGWGRCSIPIHALEAGIENRQLDTVNFFLKSKENLFNPSSKSSVSDQFDHLSSHLYLRNVEELIPALDLLCSAIRESYSEPQSKHFSEQLLNLTLSFLNNQIKELFIHTEELDEHLQKGVNILTSYINELRTFMIKFPWKLTDAIDEYDVHENVPKVKESNIWKKLSFEEVIASAILNNKIPEAQTFFRIDSHSAQKLEELIGIGLNLVFDNLKKNNIKEASELLKNMGFDVKGQLLKICFYTTNKNIRDFLVEILKEKNYFSEKEKRTIDFVHQVEKLYLGHFQENMQIQSFPRYWIKEQDFFKHKSVLDSFLKYDCKDEFNKQDHRIVLNWALWWDQLTQESILLPRISPEEYKSYSPEALWRYLTARHDWLNIILWIGEFQTQHSYASLQQNKWPLLTVDVINQNTSCNNYMRNEILDKLARNGVFLASELEDFECFLLRLSRIGGVIQDTLPVQNYKTKEGWDFHSQFILYCLEHSLQHLLYVYLDCYKLSPENCPFLEKKELHEAHPWFEFLVQCRQVASNLTDPKLIFQASLANAQILIPTNQASVSSMLLEGHTLLALATTMYSPGGVSQVVQNEENENCLKKVDPQLLKMALTPYPKLKTALFPQCTPPSVLPSDITIYHLIQSLSPFDPSRLFGWQSANTLAIGDAWSHLPHFSSPDLVNKYAIVERLNFAYYLHNGRPSFAFGTFLVQELIKSKTPKQLIQQVGNEAYVIGLSSFHIPSIGAACVCFLELLGLDSLKLRVDMKVANIILSYKCRNEDAQYSFIRESVAEKLSKLADGEKTTTEELLVLLEEGTWNSIQQQEIKRLSSESSSQWALVVQFCRLHNMKLSISYLRECAKANDWLQFIIHSQLHNYHPAEVKSLIQYFSPVIQDHLRLAFENLPSVPTSKMDSDQVCNKCPQELQGSKQEMTDLFEILLQCSEEPDSWHWLLVEAVKQQAPILSVLASCLQGASAISCLCVWIITSVEDNVATEAMGHIQDSTEDHTWNLEDLSVIWRTLLTRQKSKTLIRGFQLFFKDSPLLLVMEMYELCMFFRNYKEAEAKLLEFQKSLETLNTAATKVHPVIPAMWLEDQVCFLLKLMLQQCKTQYELGKLLQLFVEREHLFSDGPDVKKLCILCQILKDTSIAINHTIITSYSIENLQHECRSILERLQTDGQFALARRVAELAELPVDNLVIKEITQEMQTLKHIEQWSLKQARIDFWKKCHENFKKNSISSKAASSFFSTQAHVACEHPTGWSSMEERHLLLTLAGHWLAQEDVVPLDKLEELEKQIWLCRITQHTLGRNQEETEPRFSRQISTSGELSFDSLASEFSFSKLAALNTSKYLELNSLPSKETCENRLDWKEQESLNFLIGRLLDDGCVHEASRVCRYFHFYNPDVALVLHCRALASGEASMEDLHPEIHALLQSAELLEEEAPDIPLRRVHS</a:t>
            </a:r>
            <a:r>
              <a:rPr lang="en-US" sz="3200" dirty="0" smtClean="0">
                <a:solidFill>
                  <a:srgbClr val="FF0000"/>
                </a:solidFill>
                <a:latin typeface="Courier"/>
                <a:cs typeface="Courier"/>
              </a:rPr>
              <a:t>RVGLFLHRCCCSGW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20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c.1551_1552delTT</a:t>
            </a:r>
            <a:br>
              <a:rPr lang="en-US" dirty="0" smtClean="0"/>
            </a:br>
            <a:r>
              <a:rPr lang="en-US" sz="3100" dirty="0" smtClean="0"/>
              <a:t>Consequences of </a:t>
            </a:r>
            <a:r>
              <a:rPr lang="en-US" sz="3100" dirty="0" err="1" smtClean="0"/>
              <a:t>delTT</a:t>
            </a:r>
            <a:r>
              <a:rPr lang="en-US" sz="3100" dirty="0" smtClean="0"/>
              <a:t> mutation on protein structure</a:t>
            </a:r>
            <a:endParaRPr lang="en-US" sz="3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Normal Protein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68312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MAAEEGVASAASAGGSWGTAAMGRVLPMLLVPVPAEAMGQLGSRAQLRTQPEALGSLTAAGSLQVLSLTPGSRGGGRCCLEGPFWHFLWEDSRNSSTPTEKPKLLALGENYELLIYEFNLKDGRCDATILYSCSREALQKLIDDQDISISLLSLRILSFHNNTSLLFINKCVILHIIFPERDAAIRVLNCFTLPLPAQAVDMIIDTQLCRGILFVLSSLGWIYIFDVVDGTYVAHVDLALHKEDMCNEQQQEPAKISSFTSLKVSQDLDVAVIVSSSNSAVALNLNLYFRQHPGHLLCERILEDLPIQGPKGVDEDDPVNSAYNMKLAKFSFQIDRSWKAQLSSLNETIKNSKLEVSCCAPWFQDILHLESPESGNHSTSVQSWAFIPQDIMHGQYNVLQKDHAKTSDPGRSWKIMHISEQEEPIELKCVSVTGFTALFTWEVERMGYTITLWDLETQGMQCFSLGTKCIPVDSSGDQQLCFVLTENGLSLILFGLTQEEFLNRLMIHGSASTVDTLCHLNGWGRCSIPIHALEAGIENRQLDTVNFFLKSKENLFNPSSKSSVSDQFDHLSSHLYLRNVEELIPALDLLCSAIRESYSEPQSKHFSEQLLNLTLSFLNNQIKELFIHTEELDEHLQKGVNILTSYINELRTFMIKFPWKLTDAIDEYDVHENVPKVKESNIWKKLSFEEVIASAILNNKIPEAQTFFRIDSHSAQKLEELIGIGLNLVFDNLKKNNIKEASELLKNMGFDVKGQLLKICFYTTNKNIRDFLVEILKEKNYFSEKEKRTIDFVHQVEKLYLGHFQENMQIQSFPRYWIKEQDFFKHKSVLDSFLKYDCKDEFNKQDHRIVLNWALWWDQLTQESILLPRISPEEYKSYSPEALWRYLTARHDWLNIILWIGEFQTQHSYASLQQNKWPLLTVDVINQNTSCNNYMRNEILDKLARNGVFLASELEDFECFLLRLSRIGGVIQDTLPVQNYKTKEGWDFHSQFILYCLEHSLQHLLYVYLDCYKLSPENCPFLEKKELHEAHPWFEFLVQCRQVASNLTDPKLIFQASLANAQILIPTNQASVSSMLLEGHTLLALATTMYSPGGVSQVVQNEENENCLKKVDPQLLKMALTPYPKLKTALFPQCTPPSVLPSDITIYHLIQSLSPFDPSRLFGWQSANTLAIGDAWSHLPHFSSPDLVNKYAIVERLNFAYYLHNGRPSFAFGTFLVQELIKSKTPKQLIQQVGNEAYVIGLSSFHIPSIGAACVCFLELLGLDSLKLRVDMKVANIILSYKCRNEDAQYSFIRESVAEKLSKLADGEKTTTEELLVLLEEGTWNSIQQQEIKRLSSESSSQWALVVQFCRLHNMKLSISYLRECAKANDWLQFIIHSQLHNYHPAEVKSLIQYFSPVIQDHLRLAFENLPSVPTSKMDSDQVCNKCPQELQGSKQEMTDLFEILLQCSEEPDSWHWLLVEAVKQQAPILSVLASCLQGASAISCLCVWIITSVEDNVATEAMGHIQDSTEDHTWNLEDLSVIWRTLLTRQKSKTLIRGFQLFFKDSPLLLVMEMYELCMFFRNYKEAEAKLLEFQKSLETLNTAATKVHPVIPAMWLEDQVCFLLKLMLQQCKTQYELGKLLQLFVEREHLFSDGPDVKKLCILCQILKDTSIAINHTIITSYSIENLQHECRSILERLQTDGQFALARRVAELAELPVDNLVIKEITQEMQTLKHIEQWSLKQARIDFWKKCHENFKKNSISSKAASSFFSTQAHVACEHPTGWSSMEERHLLLTLAGHWLAQEDVVPLDKLEELEKQIWLCRITQHTLGRNQEETEPRFSRQISTSGELSFDSLASEFSFSKLAALNTSKYLELNSLPSKETCENRLDWKEQESLNFLIGRLLDDGCVHEASRVCRYFHFYNPDVALVLHCRALASGEASMEDLHPEIHALLQSAELLEEEAPDIPLRRVHSTSSLDSQKFVTVPSSNEVVTNLEVLTSKCLHGKNYCRQVLCLYDLAKELGCSYTDVAAQDGEAMLRKILASQQPDRCKRAQAFISTQGLKPDTVAELVAEEVTRELLTSSQGTGHKQMFNPTEESQTFLQLTTLCQDRTLVGMKLLDKISSVPHGELSCTTELLILAHHCFTLTCHMEGIIRVLQAAHMLTDNHLAPSEEYGLVVRLLTGIGRYNEMTYIFDLLHKKHYFEVLMRKKLDPSGTLKTALLDYIKRCRPGDSEKHNMIALCFSMCREIGENHEAAARIQLKLIESQPWEDSLKDGHQLKQLLLKALTLMLDAAESYAKDSCVRQAQHCQRLTKLITLQIHFLNTGQNTMLINLGRHKLMDCILALPRFYQASIVAEAYDFVPDWAEILYQQVILKGDFNYLEEFKQQRLLKSSIFEEISKKYKQHQPTDMVMENLKKLLTYCEDVYLYYKLAYEHKFYEIVNVLLKDPQTGCCLKDMLAG*</a:t>
            </a:r>
          </a:p>
          <a:p>
            <a:pPr marL="0" indent="0">
              <a:buNone/>
            </a:pPr>
            <a:endParaRPr lang="en-US" dirty="0">
              <a:latin typeface="Courier"/>
              <a:cs typeface="Courier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Protein resulting from </a:t>
            </a:r>
            <a:r>
              <a:rPr lang="en-US" dirty="0" err="1" smtClean="0"/>
              <a:t>delTT</a:t>
            </a:r>
            <a:r>
              <a:rPr lang="en-US" dirty="0" smtClean="0"/>
              <a:t> transcript </a:t>
            </a:r>
          </a:p>
          <a:p>
            <a:r>
              <a:rPr lang="en-US" dirty="0" smtClean="0"/>
              <a:t>p.Cys518Serfs*39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6831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" dirty="0" smtClean="0">
                <a:latin typeface="Courier"/>
                <a:cs typeface="Courier"/>
              </a:rPr>
              <a:t>MAAEEGVASAASAGGSWGTAAMGRVLPMLLVPVPAEAMGQLGSRAQLRTQPEALGSLTAAGSLQVLSLTPGSRGGGRCCLEGPFWHFLWEDSRNSSTPTEKPKLLALGENYELLIYEFNLKDGRCDATILYSCSREALQKLIDDQDISISLLSLRILSFHNNTSLLFINKCVILHIIFPERDAAIRVLNCFTLPLPAQAVDMIIDTQLCRGILFVLSSLGWIYIFDVVDGTYVAHVDLALHKEDMCNEQQQEPAKISSFTSLKVSQDLDVAVIVSSSNSAVALNLNLYFRQHPGHLLCERILEDLPIQGPKGVDEDDPVNSAYNMKLAKFSFQIDRSWKAQLSSLNETIKNSKLEVSCCAPWFQDILHLESPESGNHSTSVQSWAFIPQDIMHGQYNVLQKDHAKTSDPGRSWKIMHISEQEEPIELKCVSVTGFTALFTWEVERMGYTITLWDLETQGMQCFSLGTKCIPVDSSGDQQLCFVLTENGLSLILFGLTQEEFLNRLMIHGSASTVDTL</a:t>
            </a:r>
            <a:r>
              <a:rPr lang="en-US" sz="800" dirty="0" smtClean="0">
                <a:solidFill>
                  <a:srgbClr val="FF0000"/>
                </a:solidFill>
                <a:latin typeface="Courier"/>
                <a:cs typeface="Courier"/>
              </a:rPr>
              <a:t>SSQWLGKVLNSHTCTRGRDRKSSAGHSKFLFEEQGKSF*</a:t>
            </a:r>
            <a:endParaRPr lang="en-US" sz="800" dirty="0">
              <a:solidFill>
                <a:srgbClr val="FF0000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411448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1780080"/>
            <a:ext cx="256032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0980" y="1780080"/>
            <a:ext cx="17373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9665" y="1780080"/>
            <a:ext cx="20116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95782" y="1780080"/>
            <a:ext cx="18288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33611" y="1780080"/>
            <a:ext cx="12801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16576" y="1780080"/>
            <a:ext cx="44805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719581" y="1780080"/>
            <a:ext cx="12801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02546" y="1780080"/>
            <a:ext cx="118871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076366" y="1780080"/>
            <a:ext cx="13716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268475" y="1780080"/>
            <a:ext cx="15544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478872" y="1780080"/>
            <a:ext cx="15544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689269" y="1780080"/>
            <a:ext cx="6400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808226" y="1780080"/>
            <a:ext cx="10972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972903" y="1780080"/>
            <a:ext cx="15544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83300" y="1780080"/>
            <a:ext cx="19202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430273" y="1780080"/>
            <a:ext cx="18288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668102" y="1780080"/>
            <a:ext cx="9144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814491" y="1780080"/>
            <a:ext cx="12801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997456" y="1780080"/>
            <a:ext cx="14630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198709" y="1780080"/>
            <a:ext cx="5486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308522" y="1780080"/>
            <a:ext cx="14630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509775" y="1780080"/>
            <a:ext cx="18288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747604" y="1780080"/>
            <a:ext cx="9144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893993" y="1780080"/>
            <a:ext cx="14630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095246" y="1780080"/>
            <a:ext cx="24688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397083" y="1780080"/>
            <a:ext cx="18288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634912" y="1780080"/>
            <a:ext cx="9144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781301" y="1780080"/>
            <a:ext cx="14630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982554" y="1780080"/>
            <a:ext cx="19202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229527" y="1780080"/>
            <a:ext cx="67665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961132" y="1780080"/>
            <a:ext cx="12801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144097" y="1780080"/>
            <a:ext cx="17373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372782" y="1780080"/>
            <a:ext cx="118871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546602" y="1780080"/>
            <a:ext cx="118871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720422" y="1780080"/>
            <a:ext cx="9144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866811" y="1780080"/>
            <a:ext cx="14630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8068064" y="1780080"/>
            <a:ext cx="73152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8196165" y="1780080"/>
            <a:ext cx="13716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8388274" y="1780080"/>
            <a:ext cx="13716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8580377" y="1780080"/>
            <a:ext cx="54864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-1" y="2625615"/>
            <a:ext cx="256032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10980" y="2625615"/>
            <a:ext cx="17373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39665" y="2625615"/>
            <a:ext cx="20116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95782" y="2625615"/>
            <a:ext cx="18288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033611" y="2625615"/>
            <a:ext cx="12801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1216576" y="2625615"/>
            <a:ext cx="44805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1719581" y="2625615"/>
            <a:ext cx="12801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902546" y="2625615"/>
            <a:ext cx="118871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076366" y="2625615"/>
            <a:ext cx="13716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2268475" y="2625615"/>
            <a:ext cx="15544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2478872" y="2625615"/>
            <a:ext cx="15544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2689269" y="2625615"/>
            <a:ext cx="6400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2808226" y="2625615"/>
            <a:ext cx="10972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972903" y="2625615"/>
            <a:ext cx="15544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3183300" y="2625615"/>
            <a:ext cx="19202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3430273" y="2625615"/>
            <a:ext cx="18288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3668102" y="2625615"/>
            <a:ext cx="9144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3814491" y="2625615"/>
            <a:ext cx="12801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997456" y="2625615"/>
            <a:ext cx="14630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4198709" y="2625615"/>
            <a:ext cx="5486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308522" y="2625615"/>
            <a:ext cx="14630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509775" y="2625615"/>
            <a:ext cx="18288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4747604" y="2625615"/>
            <a:ext cx="9144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893993" y="2625615"/>
            <a:ext cx="14630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095246" y="2625615"/>
            <a:ext cx="246888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5397083" y="2625615"/>
            <a:ext cx="18288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634912" y="2625615"/>
            <a:ext cx="9144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5781301" y="2625615"/>
            <a:ext cx="14630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982554" y="2625615"/>
            <a:ext cx="19202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6229527" y="2625615"/>
            <a:ext cx="676656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7372782" y="2625615"/>
            <a:ext cx="118871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7546602" y="2625615"/>
            <a:ext cx="118871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7720422" y="2625615"/>
            <a:ext cx="9144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7866811" y="2625615"/>
            <a:ext cx="146304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8068064" y="2625615"/>
            <a:ext cx="73152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8196165" y="2625615"/>
            <a:ext cx="13716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8388274" y="2625615"/>
            <a:ext cx="13716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8580377" y="2625615"/>
            <a:ext cx="548640" cy="4466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-26609" y="2256283"/>
            <a:ext cx="187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NM_001160227.1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3549" y="1338719"/>
            <a:ext cx="1523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NM_025137.3</a:t>
            </a:r>
            <a:endParaRPr lang="en-US" dirty="0"/>
          </a:p>
        </p:txBody>
      </p:sp>
      <p:cxnSp>
        <p:nvCxnSpPr>
          <p:cNvPr id="91" name="Straight Connector 90"/>
          <p:cNvCxnSpPr/>
          <p:nvPr/>
        </p:nvCxnSpPr>
        <p:spPr>
          <a:xfrm>
            <a:off x="1763867" y="1367758"/>
            <a:ext cx="0" cy="4047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153505" y="3698845"/>
            <a:ext cx="8652087" cy="44805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  <a:gs pos="46000">
                <a:schemeClr val="bg1">
                  <a:lumMod val="85000"/>
                </a:schemeClr>
              </a:gs>
            </a:gsLst>
            <a:lin ang="16200000" scaled="0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4318272" y="3698845"/>
            <a:ext cx="36576" cy="446616"/>
          </a:xfrm>
          <a:prstGeom prst="rect">
            <a:avLst/>
          </a:prstGeom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4470672" y="3698845"/>
            <a:ext cx="36576" cy="446616"/>
          </a:xfrm>
          <a:prstGeom prst="rect">
            <a:avLst/>
          </a:prstGeom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8701093" y="3700285"/>
            <a:ext cx="54863" cy="446616"/>
          </a:xfrm>
          <a:prstGeom prst="rect">
            <a:avLst/>
          </a:prstGeom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181944" y="4236387"/>
            <a:ext cx="3678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</a:t>
            </a:r>
            <a:r>
              <a:rPr lang="en-US" dirty="0" smtClean="0"/>
              <a:t>1551_1552delTT </a:t>
            </a:r>
            <a:r>
              <a:rPr lang="en-US" dirty="0" smtClean="0"/>
              <a:t>p.Cys518Serfs*39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66437" y="3329513"/>
            <a:ext cx="883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Normal</a:t>
            </a:r>
            <a:endParaRPr lang="en-US" dirty="0"/>
          </a:p>
        </p:txBody>
      </p:sp>
      <p:sp>
        <p:nvSpPr>
          <p:cNvPr id="104" name="Rectangle 103"/>
          <p:cNvSpPr/>
          <p:nvPr/>
        </p:nvSpPr>
        <p:spPr>
          <a:xfrm>
            <a:off x="166437" y="4605719"/>
            <a:ext cx="1737360" cy="44805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  <a:gs pos="46000">
                <a:schemeClr val="bg1">
                  <a:lumMod val="85000"/>
                </a:schemeClr>
              </a:gs>
            </a:gsLst>
            <a:lin ang="16200000" scaled="0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208857" y="5053775"/>
            <a:ext cx="3321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c.5872_1G&gt;</a:t>
            </a:r>
            <a:r>
              <a:rPr lang="en-US" dirty="0" smtClean="0"/>
              <a:t>T  </a:t>
            </a:r>
            <a:r>
              <a:rPr lang="en-US" dirty="0" smtClean="0"/>
              <a:t>p.Thr1956Argfs*15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193350" y="5423107"/>
            <a:ext cx="6949440" cy="44805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50000"/>
                </a:schemeClr>
              </a:gs>
              <a:gs pos="46000">
                <a:schemeClr val="bg1">
                  <a:lumMod val="85000"/>
                </a:schemeClr>
              </a:gs>
            </a:gsLst>
            <a:lin ang="16200000" scaled="0"/>
            <a:tileRect/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4371991" y="5423107"/>
            <a:ext cx="36576" cy="446616"/>
          </a:xfrm>
          <a:prstGeom prst="rect">
            <a:avLst/>
          </a:prstGeom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4524391" y="5423107"/>
            <a:ext cx="36576" cy="446616"/>
          </a:xfrm>
          <a:prstGeom prst="rect">
            <a:avLst/>
          </a:prstGeom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/>
          <p:cNvSpPr txBox="1"/>
          <p:nvPr/>
        </p:nvSpPr>
        <p:spPr>
          <a:xfrm>
            <a:off x="1315705" y="998426"/>
            <a:ext cx="19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c.1551_1552delTT</a:t>
            </a:r>
            <a:endParaRPr lang="en-US" dirty="0"/>
          </a:p>
        </p:txBody>
      </p:sp>
      <p:cxnSp>
        <p:nvCxnSpPr>
          <p:cNvPr id="110" name="Straight Connector 109"/>
          <p:cNvCxnSpPr/>
          <p:nvPr/>
        </p:nvCxnSpPr>
        <p:spPr>
          <a:xfrm>
            <a:off x="6961132" y="1367758"/>
            <a:ext cx="0" cy="4047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5903833" y="998426"/>
            <a:ext cx="2695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c.5872_1G&gt;</a:t>
            </a:r>
            <a:r>
              <a:rPr lang="en-US" dirty="0" smtClean="0"/>
              <a:t>T (IVS30-1G&gt;T) 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4198709" y="4605719"/>
            <a:ext cx="2586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Transmembrane domains</a:t>
            </a:r>
            <a:endParaRPr lang="en-US" dirty="0"/>
          </a:p>
        </p:txBody>
      </p:sp>
      <p:grpSp>
        <p:nvGrpSpPr>
          <p:cNvPr id="118" name="Group 117"/>
          <p:cNvGrpSpPr/>
          <p:nvPr/>
        </p:nvGrpSpPr>
        <p:grpSpPr>
          <a:xfrm>
            <a:off x="4308522" y="4236387"/>
            <a:ext cx="215869" cy="369332"/>
            <a:chOff x="4308522" y="4403871"/>
            <a:chExt cx="215869" cy="369332"/>
          </a:xfrm>
        </p:grpSpPr>
        <p:cxnSp>
          <p:nvCxnSpPr>
            <p:cNvPr id="114" name="Straight Connector 113"/>
            <p:cNvCxnSpPr/>
            <p:nvPr/>
          </p:nvCxnSpPr>
          <p:spPr>
            <a:xfrm>
              <a:off x="4308522" y="4403871"/>
              <a:ext cx="100045" cy="36933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H="1">
              <a:off x="4408567" y="4403871"/>
              <a:ext cx="115824" cy="36933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/>
          <p:cNvGrpSpPr/>
          <p:nvPr/>
        </p:nvGrpSpPr>
        <p:grpSpPr>
          <a:xfrm flipV="1">
            <a:off x="4348055" y="4975051"/>
            <a:ext cx="215869" cy="369332"/>
            <a:chOff x="4308522" y="4403871"/>
            <a:chExt cx="215869" cy="369332"/>
          </a:xfrm>
        </p:grpSpPr>
        <p:cxnSp>
          <p:nvCxnSpPr>
            <p:cNvPr id="120" name="Straight Connector 119"/>
            <p:cNvCxnSpPr/>
            <p:nvPr/>
          </p:nvCxnSpPr>
          <p:spPr>
            <a:xfrm>
              <a:off x="4308522" y="4403871"/>
              <a:ext cx="100045" cy="36933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H="1">
              <a:off x="4408567" y="4403871"/>
              <a:ext cx="115824" cy="36933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6132429" y="4275022"/>
            <a:ext cx="248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Spasticin C-term domain</a:t>
            </a:r>
            <a:endParaRPr lang="en-US" dirty="0"/>
          </a:p>
        </p:txBody>
      </p:sp>
      <p:cxnSp>
        <p:nvCxnSpPr>
          <p:cNvPr id="123" name="Straight Connector 122"/>
          <p:cNvCxnSpPr/>
          <p:nvPr/>
        </p:nvCxnSpPr>
        <p:spPr>
          <a:xfrm flipH="1">
            <a:off x="8585269" y="4204121"/>
            <a:ext cx="115824" cy="3693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153505" y="6211669"/>
            <a:ext cx="892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Naturally occurring splice isoforms of SPG11 are missing exons 30 &amp; 31. Shorter isoform encodes a protein that is missing 113aa internally in the C-terminus.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316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3549</TotalTime>
  <Words>136</Words>
  <Application>Microsoft Macintosh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c.5872_1G&gt;T Splice Site Prediction by Neural Network input: exon 31 + 100bp up/downstream flanking intron sequence</vt:lpstr>
      <vt:lpstr>Consequences of skipping exon 31</vt:lpstr>
      <vt:lpstr>c.1551_1552delTT Consequences of delTT mutation on protein structure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SPG11</dc:title>
  <dc:creator>Karen McFarland</dc:creator>
  <cp:lastModifiedBy>linwei zhang</cp:lastModifiedBy>
  <cp:revision>19</cp:revision>
  <dcterms:created xsi:type="dcterms:W3CDTF">2015-04-22T14:32:22Z</dcterms:created>
  <dcterms:modified xsi:type="dcterms:W3CDTF">2015-12-04T17:58:14Z</dcterms:modified>
</cp:coreProperties>
</file>