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61">
          <p15:clr>
            <a:srgbClr val="A4A3A4"/>
          </p15:clr>
        </p15:guide>
        <p15:guide id="2" pos="29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461"/>
        <p:guide pos="29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mkamo:Desktop:HSC-4%20invasion:130313:130313%20MMPs-S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mkamo:Desktop:HSC-4%20invasion:130313:130313%20MMPs-S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50313390657456"/>
          <c:y val="0.0555555555555555"/>
          <c:w val="0.731796471184967"/>
          <c:h val="0.8224693788276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'Relative Quantity Chart'!$G$33</c:f>
              <c:strCache>
                <c:ptCount val="1"/>
                <c:pt idx="0">
                  <c:v>TGF-β (-)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Chart'!$J$34:$J$35</c:f>
                <c:numCache>
                  <c:formatCode>General</c:formatCode>
                  <c:ptCount val="2"/>
                  <c:pt idx="0">
                    <c:v>0.1676128</c:v>
                  </c:pt>
                  <c:pt idx="1">
                    <c:v>0.3499833</c:v>
                  </c:pt>
                </c:numCache>
              </c:numRef>
            </c:plus>
            <c:minus>
              <c:numRef>
                <c:f>'Relative Quantity Chart'!$I$34:$I$35</c:f>
                <c:numCache>
                  <c:formatCode>General</c:formatCode>
                  <c:ptCount val="2"/>
                  <c:pt idx="0">
                    <c:v>0.1435516</c:v>
                  </c:pt>
                  <c:pt idx="1">
                    <c:v>0.2586276</c:v>
                  </c:pt>
                </c:numCache>
              </c:numRef>
            </c:minus>
          </c:errBars>
          <c:cat>
            <c:strRef>
              <c:f>'Relative Quantity Chart'!$F$34:$F$35</c:f>
              <c:strCache>
                <c:ptCount val="2"/>
                <c:pt idx="0">
                  <c:v>24 h</c:v>
                </c:pt>
                <c:pt idx="1">
                  <c:v>48 h</c:v>
                </c:pt>
              </c:strCache>
            </c:strRef>
          </c:cat>
          <c:val>
            <c:numRef>
              <c:f>'Relative Quantity Chart'!$G$34:$G$35</c:f>
              <c:numCache>
                <c:formatCode>General</c:formatCode>
                <c:ptCount val="2"/>
                <c:pt idx="0">
                  <c:v>1.0</c:v>
                </c:pt>
                <c:pt idx="1">
                  <c:v>0.9908006</c:v>
                </c:pt>
              </c:numCache>
            </c:numRef>
          </c:val>
        </c:ser>
        <c:ser>
          <c:idx val="1"/>
          <c:order val="1"/>
          <c:tx>
            <c:strRef>
              <c:f>'Relative Quantity Chart'!$H$33</c:f>
              <c:strCache>
                <c:ptCount val="1"/>
                <c:pt idx="0">
                  <c:v>TGF-β (+)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'Relative Quantity Chart'!$L$34:$L$35</c:f>
                <c:numCache>
                  <c:formatCode>General</c:formatCode>
                  <c:ptCount val="2"/>
                  <c:pt idx="0">
                    <c:v>8.171612</c:v>
                  </c:pt>
                  <c:pt idx="1">
                    <c:v>9.357681</c:v>
                  </c:pt>
                </c:numCache>
              </c:numRef>
            </c:plus>
            <c:minus>
              <c:numRef>
                <c:f>'Relative Quantity Chart'!$K$34:$K$35</c:f>
                <c:numCache>
                  <c:formatCode>General</c:formatCode>
                  <c:ptCount val="2"/>
                  <c:pt idx="0">
                    <c:v>6.738035</c:v>
                  </c:pt>
                  <c:pt idx="1">
                    <c:v>8.726997000000001</c:v>
                  </c:pt>
                </c:numCache>
              </c:numRef>
            </c:minus>
          </c:errBars>
          <c:cat>
            <c:strRef>
              <c:f>'Relative Quantity Chart'!$F$34:$F$35</c:f>
              <c:strCache>
                <c:ptCount val="2"/>
                <c:pt idx="0">
                  <c:v>24 h</c:v>
                </c:pt>
                <c:pt idx="1">
                  <c:v>48 h</c:v>
                </c:pt>
              </c:strCache>
            </c:strRef>
          </c:cat>
          <c:val>
            <c:numRef>
              <c:f>'Relative Quantity Chart'!$H$34:$H$35</c:f>
              <c:numCache>
                <c:formatCode>General</c:formatCode>
                <c:ptCount val="2"/>
                <c:pt idx="0">
                  <c:v>38.40791</c:v>
                </c:pt>
                <c:pt idx="1">
                  <c:v>129.4874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1886112"/>
        <c:axId val="-2056537808"/>
      </c:barChart>
      <c:catAx>
        <c:axId val="-2131886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-2056537808"/>
        <c:crosses val="autoZero"/>
        <c:auto val="1"/>
        <c:lblAlgn val="ctr"/>
        <c:lblOffset val="100"/>
        <c:noMultiLvlLbl val="0"/>
      </c:catAx>
      <c:valAx>
        <c:axId val="-20565378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dirty="0"/>
                  <a:t>Relative mRNA expression of</a:t>
                </a:r>
              </a:p>
              <a:p>
                <a:pPr>
                  <a:defRPr sz="1200"/>
                </a:pPr>
                <a:r>
                  <a:rPr lang="en-US" sz="1200" dirty="0"/>
                  <a:t>MMP-2 / β-Actin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-2131886112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50313390657456"/>
          <c:y val="0.0601851851851852"/>
          <c:w val="0.731796471184967"/>
          <c:h val="0.8224693788276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'Relative Quantity Chart'!$G$57</c:f>
              <c:strCache>
                <c:ptCount val="1"/>
                <c:pt idx="0">
                  <c:v>TGF-β (-)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'Relative Quantity Chart'!$J$58:$J$59</c:f>
                <c:numCache>
                  <c:formatCode>General</c:formatCode>
                  <c:ptCount val="2"/>
                  <c:pt idx="0">
                    <c:v>0.366166</c:v>
                  </c:pt>
                  <c:pt idx="1">
                    <c:v>0.8081878</c:v>
                  </c:pt>
                </c:numCache>
              </c:numRef>
            </c:plus>
            <c:minus>
              <c:numRef>
                <c:f>'Relative Quantity Chart'!$I$58:$I$59</c:f>
                <c:numCache>
                  <c:formatCode>General</c:formatCode>
                  <c:ptCount val="2"/>
                  <c:pt idx="0">
                    <c:v>0.2680246</c:v>
                  </c:pt>
                  <c:pt idx="1">
                    <c:v>0.5401065</c:v>
                  </c:pt>
                </c:numCache>
              </c:numRef>
            </c:minus>
          </c:errBars>
          <c:cat>
            <c:strRef>
              <c:f>'Relative Quantity Chart'!$F$58:$F$59</c:f>
              <c:strCache>
                <c:ptCount val="2"/>
                <c:pt idx="0">
                  <c:v>24 h</c:v>
                </c:pt>
                <c:pt idx="1">
                  <c:v>48 h</c:v>
                </c:pt>
              </c:strCache>
            </c:strRef>
          </c:cat>
          <c:val>
            <c:numRef>
              <c:f>'Relative Quantity Chart'!$G$58:$G$59</c:f>
              <c:numCache>
                <c:formatCode>General</c:formatCode>
                <c:ptCount val="2"/>
                <c:pt idx="0">
                  <c:v>1.0</c:v>
                </c:pt>
                <c:pt idx="1">
                  <c:v>1.628265</c:v>
                </c:pt>
              </c:numCache>
            </c:numRef>
          </c:val>
        </c:ser>
        <c:ser>
          <c:idx val="1"/>
          <c:order val="1"/>
          <c:tx>
            <c:strRef>
              <c:f>'Relative Quantity Chart'!$H$57</c:f>
              <c:strCache>
                <c:ptCount val="1"/>
                <c:pt idx="0">
                  <c:v>TGF-β (+)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'Relative Quantity Chart'!$L$58:$L$59</c:f>
                <c:numCache>
                  <c:formatCode>General</c:formatCode>
                  <c:ptCount val="2"/>
                  <c:pt idx="0">
                    <c:v>1.372833</c:v>
                  </c:pt>
                  <c:pt idx="1">
                    <c:v>1.426962</c:v>
                  </c:pt>
                </c:numCache>
              </c:numRef>
            </c:plus>
            <c:minus>
              <c:numRef>
                <c:f>'Relative Quantity Chart'!$K$58:$K$59</c:f>
                <c:numCache>
                  <c:formatCode>General</c:formatCode>
                  <c:ptCount val="2"/>
                  <c:pt idx="0">
                    <c:v>1.161224</c:v>
                  </c:pt>
                  <c:pt idx="1">
                    <c:v>1.31522</c:v>
                  </c:pt>
                </c:numCache>
              </c:numRef>
            </c:minus>
          </c:errBars>
          <c:cat>
            <c:strRef>
              <c:f>'Relative Quantity Chart'!$F$58:$F$59</c:f>
              <c:strCache>
                <c:ptCount val="2"/>
                <c:pt idx="0">
                  <c:v>24 h</c:v>
                </c:pt>
                <c:pt idx="1">
                  <c:v>48 h</c:v>
                </c:pt>
              </c:strCache>
            </c:strRef>
          </c:cat>
          <c:val>
            <c:numRef>
              <c:f>'Relative Quantity Chart'!$H$58:$H$59</c:f>
              <c:numCache>
                <c:formatCode>General</c:formatCode>
                <c:ptCount val="2"/>
                <c:pt idx="0">
                  <c:v>7.533576</c:v>
                </c:pt>
                <c:pt idx="1">
                  <c:v>16.79548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1895888"/>
        <c:axId val="-2061979936"/>
      </c:barChart>
      <c:catAx>
        <c:axId val="-2061895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061979936"/>
        <c:crosses val="autoZero"/>
        <c:auto val="1"/>
        <c:lblAlgn val="ctr"/>
        <c:lblOffset val="100"/>
        <c:noMultiLvlLbl val="0"/>
      </c:catAx>
      <c:valAx>
        <c:axId val="-2061979936"/>
        <c:scaling>
          <c:orientation val="minMax"/>
          <c:max val="24.0"/>
          <c:min val="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mRNA expression of</a:t>
                </a:r>
              </a:p>
              <a:p>
                <a:pPr>
                  <a:defRPr/>
                </a:pPr>
                <a:r>
                  <a:rPr lang="en-US"/>
                  <a:t>MMP-9 / β-Actin</a:t>
                </a:r>
              </a:p>
            </c:rich>
          </c:tx>
          <c:layout>
            <c:manualLayout>
              <c:xMode val="edge"/>
              <c:yMode val="edge"/>
              <c:x val="0.0194371648712623"/>
              <c:y val="0.11389071157771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061895888"/>
        <c:crosses val="autoZero"/>
        <c:crossBetween val="between"/>
        <c:majorUnit val="2.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200"/>
      </a:pPr>
      <a:endParaRPr lang="ja-JP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8382B-05F5-404F-A218-B6ACFA8B752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F1591-5042-A44C-9C7B-E18D661043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669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19C2C-5B26-1444-B4B3-880E53E116EB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99EBA-52D2-CB46-9E48-1172EFCD51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1653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148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115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115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7400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98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332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91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794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98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246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0CB6A-625E-1842-864D-BC2082A52DAA}" type="datetimeFigureOut">
              <a:rPr kumimoji="1" lang="ja-JP" altLang="en-US" smtClean="0"/>
              <a:t>2015/12/18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07D42-632F-314B-A9E3-242922BA05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96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1.jpeg"/><Relationship Id="rId5" Type="http://schemas.microsoft.com/office/2007/relationships/hdphoto" Target="../media/hdphoto1.wdp"/><Relationship Id="rId6" Type="http://schemas.openxmlformats.org/officeDocument/2006/relationships/image" Target="../media/image2.jpeg"/><Relationship Id="rId7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図形グループ 66"/>
          <p:cNvGrpSpPr/>
          <p:nvPr/>
        </p:nvGrpSpPr>
        <p:grpSpPr>
          <a:xfrm>
            <a:off x="566399" y="476428"/>
            <a:ext cx="3312160" cy="3035504"/>
            <a:chOff x="524960" y="460731"/>
            <a:chExt cx="3312160" cy="3035504"/>
          </a:xfrm>
        </p:grpSpPr>
        <p:grpSp>
          <p:nvGrpSpPr>
            <p:cNvPr id="48" name="図形グループ 47"/>
            <p:cNvGrpSpPr/>
            <p:nvPr/>
          </p:nvGrpSpPr>
          <p:grpSpPr>
            <a:xfrm>
              <a:off x="524960" y="460731"/>
              <a:ext cx="3312160" cy="3035504"/>
              <a:chOff x="887393" y="458435"/>
              <a:chExt cx="3312160" cy="3035504"/>
            </a:xfrm>
          </p:grpSpPr>
          <p:grpSp>
            <p:nvGrpSpPr>
              <p:cNvPr id="3" name="図形グループ 2"/>
              <p:cNvGrpSpPr/>
              <p:nvPr/>
            </p:nvGrpSpPr>
            <p:grpSpPr>
              <a:xfrm>
                <a:off x="887393" y="458435"/>
                <a:ext cx="3312160" cy="3035504"/>
                <a:chOff x="4847048" y="203804"/>
                <a:chExt cx="3312160" cy="3035504"/>
              </a:xfrm>
            </p:grpSpPr>
            <p:sp>
              <p:nvSpPr>
                <p:cNvPr id="4" name="テキスト ボックス 3"/>
                <p:cNvSpPr txBox="1"/>
                <p:nvPr/>
              </p:nvSpPr>
              <p:spPr>
                <a:xfrm>
                  <a:off x="7345911" y="646672"/>
                  <a:ext cx="34917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200" dirty="0" smtClean="0">
                      <a:solidFill>
                        <a:srgbClr val="000000"/>
                      </a:solidFill>
                    </a:rPr>
                    <a:t>**</a:t>
                  </a:r>
                  <a:endParaRPr kumimoji="1" lang="ja-JP" altLang="en-US" sz="1200" dirty="0">
                    <a:solidFill>
                      <a:srgbClr val="000000"/>
                    </a:solidFill>
                  </a:endParaRPr>
                </a:p>
              </p:txBody>
            </p:sp>
            <p:graphicFrame>
              <p:nvGraphicFramePr>
                <p:cNvPr id="5" name="グラフ 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650296350"/>
                    </p:ext>
                  </p:extLst>
                </p:nvPr>
              </p:nvGraphicFramePr>
              <p:xfrm>
                <a:off x="4847048" y="496108"/>
                <a:ext cx="331216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6" name="テキスト ボックス 5"/>
                <p:cNvSpPr txBox="1"/>
                <p:nvPr/>
              </p:nvSpPr>
              <p:spPr>
                <a:xfrm>
                  <a:off x="6395484" y="203804"/>
                  <a:ext cx="95042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600" dirty="0">
                      <a:solidFill>
                        <a:srgbClr val="000000"/>
                      </a:solidFill>
                    </a:rPr>
                    <a:t>MMP-2</a:t>
                  </a:r>
                  <a:endParaRPr lang="ja-JP" altLang="en-US" sz="1600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47" name="図形グループ 46"/>
              <p:cNvGrpSpPr/>
              <p:nvPr/>
            </p:nvGrpSpPr>
            <p:grpSpPr>
              <a:xfrm>
                <a:off x="1800555" y="849647"/>
                <a:ext cx="1907556" cy="1579528"/>
                <a:chOff x="1800555" y="849647"/>
                <a:chExt cx="1907556" cy="1579528"/>
              </a:xfrm>
            </p:grpSpPr>
            <p:grpSp>
              <p:nvGrpSpPr>
                <p:cNvPr id="19" name="図形グループ 18"/>
                <p:cNvGrpSpPr/>
                <p:nvPr/>
              </p:nvGrpSpPr>
              <p:grpSpPr>
                <a:xfrm>
                  <a:off x="1800555" y="978247"/>
                  <a:ext cx="760969" cy="400110"/>
                  <a:chOff x="1313862" y="967826"/>
                  <a:chExt cx="760969" cy="400110"/>
                </a:xfrm>
              </p:grpSpPr>
              <p:sp>
                <p:nvSpPr>
                  <p:cNvPr id="20" name="テキスト ボックス 19"/>
                  <p:cNvSpPr txBox="1"/>
                  <p:nvPr/>
                </p:nvSpPr>
                <p:spPr>
                  <a:xfrm>
                    <a:off x="1373823" y="967826"/>
                    <a:ext cx="701008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1000" dirty="0" smtClean="0">
                        <a:solidFill>
                          <a:srgbClr val="000000"/>
                        </a:solidFill>
                      </a:rPr>
                      <a:t>TGF-β1(-)</a:t>
                    </a:r>
                  </a:p>
                  <a:p>
                    <a:r>
                      <a:rPr kumimoji="1" lang="en-US" altLang="ja-JP" sz="1000" dirty="0" smtClean="0">
                        <a:solidFill>
                          <a:srgbClr val="000000"/>
                        </a:solidFill>
                      </a:rPr>
                      <a:t>TGF-β1(+)</a:t>
                    </a:r>
                    <a:endParaRPr kumimoji="1" lang="ja-JP" altLang="en-US" sz="1000" dirty="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21" name="正方形/長方形 20"/>
                  <p:cNvSpPr/>
                  <p:nvPr/>
                </p:nvSpPr>
                <p:spPr>
                  <a:xfrm>
                    <a:off x="1314407" y="1201305"/>
                    <a:ext cx="104643" cy="100388"/>
                  </a:xfrm>
                  <a:prstGeom prst="rect">
                    <a:avLst/>
                  </a:prstGeom>
                  <a:solidFill>
                    <a:srgbClr val="7F7F7F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2" name="正方形/長方形 21"/>
                  <p:cNvSpPr/>
                  <p:nvPr/>
                </p:nvSpPr>
                <p:spPr>
                  <a:xfrm>
                    <a:off x="1313862" y="1048905"/>
                    <a:ext cx="104643" cy="100388"/>
                  </a:xfrm>
                  <a:prstGeom prst="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36" name="図形グループ 35"/>
                <p:cNvGrpSpPr/>
                <p:nvPr/>
              </p:nvGrpSpPr>
              <p:grpSpPr>
                <a:xfrm>
                  <a:off x="2146387" y="2323155"/>
                  <a:ext cx="352155" cy="106020"/>
                  <a:chOff x="-1737702" y="4500220"/>
                  <a:chExt cx="291037" cy="106020"/>
                </a:xfrm>
              </p:grpSpPr>
              <p:cxnSp>
                <p:nvCxnSpPr>
                  <p:cNvPr id="37" name="直線コネクタ 36"/>
                  <p:cNvCxnSpPr/>
                  <p:nvPr/>
                </p:nvCxnSpPr>
                <p:spPr>
                  <a:xfrm>
                    <a:off x="-1737702" y="4500220"/>
                    <a:ext cx="291037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直線コネクタ 37"/>
                  <p:cNvCxnSpPr/>
                  <p:nvPr/>
                </p:nvCxnSpPr>
                <p:spPr>
                  <a:xfrm>
                    <a:off x="-1737702" y="4500220"/>
                    <a:ext cx="0" cy="10602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線コネクタ 38"/>
                  <p:cNvCxnSpPr/>
                  <p:nvPr/>
                </p:nvCxnSpPr>
                <p:spPr>
                  <a:xfrm>
                    <a:off x="-1446665" y="4500220"/>
                    <a:ext cx="0" cy="10602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5" name="正方形/長方形 44"/>
                <p:cNvSpPr/>
                <p:nvPr/>
              </p:nvSpPr>
              <p:spPr>
                <a:xfrm>
                  <a:off x="3225170" y="978368"/>
                  <a:ext cx="418633" cy="15802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" name="図形グループ 39"/>
                <p:cNvGrpSpPr/>
                <p:nvPr/>
              </p:nvGrpSpPr>
              <p:grpSpPr>
                <a:xfrm>
                  <a:off x="3355956" y="1051231"/>
                  <a:ext cx="352155" cy="106020"/>
                  <a:chOff x="-1737702" y="4500220"/>
                  <a:chExt cx="291037" cy="106020"/>
                </a:xfrm>
              </p:grpSpPr>
              <p:cxnSp>
                <p:nvCxnSpPr>
                  <p:cNvPr id="41" name="直線コネクタ 40"/>
                  <p:cNvCxnSpPr/>
                  <p:nvPr/>
                </p:nvCxnSpPr>
                <p:spPr>
                  <a:xfrm>
                    <a:off x="-1737702" y="4500220"/>
                    <a:ext cx="291037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直線コネクタ 41"/>
                  <p:cNvCxnSpPr/>
                  <p:nvPr/>
                </p:nvCxnSpPr>
                <p:spPr>
                  <a:xfrm>
                    <a:off x="-1737702" y="4500220"/>
                    <a:ext cx="0" cy="10602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直線コネクタ 42"/>
                  <p:cNvCxnSpPr/>
                  <p:nvPr/>
                </p:nvCxnSpPr>
                <p:spPr>
                  <a:xfrm>
                    <a:off x="-1446665" y="4500220"/>
                    <a:ext cx="0" cy="10602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3358936" y="849647"/>
                  <a:ext cx="34917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200" dirty="0" smtClean="0">
                      <a:solidFill>
                        <a:srgbClr val="000000"/>
                      </a:solidFill>
                    </a:rPr>
                    <a:t>**</a:t>
                  </a:r>
                  <a:endParaRPr kumimoji="1" lang="ja-JP" altLang="en-US" sz="1200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66" name="テキスト ボックス 65"/>
            <p:cNvSpPr txBox="1"/>
            <p:nvPr/>
          </p:nvSpPr>
          <p:spPr>
            <a:xfrm>
              <a:off x="1824971" y="2120026"/>
              <a:ext cx="2645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0000"/>
                  </a:solidFill>
                </a:rPr>
                <a:t>*</a:t>
              </a:r>
              <a:endParaRPr kumimoji="1" lang="ja-JP" altLang="en-US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6838487" y="18984"/>
            <a:ext cx="2269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Supplementary Fig. S1</a:t>
            </a:r>
            <a:r>
              <a:rPr lang="ja-JP" altLang="ja-JP" dirty="0"/>
              <a:t> 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8296" y="523737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endParaRPr kumimoji="1" lang="ja-JP" altLang="en-US" dirty="0"/>
          </a:p>
        </p:txBody>
      </p:sp>
      <p:grpSp>
        <p:nvGrpSpPr>
          <p:cNvPr id="57" name="図形グループ 56"/>
          <p:cNvGrpSpPr/>
          <p:nvPr/>
        </p:nvGrpSpPr>
        <p:grpSpPr>
          <a:xfrm>
            <a:off x="4660900" y="552287"/>
            <a:ext cx="3312160" cy="2975175"/>
            <a:chOff x="3728621" y="513718"/>
            <a:chExt cx="3312160" cy="2975175"/>
          </a:xfrm>
        </p:grpSpPr>
        <p:graphicFrame>
          <p:nvGraphicFramePr>
            <p:cNvPr id="52" name="グラフ 5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22201399"/>
                </p:ext>
              </p:extLst>
            </p:nvPr>
          </p:nvGraphicFramePr>
          <p:xfrm>
            <a:off x="3728621" y="745693"/>
            <a:ext cx="331216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3" name="図形グループ 22"/>
            <p:cNvGrpSpPr/>
            <p:nvPr/>
          </p:nvGrpSpPr>
          <p:grpSpPr>
            <a:xfrm>
              <a:off x="4978583" y="2147368"/>
              <a:ext cx="352155" cy="106020"/>
              <a:chOff x="-1737702" y="4500220"/>
              <a:chExt cx="291037" cy="106020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>
                <a:off x="-1737702" y="4500220"/>
                <a:ext cx="291037" cy="0"/>
              </a:xfrm>
              <a:prstGeom prst="line">
                <a:avLst/>
              </a:prstGeom>
              <a:ln w="12700"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>
                <a:off x="-1737702" y="4500220"/>
                <a:ext cx="0" cy="106020"/>
              </a:xfrm>
              <a:prstGeom prst="line">
                <a:avLst/>
              </a:prstGeom>
              <a:ln w="12700"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/>
              <p:nvPr/>
            </p:nvCxnSpPr>
            <p:spPr>
              <a:xfrm>
                <a:off x="-1446665" y="4500220"/>
                <a:ext cx="0" cy="106020"/>
              </a:xfrm>
              <a:prstGeom prst="line">
                <a:avLst/>
              </a:prstGeom>
              <a:ln w="12700"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テキスト ボックス 49"/>
            <p:cNvSpPr txBox="1"/>
            <p:nvPr/>
          </p:nvSpPr>
          <p:spPr>
            <a:xfrm>
              <a:off x="6223719" y="1127780"/>
              <a:ext cx="3491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0000"/>
                  </a:solidFill>
                </a:rPr>
                <a:t>**</a:t>
              </a:r>
              <a:endParaRPr kumimoji="1" lang="ja-JP" alt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5330738" y="513718"/>
              <a:ext cx="898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>
                  <a:solidFill>
                    <a:srgbClr val="000000"/>
                  </a:solidFill>
                </a:rPr>
                <a:t>MMP-9</a:t>
              </a:r>
              <a:endParaRPr lang="ja-JP" alt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220302" y="1126280"/>
              <a:ext cx="418633" cy="15802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図形グループ 75"/>
            <p:cNvGrpSpPr/>
            <p:nvPr/>
          </p:nvGrpSpPr>
          <p:grpSpPr>
            <a:xfrm>
              <a:off x="6204225" y="1287022"/>
              <a:ext cx="352155" cy="106020"/>
              <a:chOff x="-1737702" y="4500220"/>
              <a:chExt cx="291037" cy="106020"/>
            </a:xfrm>
          </p:grpSpPr>
          <p:cxnSp>
            <p:nvCxnSpPr>
              <p:cNvPr id="77" name="直線コネクタ 76"/>
              <p:cNvCxnSpPr/>
              <p:nvPr/>
            </p:nvCxnSpPr>
            <p:spPr>
              <a:xfrm>
                <a:off x="-1737702" y="4500220"/>
                <a:ext cx="291037" cy="0"/>
              </a:xfrm>
              <a:prstGeom prst="line">
                <a:avLst/>
              </a:prstGeom>
              <a:ln w="12700"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>
                <a:off x="-1737702" y="4500220"/>
                <a:ext cx="0" cy="106020"/>
              </a:xfrm>
              <a:prstGeom prst="line">
                <a:avLst/>
              </a:prstGeom>
              <a:ln w="12700"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-1446665" y="4500220"/>
                <a:ext cx="0" cy="106020"/>
              </a:xfrm>
              <a:prstGeom prst="line">
                <a:avLst/>
              </a:prstGeom>
              <a:ln w="12700"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テキスト ボックス 79"/>
            <p:cNvSpPr txBox="1"/>
            <p:nvPr/>
          </p:nvSpPr>
          <p:spPr>
            <a:xfrm>
              <a:off x="6204225" y="1076266"/>
              <a:ext cx="3491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0000"/>
                  </a:solidFill>
                </a:rPr>
                <a:t>**</a:t>
              </a:r>
              <a:endParaRPr kumimoji="1" lang="ja-JP" alt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5023197" y="1931888"/>
              <a:ext cx="2645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0000"/>
                  </a:solidFill>
                </a:rPr>
                <a:t>*</a:t>
              </a:r>
              <a:endParaRPr kumimoji="1" lang="ja-JP" altLang="en-US" sz="1200" dirty="0">
                <a:solidFill>
                  <a:srgbClr val="000000"/>
                </a:solidFill>
              </a:endParaRPr>
            </a:p>
          </p:txBody>
        </p:sp>
        <p:grpSp>
          <p:nvGrpSpPr>
            <p:cNvPr id="83" name="図形グループ 82"/>
            <p:cNvGrpSpPr/>
            <p:nvPr/>
          </p:nvGrpSpPr>
          <p:grpSpPr>
            <a:xfrm>
              <a:off x="4642712" y="1060280"/>
              <a:ext cx="760969" cy="400110"/>
              <a:chOff x="1313862" y="967826"/>
              <a:chExt cx="760969" cy="400110"/>
            </a:xfrm>
          </p:grpSpPr>
          <p:sp>
            <p:nvSpPr>
              <p:cNvPr id="84" name="テキスト ボックス 83"/>
              <p:cNvSpPr txBox="1"/>
              <p:nvPr/>
            </p:nvSpPr>
            <p:spPr>
              <a:xfrm>
                <a:off x="1373823" y="967826"/>
                <a:ext cx="7010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 smtClean="0">
                    <a:solidFill>
                      <a:srgbClr val="000000"/>
                    </a:solidFill>
                  </a:rPr>
                  <a:t>TGF-β1(-)</a:t>
                </a:r>
              </a:p>
              <a:p>
                <a:r>
                  <a:rPr kumimoji="1" lang="en-US" altLang="ja-JP" sz="1000" dirty="0" smtClean="0">
                    <a:solidFill>
                      <a:srgbClr val="000000"/>
                    </a:solidFill>
                  </a:rPr>
                  <a:t>TGF-β1(+)</a:t>
                </a:r>
                <a:endParaRPr kumimoji="1" lang="ja-JP" altLang="en-US" sz="1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1314407" y="1201305"/>
                <a:ext cx="104643" cy="100388"/>
              </a:xfrm>
              <a:prstGeom prst="rect">
                <a:avLst/>
              </a:prstGeom>
              <a:solidFill>
                <a:srgbClr val="7F7F7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1313862" y="1048905"/>
                <a:ext cx="104643" cy="10038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" name="テキスト ボックス 10"/>
            <p:cNvSpPr txBox="1"/>
            <p:nvPr/>
          </p:nvSpPr>
          <p:spPr>
            <a:xfrm>
              <a:off x="3878559" y="547086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B</a:t>
              </a:r>
              <a:endParaRPr kumimoji="1" lang="ja-JP" altLang="en-US" dirty="0"/>
            </a:p>
          </p:txBody>
        </p:sp>
      </p:grpSp>
      <p:sp>
        <p:nvSpPr>
          <p:cNvPr id="33" name="テキスト ボックス 32"/>
          <p:cNvSpPr txBox="1"/>
          <p:nvPr/>
        </p:nvSpPr>
        <p:spPr>
          <a:xfrm>
            <a:off x="566399" y="34682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grpSp>
        <p:nvGrpSpPr>
          <p:cNvPr id="44" name="図形グループ 43"/>
          <p:cNvGrpSpPr/>
          <p:nvPr/>
        </p:nvGrpSpPr>
        <p:grpSpPr>
          <a:xfrm>
            <a:off x="695408" y="3671690"/>
            <a:ext cx="2628550" cy="1472220"/>
            <a:chOff x="6341158" y="1271594"/>
            <a:chExt cx="2628550" cy="1472220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 rotWithShape="1">
            <a:blip r:embed="rId4">
              <a:grayscl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10000" contrast="20000"/>
                      </a14:imgEffect>
                    </a14:imgLayer>
                  </a14:imgProps>
                </a:ext>
              </a:extLst>
            </a:blip>
            <a:srcRect l="9005" b="28802"/>
            <a:stretch/>
          </p:blipFill>
          <p:spPr>
            <a:xfrm>
              <a:off x="7273234" y="2064322"/>
              <a:ext cx="1696474" cy="329132"/>
            </a:xfrm>
            <a:prstGeom prst="rect">
              <a:avLst/>
            </a:prstGeom>
          </p:spPr>
        </p:pic>
        <p:sp>
          <p:nvSpPr>
            <p:cNvPr id="113" name="テキスト ボックス 112"/>
            <p:cNvSpPr txBox="1"/>
            <p:nvPr/>
          </p:nvSpPr>
          <p:spPr>
            <a:xfrm>
              <a:off x="6643086" y="1636711"/>
              <a:ext cx="22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TGF-β1     </a:t>
              </a:r>
              <a:r>
                <a:rPr lang="en-US" altLang="ja-JP" dirty="0" smtClean="0"/>
                <a:t>–       +     –     +    </a:t>
              </a:r>
              <a:endParaRPr kumimoji="1" lang="ja-JP" altLang="en-US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7390399" y="1271594"/>
              <a:ext cx="800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Medium</a:t>
              </a:r>
              <a:endParaRPr kumimoji="1" lang="ja-JP" altLang="en-US" sz="14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8258149" y="1275140"/>
              <a:ext cx="6470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Lysate</a:t>
              </a:r>
              <a:endParaRPr kumimoji="1" lang="ja-JP" altLang="en-US" sz="1400" dirty="0"/>
            </a:p>
          </p:txBody>
        </p:sp>
        <p:cxnSp>
          <p:nvCxnSpPr>
            <p:cNvPr id="32" name="直線コネクタ 31"/>
            <p:cNvCxnSpPr/>
            <p:nvPr/>
          </p:nvCxnSpPr>
          <p:spPr>
            <a:xfrm>
              <a:off x="8191169" y="1636711"/>
              <a:ext cx="73411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/>
            <p:cNvCxnSpPr/>
            <p:nvPr/>
          </p:nvCxnSpPr>
          <p:spPr>
            <a:xfrm>
              <a:off x="7314507" y="1636711"/>
              <a:ext cx="82467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6341158" y="2005150"/>
              <a:ext cx="101230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IB:MMP</a:t>
              </a:r>
              <a:r>
                <a:rPr lang="en-US" altLang="ja-JP" sz="1400" dirty="0"/>
                <a:t>-</a:t>
              </a:r>
              <a:r>
                <a:rPr lang="en-US" altLang="ja-JP" sz="1400" dirty="0" smtClean="0"/>
                <a:t>10</a:t>
              </a:r>
            </a:p>
            <a:p>
              <a:endParaRPr lang="en-US" altLang="ja-JP" sz="1400" dirty="0"/>
            </a:p>
            <a:p>
              <a:r>
                <a:rPr lang="en-US" altLang="ja-JP" sz="1400" dirty="0" smtClean="0"/>
                <a:t>       β</a:t>
              </a:r>
              <a:r>
                <a:rPr lang="en-US" altLang="ja-JP" sz="1400" dirty="0"/>
                <a:t>-</a:t>
              </a:r>
              <a:r>
                <a:rPr lang="ja-JP" altLang="ja-JP" sz="1400" dirty="0" smtClean="0"/>
                <a:t>a</a:t>
              </a:r>
              <a:r>
                <a:rPr lang="en-US" altLang="ja-JP" sz="1400" dirty="0" err="1" smtClean="0"/>
                <a:t>ctin</a:t>
              </a:r>
              <a:endParaRPr lang="en-US" altLang="ja-JP" sz="1400" dirty="0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7736696" y="48213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55" name="図 54" descr="b-actin.jpg"/>
          <p:cNvPicPr>
            <a:picLocks noChangeAspect="1"/>
          </p:cNvPicPr>
          <p:nvPr/>
        </p:nvPicPr>
        <p:blipFill>
          <a:blip r:embed="rId6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15000"/>
                    </a14:imgEffect>
                    <a14:imgEffect>
                      <a14:brightnessContrast bright="10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259" y="4881571"/>
            <a:ext cx="709930" cy="181610"/>
          </a:xfrm>
          <a:prstGeom prst="rect">
            <a:avLst/>
          </a:prstGeom>
        </p:spPr>
      </p:pic>
      <p:sp>
        <p:nvSpPr>
          <p:cNvPr id="56" name="正方形/長方形 55"/>
          <p:cNvSpPr/>
          <p:nvPr/>
        </p:nvSpPr>
        <p:spPr>
          <a:xfrm>
            <a:off x="3878558" y="3524199"/>
            <a:ext cx="4773317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" charset="0"/>
                <a:ea typeface="平成明朝" charset="0"/>
                <a:cs typeface="平成明朝" charset="0"/>
              </a:rPr>
              <a:t>Fig. S1. Expressions of </a:t>
            </a:r>
            <a:r>
              <a:rPr lang="en-US" altLang="ja-JP" sz="1200" b="1" dirty="0" smtClean="0">
                <a:latin typeface="Times" charset="0"/>
                <a:ea typeface="平成明朝" charset="0"/>
                <a:cs typeface="平成明朝" charset="0"/>
              </a:rPr>
              <a:t>MMPs in </a:t>
            </a:r>
            <a:r>
              <a:rPr lang="en-US" altLang="ja-JP" sz="1200" b="1" dirty="0">
                <a:latin typeface="Times" charset="0"/>
                <a:ea typeface="平成明朝" charset="0"/>
                <a:cs typeface="平成明朝" charset="0"/>
              </a:rPr>
              <a:t>HSC-4 cell stimulated by TGF-β1 </a:t>
            </a:r>
            <a:endParaRPr lang="ja-JP" altLang="ja-JP" sz="1400" dirty="0">
              <a:latin typeface="MS Mincho" charset="0"/>
              <a:ea typeface="平成明朝" charset="0"/>
              <a:cs typeface="平成明朝" charset="0"/>
            </a:endParaRPr>
          </a:p>
          <a:p>
            <a:pPr algn="just"/>
            <a:r>
              <a:rPr lang="en-US" altLang="ja-JP" sz="1200" dirty="0">
                <a:latin typeface="Times" charset="0"/>
                <a:cs typeface="Times" charset="0"/>
              </a:rPr>
              <a:t>(</a:t>
            </a:r>
            <a:r>
              <a:rPr lang="en-US" altLang="ja-JP" sz="1200" dirty="0" smtClean="0">
                <a:latin typeface="Times" charset="0"/>
                <a:cs typeface="Times" charset="0"/>
              </a:rPr>
              <a:t>A</a:t>
            </a:r>
            <a:r>
              <a:rPr lang="ja-JP" altLang="en-US" sz="1200" dirty="0" smtClean="0">
                <a:latin typeface="Times" charset="0"/>
                <a:cs typeface="Times" charset="0"/>
              </a:rPr>
              <a:t>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and</a:t>
            </a:r>
            <a:r>
              <a:rPr lang="ja-JP" altLang="en-US" sz="1200" dirty="0" smtClean="0">
                <a:latin typeface="Times" charset="0"/>
                <a:cs typeface="Times" charset="0"/>
              </a:rPr>
              <a:t>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B) </a:t>
            </a:r>
            <a:r>
              <a:rPr lang="en-US" altLang="ja-JP" sz="1200" dirty="0">
                <a:latin typeface="Times" charset="0"/>
                <a:cs typeface="Times" charset="0"/>
              </a:rPr>
              <a:t>The mRNA expression levels of EMT-related markers in hOSCC cell lines after treatment with TGF-β1 in serum-free medium were analyzed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by </a:t>
            </a:r>
            <a:r>
              <a:rPr lang="en-US" altLang="ja-JP" sz="1200" dirty="0">
                <a:latin typeface="Times" charset="0"/>
                <a:cs typeface="Times" charset="0"/>
              </a:rPr>
              <a:t>qRT-</a:t>
            </a:r>
            <a:r>
              <a:rPr lang="en-US" altLang="ja-JP" sz="1200" dirty="0" smtClean="0">
                <a:latin typeface="Times" charset="0"/>
                <a:cs typeface="Times" charset="0"/>
              </a:rPr>
              <a:t>PCR using </a:t>
            </a:r>
            <a:r>
              <a:rPr lang="en-US" altLang="ja-JP" sz="1200" dirty="0">
                <a:latin typeface="Times" charset="0"/>
                <a:cs typeface="Times" charset="0"/>
              </a:rPr>
              <a:t>the following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human specific </a:t>
            </a:r>
            <a:r>
              <a:rPr lang="en-US" altLang="ja-JP" sz="1200" dirty="0">
                <a:latin typeface="Times" charset="0"/>
                <a:cs typeface="Times" charset="0"/>
              </a:rPr>
              <a:t>primers</a:t>
            </a:r>
            <a:r>
              <a:rPr lang="en-US" altLang="ja-JP" sz="1200" dirty="0" smtClean="0">
                <a:latin typeface="Times" charset="0"/>
                <a:cs typeface="Times" charset="0"/>
              </a:rPr>
              <a:t>: </a:t>
            </a:r>
            <a:r>
              <a:rPr lang="en-US" altLang="ja-JP" sz="1200" dirty="0">
                <a:latin typeface="Times" charset="0"/>
                <a:cs typeface="Times" charset="0"/>
              </a:rPr>
              <a:t>β</a:t>
            </a:r>
            <a:r>
              <a:rPr lang="en-US" altLang="ja-JP" sz="1200" dirty="0" smtClean="0">
                <a:latin typeface="Times" charset="0"/>
                <a:cs typeface="Times" charset="0"/>
              </a:rPr>
              <a:t>-actin, 5</a:t>
            </a:r>
            <a:r>
              <a:rPr lang="fr-FR" altLang="ja-JP" sz="1200" dirty="0" smtClean="0">
                <a:latin typeface="Times" charset="0"/>
                <a:cs typeface="Times" charset="0"/>
              </a:rPr>
              <a:t>’</a:t>
            </a:r>
            <a:r>
              <a:rPr lang="en-US" altLang="ja-JP" sz="1200" dirty="0" smtClean="0">
                <a:latin typeface="Times" charset="0"/>
                <a:cs typeface="Times" charset="0"/>
              </a:rPr>
              <a:t>-GGAGATTACTGCCCTGGCTCCTA-3</a:t>
            </a:r>
            <a:r>
              <a:rPr lang="fr-FR" altLang="ja-JP" sz="1200" dirty="0" smtClean="0">
                <a:latin typeface="Times" charset="0"/>
                <a:cs typeface="Times" charset="0"/>
              </a:rPr>
              <a:t>’</a:t>
            </a:r>
            <a:r>
              <a:rPr lang="fr-FR" altLang="ja-JP" sz="1200" dirty="0">
                <a:latin typeface="Times" charset="0"/>
                <a:cs typeface="Times" charset="0"/>
              </a:rPr>
              <a:t> </a:t>
            </a:r>
            <a:r>
              <a:rPr lang="fr-FR" altLang="ja-JP" sz="1200" dirty="0" smtClean="0">
                <a:latin typeface="Times" charset="0"/>
                <a:cs typeface="Times" charset="0"/>
              </a:rPr>
              <a:t>(</a:t>
            </a:r>
            <a:r>
              <a:rPr lang="fr-FR" altLang="ja-JP" sz="1200" dirty="0" err="1" smtClean="0">
                <a:latin typeface="Times" charset="0"/>
                <a:cs typeface="Times" charset="0"/>
              </a:rPr>
              <a:t>forward</a:t>
            </a:r>
            <a:r>
              <a:rPr lang="fr-FR" altLang="ja-JP" sz="1200" dirty="0" smtClean="0">
                <a:latin typeface="Times" charset="0"/>
                <a:cs typeface="Times" charset="0"/>
              </a:rPr>
              <a:t>)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and 5</a:t>
            </a:r>
            <a:r>
              <a:rPr lang="fr-FR" altLang="ja-JP" sz="1200" dirty="0">
                <a:latin typeface="Times" charset="0"/>
                <a:cs typeface="Times" charset="0"/>
              </a:rPr>
              <a:t>’</a:t>
            </a:r>
            <a:r>
              <a:rPr lang="en-US" altLang="ja-JP" sz="1200" dirty="0" smtClean="0">
                <a:latin typeface="Times" charset="0"/>
                <a:cs typeface="Times" charset="0"/>
              </a:rPr>
              <a:t>-GACTCAT- CGTACTCCTGCTTGCTG</a:t>
            </a:r>
            <a:r>
              <a:rPr lang="en-US" altLang="ja-JP" sz="1200" dirty="0">
                <a:latin typeface="Times" charset="0"/>
                <a:cs typeface="Times" charset="0"/>
              </a:rPr>
              <a:t>-</a:t>
            </a:r>
            <a:r>
              <a:rPr lang="en-US" altLang="ja-JP" sz="1200" dirty="0" smtClean="0">
                <a:latin typeface="Times" charset="0"/>
                <a:cs typeface="Times" charset="0"/>
              </a:rPr>
              <a:t>3</a:t>
            </a:r>
            <a:r>
              <a:rPr lang="fr-FR" altLang="ja-JP" sz="1200" dirty="0" smtClean="0">
                <a:latin typeface="Times" charset="0"/>
                <a:cs typeface="Times" charset="0"/>
              </a:rPr>
              <a:t>’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(</a:t>
            </a:r>
            <a:r>
              <a:rPr lang="en-US" altLang="ja-JP" sz="1200" dirty="0">
                <a:latin typeface="Times" charset="0"/>
                <a:cs typeface="Times" charset="0"/>
              </a:rPr>
              <a:t>reverse)</a:t>
            </a:r>
            <a:r>
              <a:rPr lang="en-US" altLang="ja-JP" sz="1200" dirty="0" smtClean="0">
                <a:latin typeface="Times" charset="0"/>
                <a:cs typeface="Times" charset="0"/>
              </a:rPr>
              <a:t>; MMP-2 </a:t>
            </a:r>
            <a:r>
              <a:rPr lang="en-US" altLang="ja-JP" sz="1200" dirty="0">
                <a:latin typeface="Times" charset="0"/>
                <a:cs typeface="Times" charset="0"/>
              </a:rPr>
              <a:t>5</a:t>
            </a:r>
            <a:r>
              <a:rPr lang="fr-FR" altLang="ja-JP" sz="1200" dirty="0">
                <a:latin typeface="Times" charset="0"/>
                <a:cs typeface="Times" charset="0"/>
              </a:rPr>
              <a:t>’</a:t>
            </a:r>
            <a:r>
              <a:rPr lang="en-US" altLang="ja-JP" sz="1200" dirty="0">
                <a:latin typeface="Times" charset="0"/>
                <a:cs typeface="Times" charset="0"/>
              </a:rPr>
              <a:t>-</a:t>
            </a:r>
            <a:r>
              <a:rPr lang="en-US" altLang="ja-JP" sz="1200" dirty="0" smtClean="0">
                <a:latin typeface="Times" charset="0"/>
                <a:cs typeface="Times" charset="0"/>
              </a:rPr>
              <a:t>GATAACCTGGAT-GCCGTCGTG</a:t>
            </a:r>
            <a:r>
              <a:rPr lang="en-US" altLang="ja-JP" sz="1200" dirty="0">
                <a:latin typeface="Times" charset="0"/>
                <a:cs typeface="Times" charset="0"/>
              </a:rPr>
              <a:t>-3</a:t>
            </a:r>
            <a:r>
              <a:rPr lang="fr-FR" altLang="ja-JP" sz="1200" dirty="0">
                <a:latin typeface="Times" charset="0"/>
                <a:cs typeface="Times" charset="0"/>
              </a:rPr>
              <a:t>’</a:t>
            </a:r>
            <a:r>
              <a:rPr lang="en-US" altLang="ja-JP" sz="1200" dirty="0" smtClean="0">
                <a:latin typeface="Times" charset="0"/>
                <a:cs typeface="Times" charset="0"/>
              </a:rPr>
              <a:t> </a:t>
            </a:r>
            <a:r>
              <a:rPr lang="fr-FR" altLang="ja-JP" sz="1200" dirty="0">
                <a:latin typeface="Times" charset="0"/>
                <a:cs typeface="Times" charset="0"/>
              </a:rPr>
              <a:t>(</a:t>
            </a:r>
            <a:r>
              <a:rPr lang="fr-FR" altLang="ja-JP" sz="1200" dirty="0" err="1">
                <a:latin typeface="Times" charset="0"/>
                <a:cs typeface="Times" charset="0"/>
              </a:rPr>
              <a:t>forward</a:t>
            </a:r>
            <a:r>
              <a:rPr lang="fr-FR" altLang="ja-JP" sz="1200" dirty="0">
                <a:latin typeface="Times" charset="0"/>
                <a:cs typeface="Times" charset="0"/>
              </a:rPr>
              <a:t>) </a:t>
            </a:r>
            <a:r>
              <a:rPr lang="fr-FR" altLang="ja-JP" sz="1200" dirty="0" smtClean="0">
                <a:latin typeface="Times" charset="0"/>
                <a:cs typeface="Times" charset="0"/>
              </a:rPr>
              <a:t>and</a:t>
            </a:r>
            <a:r>
              <a:rPr lang="ja-JP" altLang="ja-JP" sz="1200" dirty="0" smtClean="0">
                <a:latin typeface="Times" charset="0"/>
                <a:cs typeface="Times" charset="0"/>
              </a:rPr>
              <a:t>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5</a:t>
            </a:r>
            <a:r>
              <a:rPr lang="fr-FR" altLang="ja-JP" sz="1200" dirty="0">
                <a:latin typeface="Times" charset="0"/>
                <a:cs typeface="Times" charset="0"/>
              </a:rPr>
              <a:t>’</a:t>
            </a:r>
            <a:r>
              <a:rPr lang="en-US" altLang="ja-JP" sz="1200" dirty="0">
                <a:latin typeface="Times" charset="0"/>
                <a:cs typeface="Times" charset="0"/>
              </a:rPr>
              <a:t>-</a:t>
            </a:r>
            <a:r>
              <a:rPr lang="en-US" altLang="ja-JP" sz="1200" dirty="0" smtClean="0">
                <a:latin typeface="Times" charset="0"/>
                <a:cs typeface="Times" charset="0"/>
              </a:rPr>
              <a:t>CAGCCTAGCCAGTCGGATTTG-3</a:t>
            </a:r>
            <a:r>
              <a:rPr lang="fr-FR" altLang="ja-JP" sz="1200" dirty="0" smtClean="0">
                <a:latin typeface="Times" charset="0"/>
                <a:cs typeface="Times" charset="0"/>
              </a:rPr>
              <a:t>’</a:t>
            </a:r>
          </a:p>
          <a:p>
            <a:pPr algn="just"/>
            <a:r>
              <a:rPr lang="fr-FR" altLang="ja-JP" sz="1200" dirty="0" smtClean="0">
                <a:latin typeface="Times" charset="0"/>
                <a:cs typeface="Times" charset="0"/>
              </a:rPr>
              <a:t>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(</a:t>
            </a:r>
            <a:r>
              <a:rPr lang="en-US" altLang="ja-JP" sz="1200" dirty="0">
                <a:latin typeface="Times" charset="0"/>
                <a:cs typeface="Times" charset="0"/>
              </a:rPr>
              <a:t>reverse)</a:t>
            </a:r>
            <a:r>
              <a:rPr lang="en-US" altLang="ja-JP" sz="1200" dirty="0" smtClean="0">
                <a:latin typeface="Times" charset="0"/>
                <a:cs typeface="Times" charset="0"/>
              </a:rPr>
              <a:t>; and MMP-9   </a:t>
            </a:r>
            <a:r>
              <a:rPr lang="en-US" altLang="ja-JP" sz="1200" dirty="0">
                <a:latin typeface="Times" charset="0"/>
                <a:cs typeface="Times" charset="0"/>
              </a:rPr>
              <a:t>5</a:t>
            </a:r>
            <a:r>
              <a:rPr lang="fr-FR" altLang="ja-JP" sz="1200" dirty="0">
                <a:latin typeface="Times" charset="0"/>
                <a:cs typeface="Times" charset="0"/>
              </a:rPr>
              <a:t>’</a:t>
            </a:r>
            <a:r>
              <a:rPr lang="en-US" altLang="ja-JP" sz="1200" dirty="0">
                <a:latin typeface="Times" charset="0"/>
                <a:cs typeface="Times" charset="0"/>
              </a:rPr>
              <a:t>-</a:t>
            </a:r>
            <a:r>
              <a:rPr lang="en-US" altLang="ja-JP" sz="1200" dirty="0" smtClean="0">
                <a:latin typeface="Times" charset="0"/>
                <a:cs typeface="Times" charset="0"/>
              </a:rPr>
              <a:t>ACCTCGAACTTTGACAGCGACA-3</a:t>
            </a:r>
            <a:r>
              <a:rPr lang="fr-FR" altLang="ja-JP" sz="1200" dirty="0" smtClean="0">
                <a:latin typeface="Times" charset="0"/>
                <a:cs typeface="Times" charset="0"/>
              </a:rPr>
              <a:t>’</a:t>
            </a:r>
            <a:r>
              <a:rPr lang="ja-JP" altLang="en-US" sz="1200" dirty="0" smtClean="0">
                <a:latin typeface="Times" charset="0"/>
                <a:cs typeface="Times" charset="0"/>
              </a:rPr>
              <a:t> </a:t>
            </a:r>
            <a:endParaRPr lang="en-US" altLang="ja-JP" sz="1200" dirty="0" smtClean="0">
              <a:latin typeface="Times" charset="0"/>
              <a:cs typeface="Times" charset="0"/>
            </a:endParaRPr>
          </a:p>
          <a:p>
            <a:pPr algn="just"/>
            <a:r>
              <a:rPr lang="en-US" altLang="ja-JP" sz="1200" dirty="0" smtClean="0">
                <a:latin typeface="Times" charset="0"/>
                <a:cs typeface="Times" charset="0"/>
              </a:rPr>
              <a:t> </a:t>
            </a:r>
            <a:r>
              <a:rPr lang="fr-FR" altLang="ja-JP" sz="1200" dirty="0" smtClean="0">
                <a:latin typeface="Times" charset="0"/>
                <a:cs typeface="Times" charset="0"/>
              </a:rPr>
              <a:t>(</a:t>
            </a:r>
            <a:r>
              <a:rPr lang="fr-FR" altLang="ja-JP" sz="1200" dirty="0" err="1">
                <a:latin typeface="Times" charset="0"/>
                <a:cs typeface="Times" charset="0"/>
              </a:rPr>
              <a:t>forward</a:t>
            </a:r>
            <a:r>
              <a:rPr lang="fr-FR" altLang="ja-JP" sz="1200" dirty="0" smtClean="0">
                <a:latin typeface="Times" charset="0"/>
                <a:cs typeface="Times" charset="0"/>
              </a:rPr>
              <a:t>) and</a:t>
            </a:r>
            <a:r>
              <a:rPr lang="ja-JP" altLang="ja-JP" sz="1200" dirty="0" smtClean="0">
                <a:latin typeface="Times" charset="0"/>
                <a:cs typeface="Times" charset="0"/>
              </a:rPr>
              <a:t>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5</a:t>
            </a:r>
            <a:r>
              <a:rPr lang="fr-FR" altLang="ja-JP" sz="1200" dirty="0">
                <a:latin typeface="Times" charset="0"/>
                <a:cs typeface="Times" charset="0"/>
              </a:rPr>
              <a:t>’</a:t>
            </a:r>
            <a:r>
              <a:rPr lang="en-US" altLang="ja-JP" sz="1200" dirty="0">
                <a:latin typeface="Times" charset="0"/>
                <a:cs typeface="Times" charset="0"/>
              </a:rPr>
              <a:t>-</a:t>
            </a:r>
            <a:r>
              <a:rPr lang="en-US" altLang="ja-JP" sz="1200" dirty="0" smtClean="0">
                <a:latin typeface="Times" charset="0"/>
                <a:cs typeface="Times" charset="0"/>
              </a:rPr>
              <a:t>GATGCCATTCACGTCGTCCTTA</a:t>
            </a:r>
            <a:r>
              <a:rPr lang="en-US" altLang="ja-JP" sz="1200" dirty="0"/>
              <a:t>-3</a:t>
            </a:r>
            <a:r>
              <a:rPr lang="fr-FR" altLang="ja-JP" sz="1200" dirty="0"/>
              <a:t>’</a:t>
            </a:r>
            <a:r>
              <a:rPr lang="ja-JP" altLang="ja-JP" sz="1200" dirty="0"/>
              <a:t>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 </a:t>
            </a:r>
            <a:r>
              <a:rPr lang="en-US" altLang="ja-JP" sz="1200" dirty="0">
                <a:latin typeface="Times" charset="0"/>
                <a:cs typeface="Times" charset="0"/>
              </a:rPr>
              <a:t>(reverse</a:t>
            </a:r>
            <a:r>
              <a:rPr lang="en-US" altLang="ja-JP" sz="1200" dirty="0" smtClean="0">
                <a:latin typeface="Times" charset="0"/>
                <a:cs typeface="Times" charset="0"/>
              </a:rPr>
              <a:t>).</a:t>
            </a:r>
            <a:endParaRPr lang="ja-JP" altLang="ja-JP" sz="1400" dirty="0">
              <a:latin typeface="Times" charset="0"/>
              <a:ea typeface="平成明朝" charset="0"/>
              <a:cs typeface="平成明朝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98296" y="5190656"/>
            <a:ext cx="81535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200" dirty="0">
                <a:latin typeface="Times" charset="0"/>
                <a:cs typeface="Times" charset="0"/>
              </a:rPr>
              <a:t>The cells were stimulated with (gray bars) or without (black bars) 10 </a:t>
            </a:r>
            <a:r>
              <a:rPr lang="en-US" altLang="ja-JP" sz="1200" dirty="0" err="1">
                <a:latin typeface="Times" charset="0"/>
                <a:cs typeface="Times" charset="0"/>
              </a:rPr>
              <a:t>ng</a:t>
            </a:r>
            <a:r>
              <a:rPr lang="en-US" altLang="ja-JP" sz="1200" dirty="0">
                <a:latin typeface="Times" charset="0"/>
                <a:cs typeface="Times" charset="0"/>
              </a:rPr>
              <a:t>/mL TGF-β1 for 24 or 48 h. The expression levels of (A) MMP-2</a:t>
            </a:r>
            <a:r>
              <a:rPr lang="ja-JP" altLang="en-US" sz="1200" dirty="0">
                <a:latin typeface="Times" charset="0"/>
                <a:cs typeface="Times" charset="0"/>
              </a:rPr>
              <a:t> </a:t>
            </a:r>
            <a:r>
              <a:rPr lang="en-US" altLang="ja-JP" sz="1200" dirty="0">
                <a:latin typeface="Times" charset="0"/>
                <a:cs typeface="Times" charset="0"/>
              </a:rPr>
              <a:t>and (B) MMP-9</a:t>
            </a:r>
            <a:r>
              <a:rPr lang="ja-JP" altLang="en-US" sz="1200" dirty="0">
                <a:latin typeface="Times" charset="0"/>
                <a:cs typeface="Times" charset="0"/>
              </a:rPr>
              <a:t> </a:t>
            </a:r>
            <a:r>
              <a:rPr lang="en-US" altLang="ja-JP" sz="1200" dirty="0">
                <a:latin typeface="Times" charset="0"/>
                <a:cs typeface="Times" charset="0"/>
              </a:rPr>
              <a:t>were examined. The values have been normalized to the β-actin mRNA levels. Data are the mean ± SD of quadruplicate experiments (*P &lt; 0.05; **P &lt; 0.01). (C) The expression of MMP-10</a:t>
            </a:r>
            <a:r>
              <a:rPr lang="ja-JP" altLang="en-US" sz="1200" dirty="0">
                <a:latin typeface="Times" charset="0"/>
                <a:cs typeface="Times" charset="0"/>
              </a:rPr>
              <a:t> </a:t>
            </a:r>
            <a:r>
              <a:rPr lang="en-US" altLang="ja-JP" sz="1200" dirty="0">
                <a:latin typeface="Times" charset="0"/>
                <a:cs typeface="Times" charset="0"/>
              </a:rPr>
              <a:t>protein was examined using western blotting. HSC-4 cells were treated with TGF-β1,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or</a:t>
            </a:r>
            <a:r>
              <a:rPr lang="ja-JP" altLang="en-US" sz="1200" dirty="0" smtClean="0">
                <a:latin typeface="Times" charset="0"/>
                <a:cs typeface="Times" charset="0"/>
              </a:rPr>
              <a:t>　</a:t>
            </a:r>
            <a:r>
              <a:rPr lang="en-US" altLang="ja-JP" sz="1200" dirty="0" smtClean="0">
                <a:latin typeface="Times" charset="0"/>
                <a:cs typeface="Times" charset="0"/>
              </a:rPr>
              <a:t>untreated</a:t>
            </a:r>
            <a:r>
              <a:rPr lang="en-US" altLang="ja-JP" sz="1200" dirty="0">
                <a:latin typeface="Times" charset="0"/>
                <a:cs typeface="Times" charset="0"/>
              </a:rPr>
              <a:t>, under serum-free condition for 48 h. Cell lysates were electrophoresed and </a:t>
            </a:r>
            <a:r>
              <a:rPr lang="en-US" altLang="ja-JP" sz="1200" dirty="0" err="1">
                <a:latin typeface="Times" charset="0"/>
                <a:cs typeface="Times" charset="0"/>
              </a:rPr>
              <a:t>immunoblotted</a:t>
            </a:r>
            <a:r>
              <a:rPr lang="en-US" altLang="ja-JP" sz="1200" dirty="0">
                <a:latin typeface="Times" charset="0"/>
                <a:cs typeface="Times" charset="0"/>
              </a:rPr>
              <a:t> using</a:t>
            </a:r>
            <a:r>
              <a:rPr lang="ja-JP" altLang="en-US" sz="1200" dirty="0">
                <a:latin typeface="Times" charset="0"/>
                <a:cs typeface="Times" charset="0"/>
              </a:rPr>
              <a:t> </a:t>
            </a:r>
            <a:r>
              <a:rPr lang="en-US" altLang="ja-JP" sz="1200" dirty="0">
                <a:latin typeface="Times" charset="0"/>
                <a:cs typeface="Times" charset="0"/>
              </a:rPr>
              <a:t>anti-MMP-10 (I-18) antibodies. The volume of medium used in the analysis was determined by the corresponding amount of protein in cell lysate. The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β</a:t>
            </a:r>
            <a:r>
              <a:rPr lang="en-US" altLang="ja-JP" sz="1200" dirty="0">
                <a:latin typeface="Times" charset="0"/>
                <a:cs typeface="Times" charset="0"/>
              </a:rPr>
              <a:t>-actin in cell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lysate was used </a:t>
            </a:r>
            <a:r>
              <a:rPr lang="en-US" altLang="ja-JP" sz="1200" dirty="0">
                <a:latin typeface="Times" charset="0"/>
                <a:cs typeface="Times" charset="0"/>
              </a:rPr>
              <a:t>as </a:t>
            </a:r>
            <a:r>
              <a:rPr lang="en-US" altLang="ja-JP" sz="1200" dirty="0" smtClean="0">
                <a:latin typeface="Times" charset="0"/>
                <a:cs typeface="Times" charset="0"/>
              </a:rPr>
              <a:t>loading </a:t>
            </a:r>
            <a:r>
              <a:rPr lang="en-US" altLang="ja-JP" sz="1200" dirty="0">
                <a:latin typeface="Times" charset="0"/>
                <a:cs typeface="Times" charset="0"/>
              </a:rPr>
              <a:t>control. </a:t>
            </a:r>
            <a:endParaRPr lang="ja-JP" altLang="ja-JP" sz="1400" dirty="0">
              <a:latin typeface="Times" charset="0"/>
              <a:ea typeface="平成明朝" charset="0"/>
              <a:cs typeface="平成明朝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5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2450</TotalTime>
  <Words>246</Words>
  <Application>Microsoft Macintosh PowerPoint</Application>
  <PresentationFormat>画面に合わせる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Arial</vt:lpstr>
      <vt:lpstr>Calibri</vt:lpstr>
      <vt:lpstr>MS Mincho</vt:lpstr>
      <vt:lpstr>ＭＳ Ｐゴシック</vt:lpstr>
      <vt:lpstr>Times</vt:lpstr>
      <vt:lpstr>平成明朝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樋野 雅文</dc:creator>
  <cp:lastModifiedBy>Microsoft Office ユーザー</cp:lastModifiedBy>
  <cp:revision>151</cp:revision>
  <cp:lastPrinted>2015-09-22T01:10:19Z</cp:lastPrinted>
  <dcterms:created xsi:type="dcterms:W3CDTF">2015-06-11T05:17:43Z</dcterms:created>
  <dcterms:modified xsi:type="dcterms:W3CDTF">2015-12-18T09:52:01Z</dcterms:modified>
</cp:coreProperties>
</file>