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5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2"/>
  </p:normalViewPr>
  <p:slideViewPr>
    <p:cSldViewPr snapToGrid="0" snapToObjects="1" showGuides="1">
      <p:cViewPr varScale="1">
        <p:scale>
          <a:sx n="107" d="100"/>
          <a:sy n="107" d="100"/>
        </p:scale>
        <p:origin x="648" y="160"/>
      </p:cViewPr>
      <p:guideLst>
        <p:guide orient="horz" pos="10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sherikrams/Desktop/supp%20fig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646512804514"/>
          <c:y val="0.0282062210174053"/>
          <c:w val="0.821001387040521"/>
          <c:h val="0.6735259818296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Sheet1!$B$11</c:f>
              <c:strCache>
                <c:ptCount val="1"/>
                <c:pt idx="0">
                  <c:v>TOL D7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Sheet1!$A$12:$A$15</c:f>
              <c:strCache>
                <c:ptCount val="4"/>
                <c:pt idx="0">
                  <c:v>miR-122</c:v>
                </c:pt>
                <c:pt idx="1">
                  <c:v>miR-142-3p</c:v>
                </c:pt>
                <c:pt idx="2">
                  <c:v>miR-142-5p</c:v>
                </c:pt>
                <c:pt idx="3">
                  <c:v>miR-181</c:v>
                </c:pt>
              </c:strCache>
            </c:strRef>
          </c:cat>
          <c:val>
            <c:numRef>
              <c:f>Sheet1!$B$12:$B$15</c:f>
              <c:numCache>
                <c:formatCode>General</c:formatCode>
                <c:ptCount val="4"/>
                <c:pt idx="0">
                  <c:v>2.83</c:v>
                </c:pt>
                <c:pt idx="1">
                  <c:v>11.69</c:v>
                </c:pt>
                <c:pt idx="2">
                  <c:v>6.13</c:v>
                </c:pt>
                <c:pt idx="3">
                  <c:v>6.92</c:v>
                </c:pt>
              </c:numCache>
            </c:numRef>
          </c:val>
        </c:ser>
        <c:ser>
          <c:idx val="1"/>
          <c:order val="1"/>
          <c:tx>
            <c:strRef>
              <c:f>Sheet1!$C$11</c:f>
              <c:strCache>
                <c:ptCount val="1"/>
                <c:pt idx="0">
                  <c:v>TOL D35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Sheet1!$A$12:$A$15</c:f>
              <c:strCache>
                <c:ptCount val="4"/>
                <c:pt idx="0">
                  <c:v>miR-122</c:v>
                </c:pt>
                <c:pt idx="1">
                  <c:v>miR-142-3p</c:v>
                </c:pt>
                <c:pt idx="2">
                  <c:v>miR-142-5p</c:v>
                </c:pt>
                <c:pt idx="3">
                  <c:v>miR-181</c:v>
                </c:pt>
              </c:strCache>
            </c:strRef>
          </c:cat>
          <c:val>
            <c:numRef>
              <c:f>Sheet1!$C$12:$C$15</c:f>
              <c:numCache>
                <c:formatCode>General</c:formatCode>
                <c:ptCount val="4"/>
                <c:pt idx="0">
                  <c:v>4.38</c:v>
                </c:pt>
                <c:pt idx="1">
                  <c:v>22.12</c:v>
                </c:pt>
                <c:pt idx="2">
                  <c:v>7.45</c:v>
                </c:pt>
                <c:pt idx="3">
                  <c:v>4.04</c:v>
                </c:pt>
              </c:numCache>
            </c:numRef>
          </c:val>
        </c:ser>
        <c:ser>
          <c:idx val="2"/>
          <c:order val="2"/>
          <c:tx>
            <c:strRef>
              <c:f>Sheet1!$D$11</c:f>
              <c:strCache>
                <c:ptCount val="1"/>
                <c:pt idx="0">
                  <c:v>TOL D100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Sheet1!$A$12:$A$15</c:f>
              <c:strCache>
                <c:ptCount val="4"/>
                <c:pt idx="0">
                  <c:v>miR-122</c:v>
                </c:pt>
                <c:pt idx="1">
                  <c:v>miR-142-3p</c:v>
                </c:pt>
                <c:pt idx="2">
                  <c:v>miR-142-5p</c:v>
                </c:pt>
                <c:pt idx="3">
                  <c:v>miR-181</c:v>
                </c:pt>
              </c:strCache>
            </c:strRef>
          </c:cat>
          <c:val>
            <c:numRef>
              <c:f>Sheet1!$D$12:$D$15</c:f>
              <c:numCache>
                <c:formatCode>General</c:formatCode>
                <c:ptCount val="4"/>
                <c:pt idx="0">
                  <c:v>3.29</c:v>
                </c:pt>
                <c:pt idx="1">
                  <c:v>10.4</c:v>
                </c:pt>
                <c:pt idx="2">
                  <c:v>14.04</c:v>
                </c:pt>
                <c:pt idx="3">
                  <c:v>65.13</c:v>
                </c:pt>
              </c:numCache>
            </c:numRef>
          </c:val>
        </c:ser>
        <c:ser>
          <c:idx val="3"/>
          <c:order val="3"/>
          <c:tx>
            <c:strRef>
              <c:f>Sheet1!$E$11</c:f>
              <c:strCache>
                <c:ptCount val="1"/>
                <c:pt idx="0">
                  <c:v>AR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Sheet1!$A$12:$A$15</c:f>
              <c:strCache>
                <c:ptCount val="4"/>
                <c:pt idx="0">
                  <c:v>miR-122</c:v>
                </c:pt>
                <c:pt idx="1">
                  <c:v>miR-142-3p</c:v>
                </c:pt>
                <c:pt idx="2">
                  <c:v>miR-142-5p</c:v>
                </c:pt>
                <c:pt idx="3">
                  <c:v>miR-181</c:v>
                </c:pt>
              </c:strCache>
            </c:strRef>
          </c:cat>
          <c:val>
            <c:numRef>
              <c:f>Sheet1!$E$12:$E$15</c:f>
              <c:numCache>
                <c:formatCode>General</c:formatCode>
                <c:ptCount val="4"/>
                <c:pt idx="0">
                  <c:v>3.29</c:v>
                </c:pt>
                <c:pt idx="1">
                  <c:v>3.62</c:v>
                </c:pt>
                <c:pt idx="2">
                  <c:v>3.38</c:v>
                </c:pt>
                <c:pt idx="3">
                  <c:v>2.04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98137600"/>
        <c:axId val="-2098129056"/>
      </c:barChart>
      <c:catAx>
        <c:axId val="-2098137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8129056"/>
        <c:crosses val="autoZero"/>
        <c:auto val="1"/>
        <c:lblAlgn val="ctr"/>
        <c:lblOffset val="100"/>
        <c:noMultiLvlLbl val="0"/>
      </c:catAx>
      <c:valAx>
        <c:axId val="-2098129056"/>
        <c:scaling>
          <c:orientation val="minMax"/>
          <c:max val="5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Fold Change</a:t>
                </a:r>
              </a:p>
            </c:rich>
          </c:tx>
          <c:layout>
            <c:manualLayout>
              <c:xMode val="edge"/>
              <c:yMode val="edge"/>
              <c:x val="0.0277777777777778"/>
              <c:y val="0.3713808690580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8137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7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497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6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5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1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6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7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3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9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92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3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BEFC3-2A28-6240-8B5B-E25ED9E87BDC}" type="datetimeFigureOut">
              <a:rPr lang="en-US" smtClean="0"/>
              <a:t>10/22/15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2859B-63FA-C443-91A5-1419C0E74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20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291" y="1854778"/>
            <a:ext cx="4197680" cy="3148445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49918"/>
              </p:ext>
            </p:extLst>
          </p:nvPr>
        </p:nvGraphicFramePr>
        <p:xfrm>
          <a:off x="225631" y="2134589"/>
          <a:ext cx="3871400" cy="2588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107925" y="5165012"/>
            <a:ext cx="84423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Supplementary Figure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1: Lymphocytes are the source of miR-142-3p, miR142-5p and miR-181.</a:t>
            </a:r>
          </a:p>
          <a:p>
            <a:pPr algn="just"/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(A)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Lymphocytes were isolated from one to three additional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TOL and AR graft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recipients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analyzed by q-PCR for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miR-122, miR142-3p, miR142-5p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mmu-miR181a. Data shown are the mean fold change as compared to lymphocytes from a normal liver. (B) Shown is the correlation between the number of lymphocytes (x10</a:t>
            </a:r>
            <a:r>
              <a:rPr lang="en-US" sz="1200" baseline="30000" dirty="0" smtClean="0">
                <a:latin typeface="Arial" charset="0"/>
                <a:ea typeface="Arial" charset="0"/>
                <a:cs typeface="Arial" charset="0"/>
              </a:rPr>
              <a:t>6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/g/liver tissue) and the fold change of specific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miRNAs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detected in that tissue. 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889" y="1418802"/>
            <a:ext cx="58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78878" y="141880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38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92</Words>
  <Application>Microsoft Macintosh PowerPoint</Application>
  <PresentationFormat>Letter Paper (8.5x11 in)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 Krams</dc:creator>
  <cp:lastModifiedBy>Sheri Krams</cp:lastModifiedBy>
  <cp:revision>5</cp:revision>
  <dcterms:created xsi:type="dcterms:W3CDTF">2015-10-21T18:43:55Z</dcterms:created>
  <dcterms:modified xsi:type="dcterms:W3CDTF">2015-10-22T22:57:09Z</dcterms:modified>
</cp:coreProperties>
</file>