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2"/>
  </p:sldMasterIdLst>
  <p:notesMasterIdLst>
    <p:notesMasterId r:id="rId32"/>
  </p:notesMasterIdLst>
  <p:sldIdLst>
    <p:sldId id="290" r:id="rId3"/>
    <p:sldId id="289" r:id="rId4"/>
    <p:sldId id="277" r:id="rId5"/>
    <p:sldId id="257" r:id="rId6"/>
    <p:sldId id="268" r:id="rId7"/>
    <p:sldId id="278" r:id="rId8"/>
    <p:sldId id="258" r:id="rId9"/>
    <p:sldId id="269" r:id="rId10"/>
    <p:sldId id="279" r:id="rId11"/>
    <p:sldId id="259" r:id="rId12"/>
    <p:sldId id="270" r:id="rId13"/>
    <p:sldId id="280" r:id="rId14"/>
    <p:sldId id="260" r:id="rId15"/>
    <p:sldId id="271" r:id="rId16"/>
    <p:sldId id="281" r:id="rId17"/>
    <p:sldId id="266" r:id="rId18"/>
    <p:sldId id="272" r:id="rId19"/>
    <p:sldId id="282" r:id="rId20"/>
    <p:sldId id="261" r:id="rId21"/>
    <p:sldId id="273" r:id="rId22"/>
    <p:sldId id="283" r:id="rId23"/>
    <p:sldId id="267" r:id="rId24"/>
    <p:sldId id="274" r:id="rId25"/>
    <p:sldId id="284" r:id="rId26"/>
    <p:sldId id="265" r:id="rId27"/>
    <p:sldId id="275" r:id="rId28"/>
    <p:sldId id="285" r:id="rId29"/>
    <p:sldId id="263" r:id="rId30"/>
    <p:sldId id="276" r:id="rId31"/>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4483C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21" autoAdjust="0"/>
    <p:restoredTop sz="99009" autoAdjust="0"/>
  </p:normalViewPr>
  <p:slideViewPr>
    <p:cSldViewPr>
      <p:cViewPr varScale="1">
        <p:scale>
          <a:sx n="132" d="100"/>
          <a:sy n="132" d="100"/>
        </p:scale>
        <p:origin x="-104" y="-920"/>
      </p:cViewPr>
      <p:guideLst>
        <p:guide orient="horz" pos="3168"/>
        <p:guide pos="2448"/>
      </p:guideLst>
    </p:cSldViewPr>
  </p:slideViewPr>
  <p:notesTextViewPr>
    <p:cViewPr>
      <p:scale>
        <a:sx n="100" d="100"/>
        <a:sy n="100" d="100"/>
      </p:scale>
      <p:origin x="0" y="0"/>
    </p:cViewPr>
  </p:notesTextViewPr>
  <p:sorterViewPr>
    <p:cViewPr>
      <p:scale>
        <a:sx n="137" d="100"/>
        <a:sy n="137"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customXml" Target="../customXml/item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notesMaster" Target="notesMasters/notesMaster1.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C1EDC0-23B8-A547-8FDE-E494B9B830D1}" type="datetimeFigureOut">
              <a:rPr lang="en-US" smtClean="0"/>
              <a:t>3/4/16</a:t>
            </a:fld>
            <a:endParaRPr lang="en-US"/>
          </a:p>
        </p:txBody>
      </p:sp>
      <p:sp>
        <p:nvSpPr>
          <p:cNvPr id="4" name="Slide Image Placeholder 3"/>
          <p:cNvSpPr>
            <a:spLocks noGrp="1" noRot="1" noChangeAspect="1"/>
          </p:cNvSpPr>
          <p:nvPr>
            <p:ph type="sldImg" idx="2"/>
          </p:nvPr>
        </p:nvSpPr>
        <p:spPr>
          <a:xfrm>
            <a:off x="2103438" y="685800"/>
            <a:ext cx="26511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AECE6B-E89C-504F-B2B4-C0297B262C5B}" type="slidenum">
              <a:rPr lang="en-US" smtClean="0"/>
              <a:t>‹#›</a:t>
            </a:fld>
            <a:endParaRPr lang="en-US"/>
          </a:p>
        </p:txBody>
      </p:sp>
    </p:spTree>
    <p:extLst>
      <p:ext uri="{BB962C8B-B14F-4D97-AF65-F5344CB8AC3E}">
        <p14:creationId xmlns:p14="http://schemas.microsoft.com/office/powerpoint/2010/main" val="82249026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03438" y="685800"/>
            <a:ext cx="26511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AECE6B-E89C-504F-B2B4-C0297B262C5B}" type="slidenum">
              <a:rPr lang="en-US" smtClean="0"/>
              <a:t>3</a:t>
            </a:fld>
            <a:endParaRPr lang="en-US"/>
          </a:p>
        </p:txBody>
      </p:sp>
    </p:spTree>
    <p:extLst>
      <p:ext uri="{BB962C8B-B14F-4D97-AF65-F5344CB8AC3E}">
        <p14:creationId xmlns:p14="http://schemas.microsoft.com/office/powerpoint/2010/main" val="2910926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03438" y="685800"/>
            <a:ext cx="26511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AECE6B-E89C-504F-B2B4-C0297B262C5B}" type="slidenum">
              <a:rPr lang="en-US" smtClean="0"/>
              <a:t>4</a:t>
            </a:fld>
            <a:endParaRPr lang="en-US"/>
          </a:p>
        </p:txBody>
      </p:sp>
    </p:spTree>
    <p:extLst>
      <p:ext uri="{BB962C8B-B14F-4D97-AF65-F5344CB8AC3E}">
        <p14:creationId xmlns:p14="http://schemas.microsoft.com/office/powerpoint/2010/main" val="2910926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03438" y="685800"/>
            <a:ext cx="26511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AECE6B-E89C-504F-B2B4-C0297B262C5B}" type="slidenum">
              <a:rPr lang="en-US" smtClean="0"/>
              <a:t>5</a:t>
            </a:fld>
            <a:endParaRPr lang="en-US"/>
          </a:p>
        </p:txBody>
      </p:sp>
    </p:spTree>
    <p:extLst>
      <p:ext uri="{BB962C8B-B14F-4D97-AF65-F5344CB8AC3E}">
        <p14:creationId xmlns:p14="http://schemas.microsoft.com/office/powerpoint/2010/main" val="2910926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03438" y="685800"/>
            <a:ext cx="26511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AECE6B-E89C-504F-B2B4-C0297B262C5B}" type="slidenum">
              <a:rPr lang="en-US" smtClean="0"/>
              <a:t>12</a:t>
            </a:fld>
            <a:endParaRPr lang="en-US"/>
          </a:p>
        </p:txBody>
      </p:sp>
    </p:spTree>
    <p:extLst>
      <p:ext uri="{BB962C8B-B14F-4D97-AF65-F5344CB8AC3E}">
        <p14:creationId xmlns:p14="http://schemas.microsoft.com/office/powerpoint/2010/main" val="1652620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03438" y="685800"/>
            <a:ext cx="26511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AECE6B-E89C-504F-B2B4-C0297B262C5B}" type="slidenum">
              <a:rPr lang="en-US" smtClean="0"/>
              <a:t>13</a:t>
            </a:fld>
            <a:endParaRPr lang="en-US"/>
          </a:p>
        </p:txBody>
      </p:sp>
    </p:spTree>
    <p:extLst>
      <p:ext uri="{BB962C8B-B14F-4D97-AF65-F5344CB8AC3E}">
        <p14:creationId xmlns:p14="http://schemas.microsoft.com/office/powerpoint/2010/main" val="1652620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03438" y="685800"/>
            <a:ext cx="26511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AECE6B-E89C-504F-B2B4-C0297B262C5B}" type="slidenum">
              <a:rPr lang="en-US" smtClean="0"/>
              <a:t>14</a:t>
            </a:fld>
            <a:endParaRPr lang="en-US"/>
          </a:p>
        </p:txBody>
      </p:sp>
    </p:spTree>
    <p:extLst>
      <p:ext uri="{BB962C8B-B14F-4D97-AF65-F5344CB8AC3E}">
        <p14:creationId xmlns:p14="http://schemas.microsoft.com/office/powerpoint/2010/main" val="1652620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03438" y="685800"/>
            <a:ext cx="26511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AECE6B-E89C-504F-B2B4-C0297B262C5B}" type="slidenum">
              <a:rPr lang="en-US" smtClean="0"/>
              <a:t>24</a:t>
            </a:fld>
            <a:endParaRPr lang="en-US"/>
          </a:p>
        </p:txBody>
      </p:sp>
    </p:spTree>
    <p:extLst>
      <p:ext uri="{BB962C8B-B14F-4D97-AF65-F5344CB8AC3E}">
        <p14:creationId xmlns:p14="http://schemas.microsoft.com/office/powerpoint/2010/main" val="9623444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03438" y="685800"/>
            <a:ext cx="26511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AECE6B-E89C-504F-B2B4-C0297B262C5B}" type="slidenum">
              <a:rPr lang="en-US" smtClean="0"/>
              <a:t>25</a:t>
            </a:fld>
            <a:endParaRPr lang="en-US"/>
          </a:p>
        </p:txBody>
      </p:sp>
    </p:spTree>
    <p:extLst>
      <p:ext uri="{BB962C8B-B14F-4D97-AF65-F5344CB8AC3E}">
        <p14:creationId xmlns:p14="http://schemas.microsoft.com/office/powerpoint/2010/main" val="9623444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03438" y="685800"/>
            <a:ext cx="26511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2AECE6B-E89C-504F-B2B4-C0297B262C5B}" type="slidenum">
              <a:rPr lang="en-US" smtClean="0"/>
              <a:t>26</a:t>
            </a:fld>
            <a:endParaRPr lang="en-US"/>
          </a:p>
        </p:txBody>
      </p:sp>
    </p:spTree>
    <p:extLst>
      <p:ext uri="{BB962C8B-B14F-4D97-AF65-F5344CB8AC3E}">
        <p14:creationId xmlns:p14="http://schemas.microsoft.com/office/powerpoint/2010/main" val="962344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7"/>
            <a:ext cx="6606540" cy="2156036"/>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DBF671-1735-1841-BF60-230C9B1C5EF9}"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7B1A82-07B3-4C4C-B904-CD91E05F6C1A}" type="slidenum">
              <a:rPr lang="en-US" smtClean="0"/>
              <a:t>‹#›</a:t>
            </a:fld>
            <a:endParaRPr lang="en-US"/>
          </a:p>
        </p:txBody>
      </p:sp>
    </p:spTree>
    <p:extLst>
      <p:ext uri="{BB962C8B-B14F-4D97-AF65-F5344CB8AC3E}">
        <p14:creationId xmlns:p14="http://schemas.microsoft.com/office/powerpoint/2010/main" val="1952011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DBF671-1735-1841-BF60-230C9B1C5EF9}"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7B1A82-07B3-4C4C-B904-CD91E05F6C1A}" type="slidenum">
              <a:rPr lang="en-US" smtClean="0"/>
              <a:t>‹#›</a:t>
            </a:fld>
            <a:endParaRPr lang="en-US"/>
          </a:p>
        </p:txBody>
      </p:sp>
    </p:spTree>
    <p:extLst>
      <p:ext uri="{BB962C8B-B14F-4D97-AF65-F5344CB8AC3E}">
        <p14:creationId xmlns:p14="http://schemas.microsoft.com/office/powerpoint/2010/main" val="1767856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4990" y="402806"/>
            <a:ext cx="1748790" cy="858223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8620" y="402806"/>
            <a:ext cx="5116830" cy="858223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DBF671-1735-1841-BF60-230C9B1C5EF9}"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7B1A82-07B3-4C4C-B904-CD91E05F6C1A}" type="slidenum">
              <a:rPr lang="en-US" smtClean="0"/>
              <a:t>‹#›</a:t>
            </a:fld>
            <a:endParaRPr lang="en-US"/>
          </a:p>
        </p:txBody>
      </p:sp>
    </p:spTree>
    <p:extLst>
      <p:ext uri="{BB962C8B-B14F-4D97-AF65-F5344CB8AC3E}">
        <p14:creationId xmlns:p14="http://schemas.microsoft.com/office/powerpoint/2010/main" val="2296623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DBF671-1735-1841-BF60-230C9B1C5EF9}"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7B1A82-07B3-4C4C-B904-CD91E05F6C1A}" type="slidenum">
              <a:rPr lang="en-US" smtClean="0"/>
              <a:t>‹#›</a:t>
            </a:fld>
            <a:endParaRPr lang="en-US"/>
          </a:p>
        </p:txBody>
      </p:sp>
    </p:spTree>
    <p:extLst>
      <p:ext uri="{BB962C8B-B14F-4D97-AF65-F5344CB8AC3E}">
        <p14:creationId xmlns:p14="http://schemas.microsoft.com/office/powerpoint/2010/main" val="1478941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13966" y="4263184"/>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DBF671-1735-1841-BF60-230C9B1C5EF9}"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7B1A82-07B3-4C4C-B904-CD91E05F6C1A}" type="slidenum">
              <a:rPr lang="en-US" smtClean="0"/>
              <a:t>‹#›</a:t>
            </a:fld>
            <a:endParaRPr lang="en-US"/>
          </a:p>
        </p:txBody>
      </p:sp>
    </p:spTree>
    <p:extLst>
      <p:ext uri="{BB962C8B-B14F-4D97-AF65-F5344CB8AC3E}">
        <p14:creationId xmlns:p14="http://schemas.microsoft.com/office/powerpoint/2010/main" val="2777146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0" y="2346964"/>
            <a:ext cx="3432810" cy="663807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50970" y="2346964"/>
            <a:ext cx="3432810" cy="663807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DBF671-1735-1841-BF60-230C9B1C5EF9}"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7B1A82-07B3-4C4C-B904-CD91E05F6C1A}" type="slidenum">
              <a:rPr lang="en-US" smtClean="0"/>
              <a:t>‹#›</a:t>
            </a:fld>
            <a:endParaRPr lang="en-US"/>
          </a:p>
        </p:txBody>
      </p:sp>
    </p:spTree>
    <p:extLst>
      <p:ext uri="{BB962C8B-B14F-4D97-AF65-F5344CB8AC3E}">
        <p14:creationId xmlns:p14="http://schemas.microsoft.com/office/powerpoint/2010/main" val="52404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2"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8622"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273" y="2251499"/>
            <a:ext cx="3435508"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948273" y="3189817"/>
            <a:ext cx="3435508"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DBF671-1735-1841-BF60-230C9B1C5EF9}" type="datetimeFigureOut">
              <a:rPr lang="en-US" smtClean="0"/>
              <a:t>3/4/16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7B1A82-07B3-4C4C-B904-CD91E05F6C1A}" type="slidenum">
              <a:rPr lang="en-US" smtClean="0"/>
              <a:t>‹#›</a:t>
            </a:fld>
            <a:endParaRPr lang="en-US"/>
          </a:p>
        </p:txBody>
      </p:sp>
    </p:spTree>
    <p:extLst>
      <p:ext uri="{BB962C8B-B14F-4D97-AF65-F5344CB8AC3E}">
        <p14:creationId xmlns:p14="http://schemas.microsoft.com/office/powerpoint/2010/main" val="1399432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DBF671-1735-1841-BF60-230C9B1C5EF9}" type="datetimeFigureOut">
              <a:rPr lang="en-US" smtClean="0"/>
              <a:t>3/4/16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7B1A82-07B3-4C4C-B904-CD91E05F6C1A}" type="slidenum">
              <a:rPr lang="en-US" smtClean="0"/>
              <a:t>‹#›</a:t>
            </a:fld>
            <a:endParaRPr lang="en-US"/>
          </a:p>
        </p:txBody>
      </p:sp>
    </p:spTree>
    <p:extLst>
      <p:ext uri="{BB962C8B-B14F-4D97-AF65-F5344CB8AC3E}">
        <p14:creationId xmlns:p14="http://schemas.microsoft.com/office/powerpoint/2010/main" val="3532464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DBF671-1735-1841-BF60-230C9B1C5EF9}" type="datetimeFigureOut">
              <a:rPr lang="en-US" smtClean="0"/>
              <a:t>3/4/16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7B1A82-07B3-4C4C-B904-CD91E05F6C1A}" type="slidenum">
              <a:rPr lang="en-US" smtClean="0"/>
              <a:t>‹#›</a:t>
            </a:fld>
            <a:endParaRPr lang="en-US"/>
          </a:p>
        </p:txBody>
      </p:sp>
    </p:spTree>
    <p:extLst>
      <p:ext uri="{BB962C8B-B14F-4D97-AF65-F5344CB8AC3E}">
        <p14:creationId xmlns:p14="http://schemas.microsoft.com/office/powerpoint/2010/main" val="1672793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2" y="400474"/>
            <a:ext cx="2557066" cy="170434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038794" y="400478"/>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622" y="2104818"/>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DBF671-1735-1841-BF60-230C9B1C5EF9}"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7B1A82-07B3-4C4C-B904-CD91E05F6C1A}" type="slidenum">
              <a:rPr lang="en-US" smtClean="0"/>
              <a:t>‹#›</a:t>
            </a:fld>
            <a:endParaRPr lang="en-US"/>
          </a:p>
        </p:txBody>
      </p:sp>
    </p:spTree>
    <p:extLst>
      <p:ext uri="{BB962C8B-B14F-4D97-AF65-F5344CB8AC3E}">
        <p14:creationId xmlns:p14="http://schemas.microsoft.com/office/powerpoint/2010/main" val="1237727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3"/>
            <a:ext cx="4663440" cy="831216"/>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523445" y="898736"/>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523445" y="7872099"/>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DBF671-1735-1841-BF60-230C9B1C5EF9}"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7B1A82-07B3-4C4C-B904-CD91E05F6C1A}" type="slidenum">
              <a:rPr lang="en-US" smtClean="0"/>
              <a:t>‹#›</a:t>
            </a:fld>
            <a:endParaRPr lang="en-US"/>
          </a:p>
        </p:txBody>
      </p:sp>
    </p:spTree>
    <p:extLst>
      <p:ext uri="{BB962C8B-B14F-4D97-AF65-F5344CB8AC3E}">
        <p14:creationId xmlns:p14="http://schemas.microsoft.com/office/powerpoint/2010/main" val="207851403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620" y="2346964"/>
            <a:ext cx="6995160" cy="663807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620" y="9322651"/>
            <a:ext cx="1813560" cy="535516"/>
          </a:xfrm>
          <a:prstGeom prst="rect">
            <a:avLst/>
          </a:prstGeom>
        </p:spPr>
        <p:txBody>
          <a:bodyPr vert="horz" lIns="91440" tIns="45720" rIns="91440" bIns="45720" rtlCol="0" anchor="ctr"/>
          <a:lstStyle>
            <a:lvl1pPr algn="l">
              <a:defRPr sz="1200">
                <a:solidFill>
                  <a:schemeClr val="tx1">
                    <a:tint val="75000"/>
                  </a:schemeClr>
                </a:solidFill>
              </a:defRPr>
            </a:lvl1pPr>
          </a:lstStyle>
          <a:p>
            <a:fld id="{FDDBF671-1735-1841-BF60-230C9B1C5EF9}" type="datetimeFigureOut">
              <a:rPr lang="en-US" smtClean="0"/>
              <a:t>3/4/16</a:t>
            </a:fld>
            <a:endParaRPr lang="en-US"/>
          </a:p>
        </p:txBody>
      </p:sp>
      <p:sp>
        <p:nvSpPr>
          <p:cNvPr id="5" name="Footer Placeholder 4"/>
          <p:cNvSpPr>
            <a:spLocks noGrp="1"/>
          </p:cNvSpPr>
          <p:nvPr>
            <p:ph type="ftr" sz="quarter" idx="3"/>
          </p:nvPr>
        </p:nvSpPr>
        <p:spPr>
          <a:xfrm>
            <a:off x="2655570" y="9322651"/>
            <a:ext cx="2461260" cy="535516"/>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51"/>
            <a:ext cx="1813560" cy="535516"/>
          </a:xfrm>
          <a:prstGeom prst="rect">
            <a:avLst/>
          </a:prstGeom>
        </p:spPr>
        <p:txBody>
          <a:bodyPr vert="horz" lIns="91440" tIns="45720" rIns="91440" bIns="45720" rtlCol="0" anchor="ctr"/>
          <a:lstStyle>
            <a:lvl1pPr algn="r">
              <a:defRPr sz="1200">
                <a:solidFill>
                  <a:schemeClr val="tx1">
                    <a:tint val="75000"/>
                  </a:schemeClr>
                </a:solidFill>
              </a:defRPr>
            </a:lvl1pPr>
          </a:lstStyle>
          <a:p>
            <a:fld id="{7F7B1A82-07B3-4C4C-B904-CD91E05F6C1A}" type="slidenum">
              <a:rPr lang="en-US" smtClean="0"/>
              <a:t>‹#›</a:t>
            </a:fld>
            <a:endParaRPr lang="en-US"/>
          </a:p>
        </p:txBody>
      </p:sp>
    </p:spTree>
    <p:extLst>
      <p:ext uri="{BB962C8B-B14F-4D97-AF65-F5344CB8AC3E}">
        <p14:creationId xmlns:p14="http://schemas.microsoft.com/office/powerpoint/2010/main" val="49186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 Id="rId3"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png"/><Relationship Id="rId3"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25.png"/><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4.png"/><Relationship Id="rId3" Type="http://schemas.openxmlformats.org/officeDocument/2006/relationships/image" Target="../media/image3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6.png"/><Relationship Id="rId3"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7.png"/><Relationship Id="rId3" Type="http://schemas.openxmlformats.org/officeDocument/2006/relationships/image" Target="../media/image3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9.png"/><Relationship Id="rId3" Type="http://schemas.openxmlformats.org/officeDocument/2006/relationships/image" Target="../media/image4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1.png"/><Relationship Id="rId3"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2.png"/><Relationship Id="rId3" Type="http://schemas.openxmlformats.org/officeDocument/2006/relationships/image" Target="../media/image4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4.png"/><Relationship Id="rId3"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31.png"/><Relationship Id="rId1" Type="http://schemas.openxmlformats.org/officeDocument/2006/relationships/slideLayout" Target="../slideLayouts/slideLayout6.xml"/><Relationship Id="rId2" Type="http://schemas.openxmlformats.org/officeDocument/2006/relationships/image" Target="../media/image4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7.png"/><Relationship Id="rId3" Type="http://schemas.openxmlformats.org/officeDocument/2006/relationships/image" Target="../media/image48.png"/></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png"/><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31.png"/><Relationship Id="rId5" Type="http://schemas.openxmlformats.org/officeDocument/2006/relationships/image" Target="../media/image51.png"/><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4.png"/><Relationship Id="rId3" Type="http://schemas.openxmlformats.org/officeDocument/2006/relationships/image" Target="../media/image5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6.png"/><Relationship Id="rId3" Type="http://schemas.openxmlformats.org/officeDocument/2006/relationships/image" Target="../media/image2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7.png"/><Relationship Id="rId3" Type="http://schemas.openxmlformats.org/officeDocument/2006/relationships/image" Target="../media/image58.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png"/><Relationship Id="rId3"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8.jpg"/><Relationship Id="rId4" Type="http://schemas.openxmlformats.org/officeDocument/2006/relationships/image" Target="../media/image19.png"/><Relationship Id="rId1" Type="http://schemas.openxmlformats.org/officeDocument/2006/relationships/slideLayout" Target="../slideLayouts/slideLayout6.xml"/><Relationship Id="rId2"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 Id="rId3"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 Id="rId3"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Group 80"/>
          <p:cNvGrpSpPr/>
          <p:nvPr/>
        </p:nvGrpSpPr>
        <p:grpSpPr>
          <a:xfrm>
            <a:off x="152400" y="1600200"/>
            <a:ext cx="7504125" cy="7193950"/>
            <a:chOff x="196685" y="2626802"/>
            <a:chExt cx="7504125" cy="7193950"/>
          </a:xfrm>
        </p:grpSpPr>
        <p:grpSp>
          <p:nvGrpSpPr>
            <p:cNvPr id="3" name="Group 2"/>
            <p:cNvGrpSpPr/>
            <p:nvPr/>
          </p:nvGrpSpPr>
          <p:grpSpPr>
            <a:xfrm>
              <a:off x="196685" y="2626802"/>
              <a:ext cx="2471706" cy="2363037"/>
              <a:chOff x="0" y="147647"/>
              <a:chExt cx="2180917" cy="2148215"/>
            </a:xfrm>
          </p:grpSpPr>
          <p:pic>
            <p:nvPicPr>
              <p:cNvPr id="68" name="Picture 67"/>
              <p:cNvPicPr>
                <a:picLocks noChangeAspect="1"/>
              </p:cNvPicPr>
              <p:nvPr/>
            </p:nvPicPr>
            <p:blipFill rotWithShape="1">
              <a:blip r:embed="rId2"/>
              <a:srcRect l="17239" b="16238"/>
              <a:stretch/>
            </p:blipFill>
            <p:spPr>
              <a:xfrm>
                <a:off x="289462" y="147647"/>
                <a:ext cx="1891455" cy="1936364"/>
              </a:xfrm>
              <a:prstGeom prst="rect">
                <a:avLst/>
              </a:prstGeom>
            </p:spPr>
          </p:pic>
          <p:pic>
            <p:nvPicPr>
              <p:cNvPr id="69" name="Picture 68"/>
              <p:cNvPicPr>
                <a:picLocks noChangeAspect="1"/>
              </p:cNvPicPr>
              <p:nvPr/>
            </p:nvPicPr>
            <p:blipFill rotWithShape="1">
              <a:blip r:embed="rId3"/>
              <a:srcRect t="55423" r="88094" b="35453"/>
              <a:stretch/>
            </p:blipFill>
            <p:spPr>
              <a:xfrm>
                <a:off x="0" y="1374653"/>
                <a:ext cx="278608" cy="224582"/>
              </a:xfrm>
              <a:prstGeom prst="rect">
                <a:avLst/>
              </a:prstGeom>
            </p:spPr>
          </p:pic>
          <p:pic>
            <p:nvPicPr>
              <p:cNvPr id="70" name="Picture 69"/>
              <p:cNvPicPr>
                <a:picLocks noChangeAspect="1"/>
              </p:cNvPicPr>
              <p:nvPr/>
            </p:nvPicPr>
            <p:blipFill rotWithShape="1">
              <a:blip r:embed="rId3"/>
              <a:srcRect t="64034" r="88094" b="27734"/>
              <a:stretch/>
            </p:blipFill>
            <p:spPr>
              <a:xfrm>
                <a:off x="0" y="1751190"/>
                <a:ext cx="278608" cy="202617"/>
              </a:xfrm>
              <a:prstGeom prst="rect">
                <a:avLst/>
              </a:prstGeom>
            </p:spPr>
          </p:pic>
          <p:pic>
            <p:nvPicPr>
              <p:cNvPr id="71" name="Picture 70"/>
              <p:cNvPicPr>
                <a:picLocks noChangeAspect="1"/>
              </p:cNvPicPr>
              <p:nvPr/>
            </p:nvPicPr>
            <p:blipFill rotWithShape="1">
              <a:blip r:embed="rId3"/>
              <a:srcRect t="33015" r="88094" b="52009"/>
              <a:stretch/>
            </p:blipFill>
            <p:spPr>
              <a:xfrm>
                <a:off x="0" y="887743"/>
                <a:ext cx="278608" cy="368641"/>
              </a:xfrm>
              <a:prstGeom prst="rect">
                <a:avLst/>
              </a:prstGeom>
            </p:spPr>
          </p:pic>
          <p:pic>
            <p:nvPicPr>
              <p:cNvPr id="72" name="Picture 71"/>
              <p:cNvPicPr>
                <a:picLocks noChangeAspect="1"/>
              </p:cNvPicPr>
              <p:nvPr/>
            </p:nvPicPr>
            <p:blipFill rotWithShape="1">
              <a:blip r:embed="rId3"/>
              <a:srcRect t="6257" r="88094" b="83747"/>
              <a:stretch/>
            </p:blipFill>
            <p:spPr>
              <a:xfrm>
                <a:off x="0" y="314779"/>
                <a:ext cx="278608" cy="246035"/>
              </a:xfrm>
              <a:prstGeom prst="rect">
                <a:avLst/>
              </a:prstGeom>
            </p:spPr>
          </p:pic>
          <p:pic>
            <p:nvPicPr>
              <p:cNvPr id="73" name="Picture 72"/>
              <p:cNvPicPr>
                <a:picLocks noChangeAspect="1"/>
              </p:cNvPicPr>
              <p:nvPr/>
            </p:nvPicPr>
            <p:blipFill rotWithShape="1">
              <a:blip r:embed="rId3"/>
              <a:srcRect t="22041" r="88094" b="69703"/>
              <a:stretch/>
            </p:blipFill>
            <p:spPr>
              <a:xfrm>
                <a:off x="0" y="672977"/>
                <a:ext cx="278608" cy="203222"/>
              </a:xfrm>
              <a:prstGeom prst="rect">
                <a:avLst/>
              </a:prstGeom>
            </p:spPr>
          </p:pic>
          <p:pic>
            <p:nvPicPr>
              <p:cNvPr id="74" name="Picture 73"/>
              <p:cNvPicPr>
                <a:picLocks noChangeAspect="1"/>
              </p:cNvPicPr>
              <p:nvPr/>
            </p:nvPicPr>
            <p:blipFill rotWithShape="1">
              <a:blip r:embed="rId3"/>
              <a:srcRect l="16825" t="77474" r="75135" b="13919"/>
              <a:stretch/>
            </p:blipFill>
            <p:spPr>
              <a:xfrm>
                <a:off x="390776" y="2084011"/>
                <a:ext cx="188149" cy="211851"/>
              </a:xfrm>
              <a:prstGeom prst="rect">
                <a:avLst/>
              </a:prstGeom>
            </p:spPr>
          </p:pic>
          <p:pic>
            <p:nvPicPr>
              <p:cNvPr id="75" name="Picture 74"/>
              <p:cNvPicPr>
                <a:picLocks noChangeAspect="1"/>
              </p:cNvPicPr>
              <p:nvPr/>
            </p:nvPicPr>
            <p:blipFill rotWithShape="1">
              <a:blip r:embed="rId3"/>
              <a:srcRect l="26102" t="77474" r="66012" b="13919"/>
              <a:stretch/>
            </p:blipFill>
            <p:spPr>
              <a:xfrm>
                <a:off x="759827" y="2084011"/>
                <a:ext cx="184534" cy="211851"/>
              </a:xfrm>
              <a:prstGeom prst="rect">
                <a:avLst/>
              </a:prstGeom>
            </p:spPr>
          </p:pic>
          <p:pic>
            <p:nvPicPr>
              <p:cNvPr id="76" name="Picture 75"/>
              <p:cNvPicPr>
                <a:picLocks noChangeAspect="1"/>
              </p:cNvPicPr>
              <p:nvPr/>
            </p:nvPicPr>
            <p:blipFill rotWithShape="1">
              <a:blip r:embed="rId3"/>
              <a:srcRect l="43538" t="77474" r="40845" b="13919"/>
              <a:stretch/>
            </p:blipFill>
            <p:spPr>
              <a:xfrm>
                <a:off x="1096345" y="2084011"/>
                <a:ext cx="365448" cy="211851"/>
              </a:xfrm>
              <a:prstGeom prst="rect">
                <a:avLst/>
              </a:prstGeom>
            </p:spPr>
          </p:pic>
          <p:pic>
            <p:nvPicPr>
              <p:cNvPr id="77" name="Picture 76"/>
              <p:cNvPicPr>
                <a:picLocks noChangeAspect="1"/>
              </p:cNvPicPr>
              <p:nvPr/>
            </p:nvPicPr>
            <p:blipFill rotWithShape="1">
              <a:blip r:embed="rId3"/>
              <a:srcRect l="60777" t="77474" r="28090" b="13919"/>
              <a:stretch/>
            </p:blipFill>
            <p:spPr>
              <a:xfrm>
                <a:off x="1440081" y="2084011"/>
                <a:ext cx="260516" cy="211851"/>
              </a:xfrm>
              <a:prstGeom prst="rect">
                <a:avLst/>
              </a:prstGeom>
            </p:spPr>
          </p:pic>
          <p:pic>
            <p:nvPicPr>
              <p:cNvPr id="78" name="Picture 77"/>
              <p:cNvPicPr>
                <a:picLocks noChangeAspect="1"/>
              </p:cNvPicPr>
              <p:nvPr/>
            </p:nvPicPr>
            <p:blipFill rotWithShape="1">
              <a:blip r:embed="rId3"/>
              <a:srcRect l="72799" t="77474" r="13903" b="13919"/>
              <a:stretch/>
            </p:blipFill>
            <p:spPr>
              <a:xfrm>
                <a:off x="1678889" y="2084011"/>
                <a:ext cx="311168" cy="211851"/>
              </a:xfrm>
              <a:prstGeom prst="rect">
                <a:avLst/>
              </a:prstGeom>
            </p:spPr>
          </p:pic>
          <p:sp>
            <p:nvSpPr>
              <p:cNvPr id="79" name="TextBox 78"/>
              <p:cNvSpPr txBox="1"/>
              <p:nvPr/>
            </p:nvSpPr>
            <p:spPr>
              <a:xfrm>
                <a:off x="428800" y="392009"/>
                <a:ext cx="742361" cy="237827"/>
              </a:xfrm>
              <a:prstGeom prst="rect">
                <a:avLst/>
              </a:prstGeom>
              <a:noFill/>
            </p:spPr>
            <p:txBody>
              <a:bodyPr wrap="square" rtlCol="0">
                <a:spAutoFit/>
              </a:bodyPr>
              <a:lstStyle/>
              <a:p>
                <a:r>
                  <a:rPr lang="en-US" sz="1100" b="1" dirty="0" smtClean="0">
                    <a:cs typeface="Times New Roman"/>
                  </a:rPr>
                  <a:t>I-AabMI</a:t>
                </a:r>
                <a:endParaRPr lang="en-US" sz="1100" b="1" dirty="0">
                  <a:cs typeface="Times New Roman"/>
                </a:endParaRPr>
              </a:p>
            </p:txBody>
          </p:sp>
        </p:grpSp>
        <p:grpSp>
          <p:nvGrpSpPr>
            <p:cNvPr id="4" name="Group 3"/>
            <p:cNvGrpSpPr/>
            <p:nvPr/>
          </p:nvGrpSpPr>
          <p:grpSpPr>
            <a:xfrm>
              <a:off x="2653797" y="2640957"/>
              <a:ext cx="2652017" cy="2330758"/>
              <a:chOff x="2224902" y="160515"/>
              <a:chExt cx="2340015" cy="2118871"/>
            </a:xfrm>
          </p:grpSpPr>
          <p:pic>
            <p:nvPicPr>
              <p:cNvPr id="66" name="Picture 65"/>
              <p:cNvPicPr>
                <a:picLocks noChangeAspect="1"/>
              </p:cNvPicPr>
              <p:nvPr/>
            </p:nvPicPr>
            <p:blipFill rotWithShape="1">
              <a:blip r:embed="rId3"/>
              <a:srcRect b="13919"/>
              <a:stretch/>
            </p:blipFill>
            <p:spPr>
              <a:xfrm>
                <a:off x="2224902" y="160515"/>
                <a:ext cx="2340015" cy="2118871"/>
              </a:xfrm>
              <a:prstGeom prst="rect">
                <a:avLst/>
              </a:prstGeom>
            </p:spPr>
          </p:pic>
          <p:sp>
            <p:nvSpPr>
              <p:cNvPr id="67" name="TextBox 66"/>
              <p:cNvSpPr txBox="1"/>
              <p:nvPr/>
            </p:nvSpPr>
            <p:spPr>
              <a:xfrm>
                <a:off x="2637191" y="392009"/>
                <a:ext cx="742361" cy="237827"/>
              </a:xfrm>
              <a:prstGeom prst="rect">
                <a:avLst/>
              </a:prstGeom>
              <a:noFill/>
            </p:spPr>
            <p:txBody>
              <a:bodyPr wrap="square" rtlCol="0">
                <a:spAutoFit/>
              </a:bodyPr>
              <a:lstStyle/>
              <a:p>
                <a:r>
                  <a:rPr lang="en-US" sz="1100" b="1" dirty="0" smtClean="0">
                    <a:cs typeface="Times New Roman"/>
                  </a:rPr>
                  <a:t>I-CpaMI</a:t>
                </a:r>
                <a:endParaRPr lang="en-US" sz="1100" b="1" dirty="0">
                  <a:cs typeface="Times New Roman"/>
                </a:endParaRPr>
              </a:p>
            </p:txBody>
          </p:sp>
        </p:grpSp>
        <p:grpSp>
          <p:nvGrpSpPr>
            <p:cNvPr id="5" name="Group 4"/>
            <p:cNvGrpSpPr/>
            <p:nvPr/>
          </p:nvGrpSpPr>
          <p:grpSpPr>
            <a:xfrm>
              <a:off x="5110842" y="2640957"/>
              <a:ext cx="2589968" cy="2330758"/>
              <a:chOff x="4336020" y="160515"/>
              <a:chExt cx="2285266" cy="2118871"/>
            </a:xfrm>
          </p:grpSpPr>
          <p:pic>
            <p:nvPicPr>
              <p:cNvPr id="64" name="Picture 63"/>
              <p:cNvPicPr>
                <a:picLocks noChangeAspect="1"/>
              </p:cNvPicPr>
              <p:nvPr/>
            </p:nvPicPr>
            <p:blipFill rotWithShape="1">
              <a:blip r:embed="rId4"/>
              <a:srcRect b="14689"/>
              <a:stretch/>
            </p:blipFill>
            <p:spPr>
              <a:xfrm>
                <a:off x="4336020" y="160515"/>
                <a:ext cx="2285266" cy="2118871"/>
              </a:xfrm>
              <a:prstGeom prst="rect">
                <a:avLst/>
              </a:prstGeom>
            </p:spPr>
          </p:pic>
          <p:sp>
            <p:nvSpPr>
              <p:cNvPr id="65" name="TextBox 64"/>
              <p:cNvSpPr txBox="1"/>
              <p:nvPr/>
            </p:nvSpPr>
            <p:spPr>
              <a:xfrm>
                <a:off x="4766932" y="462576"/>
                <a:ext cx="742361" cy="237827"/>
              </a:xfrm>
              <a:prstGeom prst="rect">
                <a:avLst/>
              </a:prstGeom>
              <a:noFill/>
            </p:spPr>
            <p:txBody>
              <a:bodyPr wrap="square" rtlCol="0">
                <a:spAutoFit/>
              </a:bodyPr>
              <a:lstStyle/>
              <a:p>
                <a:r>
                  <a:rPr lang="en-US" sz="1100" b="1" dirty="0" smtClean="0">
                    <a:cs typeface="Times New Roman"/>
                  </a:rPr>
                  <a:t>I-GpeMI</a:t>
                </a:r>
                <a:endParaRPr lang="en-US" sz="1100" b="1" dirty="0">
                  <a:cs typeface="Times New Roman"/>
                </a:endParaRPr>
              </a:p>
            </p:txBody>
          </p:sp>
        </p:grpSp>
        <p:grpSp>
          <p:nvGrpSpPr>
            <p:cNvPr id="6" name="Group 5"/>
            <p:cNvGrpSpPr/>
            <p:nvPr/>
          </p:nvGrpSpPr>
          <p:grpSpPr>
            <a:xfrm>
              <a:off x="196685" y="5075375"/>
              <a:ext cx="2521556" cy="2340405"/>
              <a:chOff x="0" y="2373622"/>
              <a:chExt cx="2224902" cy="2127641"/>
            </a:xfrm>
          </p:grpSpPr>
          <p:pic>
            <p:nvPicPr>
              <p:cNvPr id="62" name="Picture 61"/>
              <p:cNvPicPr>
                <a:picLocks noChangeAspect="1"/>
              </p:cNvPicPr>
              <p:nvPr/>
            </p:nvPicPr>
            <p:blipFill rotWithShape="1">
              <a:blip r:embed="rId5"/>
              <a:srcRect l="1133" b="12256"/>
              <a:stretch/>
            </p:blipFill>
            <p:spPr>
              <a:xfrm>
                <a:off x="0" y="2373622"/>
                <a:ext cx="2224902" cy="2127641"/>
              </a:xfrm>
              <a:prstGeom prst="rect">
                <a:avLst/>
              </a:prstGeom>
            </p:spPr>
          </p:pic>
          <p:sp>
            <p:nvSpPr>
              <p:cNvPr id="63" name="TextBox 62"/>
              <p:cNvSpPr txBox="1"/>
              <p:nvPr/>
            </p:nvSpPr>
            <p:spPr>
              <a:xfrm>
                <a:off x="437199" y="2610733"/>
                <a:ext cx="742361" cy="237827"/>
              </a:xfrm>
              <a:prstGeom prst="rect">
                <a:avLst/>
              </a:prstGeom>
              <a:noFill/>
            </p:spPr>
            <p:txBody>
              <a:bodyPr wrap="square" rtlCol="0">
                <a:spAutoFit/>
              </a:bodyPr>
              <a:lstStyle/>
              <a:p>
                <a:r>
                  <a:rPr lang="en-US" sz="1100" b="1" dirty="0" smtClean="0">
                    <a:cs typeface="Times New Roman"/>
                  </a:rPr>
                  <a:t>I-GzeII</a:t>
                </a:r>
                <a:endParaRPr lang="en-US" sz="1100" b="1" dirty="0">
                  <a:cs typeface="Times New Roman"/>
                </a:endParaRPr>
              </a:p>
            </p:txBody>
          </p:sp>
        </p:grpSp>
        <p:grpSp>
          <p:nvGrpSpPr>
            <p:cNvPr id="7" name="Group 6"/>
            <p:cNvGrpSpPr/>
            <p:nvPr/>
          </p:nvGrpSpPr>
          <p:grpSpPr>
            <a:xfrm>
              <a:off x="5064356" y="5075375"/>
              <a:ext cx="2569895" cy="2340405"/>
              <a:chOff x="2153407" y="2373622"/>
              <a:chExt cx="2267554" cy="2127641"/>
            </a:xfrm>
          </p:grpSpPr>
          <p:pic>
            <p:nvPicPr>
              <p:cNvPr id="60" name="Picture 59"/>
              <p:cNvPicPr>
                <a:picLocks noChangeAspect="1"/>
              </p:cNvPicPr>
              <p:nvPr/>
            </p:nvPicPr>
            <p:blipFill rotWithShape="1">
              <a:blip r:embed="rId6"/>
              <a:srcRect b="12256"/>
              <a:stretch/>
            </p:blipFill>
            <p:spPr>
              <a:xfrm>
                <a:off x="2153407" y="2373622"/>
                <a:ext cx="2267554" cy="2127641"/>
              </a:xfrm>
              <a:prstGeom prst="rect">
                <a:avLst/>
              </a:prstGeom>
            </p:spPr>
          </p:pic>
          <p:sp>
            <p:nvSpPr>
              <p:cNvPr id="61" name="TextBox 60"/>
              <p:cNvSpPr txBox="1"/>
              <p:nvPr/>
            </p:nvSpPr>
            <p:spPr>
              <a:xfrm>
                <a:off x="2584132" y="2610733"/>
                <a:ext cx="742361" cy="237827"/>
              </a:xfrm>
              <a:prstGeom prst="rect">
                <a:avLst/>
              </a:prstGeom>
              <a:noFill/>
            </p:spPr>
            <p:txBody>
              <a:bodyPr wrap="square" rtlCol="0">
                <a:spAutoFit/>
              </a:bodyPr>
              <a:lstStyle/>
              <a:p>
                <a:r>
                  <a:rPr lang="en-US" sz="1100" b="1" dirty="0" smtClean="0">
                    <a:cs typeface="Times New Roman"/>
                  </a:rPr>
                  <a:t>I-LtrWI</a:t>
                </a:r>
                <a:endParaRPr lang="en-US" sz="1100" b="1" dirty="0">
                  <a:cs typeface="Times New Roman"/>
                </a:endParaRPr>
              </a:p>
            </p:txBody>
          </p:sp>
        </p:grpSp>
        <p:grpSp>
          <p:nvGrpSpPr>
            <p:cNvPr id="8" name="Group 7"/>
            <p:cNvGrpSpPr/>
            <p:nvPr/>
          </p:nvGrpSpPr>
          <p:grpSpPr>
            <a:xfrm>
              <a:off x="2684274" y="7454187"/>
              <a:ext cx="2490612" cy="2340405"/>
              <a:chOff x="4336020" y="2373622"/>
              <a:chExt cx="2197599" cy="2127641"/>
            </a:xfrm>
          </p:grpSpPr>
          <p:pic>
            <p:nvPicPr>
              <p:cNvPr id="58" name="Picture 57"/>
              <p:cNvPicPr>
                <a:picLocks noChangeAspect="1"/>
              </p:cNvPicPr>
              <p:nvPr/>
            </p:nvPicPr>
            <p:blipFill rotWithShape="1">
              <a:blip r:embed="rId7"/>
              <a:srcRect b="16221"/>
              <a:stretch/>
            </p:blipFill>
            <p:spPr>
              <a:xfrm>
                <a:off x="4336020" y="2373622"/>
                <a:ext cx="2197599" cy="2127641"/>
              </a:xfrm>
              <a:prstGeom prst="rect">
                <a:avLst/>
              </a:prstGeom>
            </p:spPr>
          </p:pic>
          <p:sp>
            <p:nvSpPr>
              <p:cNvPr id="59" name="TextBox 58"/>
              <p:cNvSpPr txBox="1"/>
              <p:nvPr/>
            </p:nvSpPr>
            <p:spPr>
              <a:xfrm>
                <a:off x="4697812" y="2610733"/>
                <a:ext cx="742361" cy="237827"/>
              </a:xfrm>
              <a:prstGeom prst="rect">
                <a:avLst/>
              </a:prstGeom>
              <a:noFill/>
            </p:spPr>
            <p:txBody>
              <a:bodyPr wrap="square" rtlCol="0">
                <a:spAutoFit/>
              </a:bodyPr>
              <a:lstStyle/>
              <a:p>
                <a:r>
                  <a:rPr lang="en-US" sz="1100" b="1" dirty="0" smtClean="0">
                    <a:cs typeface="Times New Roman"/>
                  </a:rPr>
                  <a:t>I-PanMI</a:t>
                </a:r>
                <a:endParaRPr lang="en-US" sz="1100" b="1" dirty="0">
                  <a:cs typeface="Times New Roman"/>
                </a:endParaRPr>
              </a:p>
            </p:txBody>
          </p:sp>
        </p:grpSp>
        <p:grpSp>
          <p:nvGrpSpPr>
            <p:cNvPr id="9" name="Group 8"/>
            <p:cNvGrpSpPr/>
            <p:nvPr/>
          </p:nvGrpSpPr>
          <p:grpSpPr>
            <a:xfrm>
              <a:off x="5079721" y="7404811"/>
              <a:ext cx="2621089" cy="2413920"/>
              <a:chOff x="104246" y="4501263"/>
              <a:chExt cx="2312725" cy="2194473"/>
            </a:xfrm>
          </p:grpSpPr>
          <p:pic>
            <p:nvPicPr>
              <p:cNvPr id="56" name="Picture 55"/>
              <p:cNvPicPr>
                <a:picLocks noChangeAspect="1"/>
              </p:cNvPicPr>
              <p:nvPr/>
            </p:nvPicPr>
            <p:blipFill rotWithShape="1">
              <a:blip r:embed="rId8"/>
              <a:srcRect l="1766" b="13515"/>
              <a:stretch/>
            </p:blipFill>
            <p:spPr>
              <a:xfrm>
                <a:off x="104246" y="4501263"/>
                <a:ext cx="2312725" cy="2194473"/>
              </a:xfrm>
              <a:prstGeom prst="rect">
                <a:avLst/>
              </a:prstGeom>
            </p:spPr>
          </p:pic>
          <p:sp>
            <p:nvSpPr>
              <p:cNvPr id="57" name="TextBox 56"/>
              <p:cNvSpPr txBox="1"/>
              <p:nvPr/>
            </p:nvSpPr>
            <p:spPr>
              <a:xfrm>
                <a:off x="484151" y="4776170"/>
                <a:ext cx="742361" cy="237827"/>
              </a:xfrm>
              <a:prstGeom prst="rect">
                <a:avLst/>
              </a:prstGeom>
              <a:noFill/>
            </p:spPr>
            <p:txBody>
              <a:bodyPr wrap="square" rtlCol="0">
                <a:spAutoFit/>
              </a:bodyPr>
              <a:lstStyle/>
              <a:p>
                <a:r>
                  <a:rPr lang="en-US" sz="1100" b="1" dirty="0" smtClean="0">
                    <a:cs typeface="Times New Roman"/>
                  </a:rPr>
                  <a:t>I-SmaMI</a:t>
                </a:r>
                <a:endParaRPr lang="en-US" sz="1100" b="1" dirty="0">
                  <a:cs typeface="Times New Roman"/>
                </a:endParaRPr>
              </a:p>
            </p:txBody>
          </p:sp>
        </p:grpSp>
        <p:sp>
          <p:nvSpPr>
            <p:cNvPr id="10" name="Rectangle 9"/>
            <p:cNvSpPr/>
            <p:nvPr/>
          </p:nvSpPr>
          <p:spPr>
            <a:xfrm>
              <a:off x="614694" y="2802156"/>
              <a:ext cx="281935" cy="1625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2213895" y="2799077"/>
              <a:ext cx="281935" cy="1625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519200" y="2730463"/>
              <a:ext cx="509874" cy="200055"/>
            </a:xfrm>
            <a:prstGeom prst="rect">
              <a:avLst/>
            </a:prstGeom>
            <a:noFill/>
          </p:spPr>
          <p:txBody>
            <a:bodyPr wrap="square" rtlCol="0">
              <a:spAutoFit/>
            </a:bodyPr>
            <a:lstStyle/>
            <a:p>
              <a:r>
                <a:rPr lang="en-US" sz="700" dirty="0" smtClean="0">
                  <a:solidFill>
                    <a:srgbClr val="FF00FF"/>
                  </a:solidFill>
                  <a:cs typeface="Arial"/>
                </a:rPr>
                <a:t>1.24</a:t>
              </a:r>
              <a:endParaRPr lang="en-US" sz="700" dirty="0">
                <a:solidFill>
                  <a:srgbClr val="FF00FF"/>
                </a:solidFill>
                <a:cs typeface="Arial"/>
              </a:endParaRPr>
            </a:p>
          </p:txBody>
        </p:sp>
        <p:sp>
          <p:nvSpPr>
            <p:cNvPr id="13" name="TextBox 12"/>
            <p:cNvSpPr txBox="1"/>
            <p:nvPr/>
          </p:nvSpPr>
          <p:spPr>
            <a:xfrm>
              <a:off x="2186919" y="2740516"/>
              <a:ext cx="509874" cy="200055"/>
            </a:xfrm>
            <a:prstGeom prst="rect">
              <a:avLst/>
            </a:prstGeom>
            <a:noFill/>
          </p:spPr>
          <p:txBody>
            <a:bodyPr wrap="square" rtlCol="0">
              <a:spAutoFit/>
            </a:bodyPr>
            <a:lstStyle/>
            <a:p>
              <a:r>
                <a:rPr lang="en-US" sz="700" dirty="0" smtClean="0">
                  <a:solidFill>
                    <a:srgbClr val="FF00FF"/>
                  </a:solidFill>
                  <a:cs typeface="Arial"/>
                </a:rPr>
                <a:t>32.5</a:t>
              </a:r>
              <a:endParaRPr lang="en-US" sz="700" dirty="0">
                <a:solidFill>
                  <a:srgbClr val="FF00FF"/>
                </a:solidFill>
                <a:cs typeface="Arial"/>
              </a:endParaRPr>
            </a:p>
          </p:txBody>
        </p:sp>
        <p:sp>
          <p:nvSpPr>
            <p:cNvPr id="14" name="Rectangle 13"/>
            <p:cNvSpPr/>
            <p:nvPr/>
          </p:nvSpPr>
          <p:spPr>
            <a:xfrm>
              <a:off x="610319" y="4502568"/>
              <a:ext cx="281935" cy="1625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513116" y="4494142"/>
              <a:ext cx="427259" cy="200055"/>
            </a:xfrm>
            <a:prstGeom prst="rect">
              <a:avLst/>
            </a:prstGeom>
            <a:noFill/>
          </p:spPr>
          <p:txBody>
            <a:bodyPr wrap="square" rtlCol="0">
              <a:spAutoFit/>
            </a:bodyPr>
            <a:lstStyle/>
            <a:p>
              <a:r>
                <a:rPr lang="en-US" sz="700" dirty="0" smtClean="0">
                  <a:solidFill>
                    <a:srgbClr val="FF00FF"/>
                  </a:solidFill>
                  <a:cs typeface="Arial"/>
                </a:rPr>
                <a:t>58.7</a:t>
              </a:r>
              <a:endParaRPr lang="en-US" sz="700" dirty="0">
                <a:solidFill>
                  <a:srgbClr val="FF00FF"/>
                </a:solidFill>
                <a:cs typeface="Arial"/>
              </a:endParaRPr>
            </a:p>
          </p:txBody>
        </p:sp>
        <p:sp>
          <p:nvSpPr>
            <p:cNvPr id="16" name="Rectangle 15"/>
            <p:cNvSpPr/>
            <p:nvPr/>
          </p:nvSpPr>
          <p:spPr>
            <a:xfrm>
              <a:off x="2226041" y="4502568"/>
              <a:ext cx="281935" cy="1625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2188441" y="4495072"/>
              <a:ext cx="509874" cy="200055"/>
            </a:xfrm>
            <a:prstGeom prst="rect">
              <a:avLst/>
            </a:prstGeom>
            <a:noFill/>
          </p:spPr>
          <p:txBody>
            <a:bodyPr wrap="square" rtlCol="0">
              <a:spAutoFit/>
            </a:bodyPr>
            <a:lstStyle/>
            <a:p>
              <a:r>
                <a:rPr lang="en-US" sz="700" dirty="0" smtClean="0">
                  <a:solidFill>
                    <a:srgbClr val="FF00FF"/>
                  </a:solidFill>
                  <a:cs typeface="Arial"/>
                </a:rPr>
                <a:t>7.56</a:t>
              </a:r>
              <a:endParaRPr lang="en-US" sz="700" dirty="0">
                <a:solidFill>
                  <a:srgbClr val="FF00FF"/>
                </a:solidFill>
                <a:cs typeface="Arial"/>
              </a:endParaRPr>
            </a:p>
          </p:txBody>
        </p:sp>
        <p:grpSp>
          <p:nvGrpSpPr>
            <p:cNvPr id="18" name="Group 17"/>
            <p:cNvGrpSpPr/>
            <p:nvPr/>
          </p:nvGrpSpPr>
          <p:grpSpPr>
            <a:xfrm>
              <a:off x="222975" y="7406832"/>
              <a:ext cx="2621089" cy="2413920"/>
              <a:chOff x="256646" y="6757711"/>
              <a:chExt cx="2312725" cy="2194473"/>
            </a:xfrm>
          </p:grpSpPr>
          <p:pic>
            <p:nvPicPr>
              <p:cNvPr id="53" name="Picture 52"/>
              <p:cNvPicPr>
                <a:picLocks noChangeAspect="1"/>
              </p:cNvPicPr>
              <p:nvPr/>
            </p:nvPicPr>
            <p:blipFill rotWithShape="1">
              <a:blip r:embed="rId8"/>
              <a:srcRect l="1766" b="13515"/>
              <a:stretch/>
            </p:blipFill>
            <p:spPr>
              <a:xfrm>
                <a:off x="256646" y="6757711"/>
                <a:ext cx="2312725" cy="2194473"/>
              </a:xfrm>
              <a:prstGeom prst="rect">
                <a:avLst/>
              </a:prstGeom>
            </p:spPr>
          </p:pic>
          <p:pic>
            <p:nvPicPr>
              <p:cNvPr id="54" name="Picture 53"/>
              <p:cNvPicPr>
                <a:picLocks noChangeAspect="1"/>
              </p:cNvPicPr>
              <p:nvPr/>
            </p:nvPicPr>
            <p:blipFill rotWithShape="1">
              <a:blip r:embed="rId9"/>
              <a:srcRect l="17480" t="2763" r="2164" b="24851"/>
              <a:stretch/>
            </p:blipFill>
            <p:spPr>
              <a:xfrm>
                <a:off x="595158" y="6908383"/>
                <a:ext cx="1767042" cy="1765033"/>
              </a:xfrm>
              <a:prstGeom prst="rect">
                <a:avLst/>
              </a:prstGeom>
            </p:spPr>
          </p:pic>
          <p:sp>
            <p:nvSpPr>
              <p:cNvPr id="55" name="TextBox 54"/>
              <p:cNvSpPr txBox="1"/>
              <p:nvPr/>
            </p:nvSpPr>
            <p:spPr>
              <a:xfrm>
                <a:off x="647840" y="7048766"/>
                <a:ext cx="742361" cy="237827"/>
              </a:xfrm>
              <a:prstGeom prst="rect">
                <a:avLst/>
              </a:prstGeom>
              <a:noFill/>
            </p:spPr>
            <p:txBody>
              <a:bodyPr wrap="square" rtlCol="0">
                <a:spAutoFit/>
              </a:bodyPr>
              <a:lstStyle/>
              <a:p>
                <a:r>
                  <a:rPr lang="en-US" sz="1100" b="1" dirty="0" smtClean="0">
                    <a:cs typeface="Times New Roman"/>
                  </a:rPr>
                  <a:t>I-OnuI</a:t>
                </a:r>
                <a:endParaRPr lang="en-US" sz="1100" b="1" dirty="0">
                  <a:cs typeface="Times New Roman"/>
                </a:endParaRPr>
              </a:p>
            </p:txBody>
          </p:sp>
        </p:grpSp>
        <p:grpSp>
          <p:nvGrpSpPr>
            <p:cNvPr id="19" name="Group 18"/>
            <p:cNvGrpSpPr/>
            <p:nvPr/>
          </p:nvGrpSpPr>
          <p:grpSpPr>
            <a:xfrm>
              <a:off x="2668391" y="5001860"/>
              <a:ext cx="2621089" cy="2413920"/>
              <a:chOff x="3065391" y="6612419"/>
              <a:chExt cx="2312725" cy="2194473"/>
            </a:xfrm>
          </p:grpSpPr>
          <p:pic>
            <p:nvPicPr>
              <p:cNvPr id="50" name="Picture 49"/>
              <p:cNvPicPr>
                <a:picLocks noChangeAspect="1"/>
              </p:cNvPicPr>
              <p:nvPr/>
            </p:nvPicPr>
            <p:blipFill rotWithShape="1">
              <a:blip r:embed="rId8"/>
              <a:srcRect l="1766" b="13515"/>
              <a:stretch/>
            </p:blipFill>
            <p:spPr>
              <a:xfrm>
                <a:off x="3065391" y="6612419"/>
                <a:ext cx="2312725" cy="2194473"/>
              </a:xfrm>
              <a:prstGeom prst="rect">
                <a:avLst/>
              </a:prstGeom>
            </p:spPr>
          </p:pic>
          <p:pic>
            <p:nvPicPr>
              <p:cNvPr id="51" name="Picture 50"/>
              <p:cNvPicPr>
                <a:picLocks noChangeAspect="1"/>
              </p:cNvPicPr>
              <p:nvPr/>
            </p:nvPicPr>
            <p:blipFill rotWithShape="1">
              <a:blip r:embed="rId10"/>
              <a:srcRect l="17600" t="2498" r="2513" b="24584"/>
              <a:stretch/>
            </p:blipFill>
            <p:spPr>
              <a:xfrm>
                <a:off x="3417975" y="6757711"/>
                <a:ext cx="1753610" cy="1760725"/>
              </a:xfrm>
              <a:prstGeom prst="rect">
                <a:avLst/>
              </a:prstGeom>
            </p:spPr>
          </p:pic>
          <p:sp>
            <p:nvSpPr>
              <p:cNvPr id="52" name="TextBox 51"/>
              <p:cNvSpPr txBox="1"/>
              <p:nvPr/>
            </p:nvSpPr>
            <p:spPr>
              <a:xfrm>
                <a:off x="3501559" y="6964395"/>
                <a:ext cx="742361" cy="237827"/>
              </a:xfrm>
              <a:prstGeom prst="rect">
                <a:avLst/>
              </a:prstGeom>
              <a:noFill/>
            </p:spPr>
            <p:txBody>
              <a:bodyPr wrap="square" rtlCol="0">
                <a:spAutoFit/>
              </a:bodyPr>
              <a:lstStyle/>
              <a:p>
                <a:r>
                  <a:rPr lang="en-US" sz="1100" b="1" dirty="0" smtClean="0">
                    <a:cs typeface="Times New Roman"/>
                  </a:rPr>
                  <a:t>I-LtrI</a:t>
                </a:r>
                <a:endParaRPr lang="en-US" sz="1100" b="1" dirty="0">
                  <a:cs typeface="Times New Roman"/>
                </a:endParaRPr>
              </a:p>
            </p:txBody>
          </p:sp>
        </p:grpSp>
      </p:grpSp>
      <p:sp>
        <p:nvSpPr>
          <p:cNvPr id="21" name="TextBox 20"/>
          <p:cNvSpPr txBox="1"/>
          <p:nvPr/>
        </p:nvSpPr>
        <p:spPr>
          <a:xfrm>
            <a:off x="739495" y="9067800"/>
            <a:ext cx="6612484" cy="461665"/>
          </a:xfrm>
          <a:prstGeom prst="rect">
            <a:avLst/>
          </a:prstGeom>
          <a:noFill/>
        </p:spPr>
        <p:txBody>
          <a:bodyPr wrap="square" rtlCol="0">
            <a:spAutoFit/>
          </a:bodyPr>
          <a:lstStyle/>
          <a:p>
            <a:r>
              <a:rPr lang="en-US" sz="1200" dirty="0" smtClean="0">
                <a:latin typeface="Times New Roman"/>
                <a:cs typeface="Times New Roman"/>
              </a:rPr>
              <a:t>A plot of PE vs. FITC was examined for each wildtype enzyme to verify expression of full-length, stable protein on the surface of the yeast. </a:t>
            </a:r>
            <a:endParaRPr lang="en-US" sz="1200" dirty="0">
              <a:latin typeface="Times New Roman"/>
              <a:cs typeface="Times New Roman"/>
            </a:endParaRPr>
          </a:p>
        </p:txBody>
      </p:sp>
      <p:sp>
        <p:nvSpPr>
          <p:cNvPr id="80" name="TextBox 79"/>
          <p:cNvSpPr txBox="1"/>
          <p:nvPr/>
        </p:nvSpPr>
        <p:spPr>
          <a:xfrm>
            <a:off x="262472" y="304800"/>
            <a:ext cx="5357518" cy="523220"/>
          </a:xfrm>
          <a:prstGeom prst="rect">
            <a:avLst/>
          </a:prstGeom>
          <a:noFill/>
        </p:spPr>
        <p:txBody>
          <a:bodyPr wrap="square" rtlCol="0">
            <a:spAutoFit/>
          </a:bodyPr>
          <a:lstStyle/>
          <a:p>
            <a:r>
              <a:rPr lang="en-US" sz="2800" b="1" dirty="0" smtClean="0"/>
              <a:t>Supplemental Data</a:t>
            </a:r>
            <a:endParaRPr lang="en-US" sz="2800" b="1" dirty="0"/>
          </a:p>
        </p:txBody>
      </p:sp>
      <p:sp>
        <p:nvSpPr>
          <p:cNvPr id="82" name="TextBox 81"/>
          <p:cNvSpPr txBox="1"/>
          <p:nvPr/>
        </p:nvSpPr>
        <p:spPr>
          <a:xfrm>
            <a:off x="5268925" y="1066800"/>
            <a:ext cx="2130306" cy="377815"/>
          </a:xfrm>
          <a:prstGeom prst="rect">
            <a:avLst/>
          </a:prstGeom>
          <a:noFill/>
        </p:spPr>
        <p:txBody>
          <a:bodyPr wrap="square" rtlCol="0">
            <a:spAutoFit/>
          </a:bodyPr>
          <a:lstStyle/>
          <a:p>
            <a:r>
              <a:rPr lang="en-US" b="1" dirty="0" smtClean="0">
                <a:cs typeface="Times New Roman"/>
              </a:rPr>
              <a:t>Surface Expression</a:t>
            </a:r>
            <a:endParaRPr lang="en-US" sz="1200" b="1" dirty="0">
              <a:cs typeface="Times New Roman"/>
            </a:endParaRPr>
          </a:p>
        </p:txBody>
      </p:sp>
    </p:spTree>
    <p:extLst>
      <p:ext uri="{BB962C8B-B14F-4D97-AF65-F5344CB8AC3E}">
        <p14:creationId xmlns:p14="http://schemas.microsoft.com/office/powerpoint/2010/main" val="2842801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2438823" cy="642617"/>
          </a:xfrm>
        </p:spPr>
        <p:txBody>
          <a:bodyPr>
            <a:normAutofit/>
          </a:bodyPr>
          <a:lstStyle/>
          <a:p>
            <a:pPr algn="l"/>
            <a:r>
              <a:rPr lang="en-US" sz="3200" b="1" dirty="0" smtClean="0"/>
              <a:t>I-GpeMI</a:t>
            </a:r>
            <a:endParaRPr lang="en-US" sz="3200" b="1" dirty="0"/>
          </a:p>
        </p:txBody>
      </p:sp>
      <p:pic>
        <p:nvPicPr>
          <p:cNvPr id="3" name="Picture 2" descr="Gpe.png"/>
          <p:cNvPicPr>
            <a:picLocks noChangeAspect="1"/>
          </p:cNvPicPr>
          <p:nvPr/>
        </p:nvPicPr>
        <p:blipFill rotWithShape="1">
          <a:blip r:embed="rId2">
            <a:extLst>
              <a:ext uri="{28A0092B-C50C-407E-A947-70E740481C1C}">
                <a14:useLocalDpi xmlns:a14="http://schemas.microsoft.com/office/drawing/2010/main" val="0"/>
              </a:ext>
            </a:extLst>
          </a:blip>
          <a:srcRect b="9195"/>
          <a:stretch/>
        </p:blipFill>
        <p:spPr>
          <a:xfrm>
            <a:off x="398782" y="800948"/>
            <a:ext cx="6980575" cy="7231804"/>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3454535733"/>
              </p:ext>
            </p:extLst>
          </p:nvPr>
        </p:nvGraphicFramePr>
        <p:xfrm>
          <a:off x="367302" y="7950875"/>
          <a:ext cx="6893558" cy="1043616"/>
        </p:xfrm>
        <a:graphic>
          <a:graphicData uri="http://schemas.openxmlformats.org/drawingml/2006/table">
            <a:tbl>
              <a:tblPr firstRow="1" bandRow="1">
                <a:tableStyleId>{5940675A-B579-460E-94D1-54222C63F5DA}</a:tableStyleId>
              </a:tblPr>
              <a:tblGrid>
                <a:gridCol w="984794"/>
                <a:gridCol w="492397"/>
                <a:gridCol w="492397"/>
                <a:gridCol w="492397"/>
                <a:gridCol w="492397"/>
                <a:gridCol w="492397"/>
                <a:gridCol w="492397"/>
                <a:gridCol w="492397"/>
                <a:gridCol w="492397"/>
                <a:gridCol w="492397"/>
                <a:gridCol w="492397"/>
                <a:gridCol w="492397"/>
                <a:gridCol w="492397"/>
              </a:tblGrid>
              <a:tr h="347872">
                <a:tc>
                  <a:txBody>
                    <a:bodyPr/>
                    <a:lstStyle/>
                    <a:p>
                      <a:pPr algn="r"/>
                      <a:r>
                        <a:rPr lang="en-US" sz="1100" b="1" dirty="0" smtClean="0">
                          <a:solidFill>
                            <a:srgbClr val="0000FF"/>
                          </a:solidFill>
                        </a:rPr>
                        <a:t>ATTC</a:t>
                      </a:r>
                      <a:endParaRPr lang="en-US" sz="1100" b="1" dirty="0">
                        <a:solidFill>
                          <a:srgbClr val="0000F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chemeClr val="tx1">
                              <a:lumMod val="50000"/>
                              <a:lumOff val="50000"/>
                            </a:schemeClr>
                          </a:solidFill>
                        </a:rPr>
                        <a:t>TTTC</a:t>
                      </a:r>
                      <a:endParaRPr lang="en-US" sz="1200" b="1" dirty="0">
                        <a:solidFill>
                          <a:schemeClr val="tx1">
                            <a:lumMod val="50000"/>
                            <a:lumOff val="50000"/>
                          </a:schemeClr>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CTTC</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GTTC</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AATC</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ACTC</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AGTC</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ATAC</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ATCC</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ATGC</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ATTA</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ATTT</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ATTG</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b="0" dirty="0" smtClean="0"/>
                        <a:t>In-Vitro</a:t>
                      </a:r>
                      <a:endParaRPr lang="en-US" sz="11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chemeClr val="tx1">
                              <a:lumMod val="50000"/>
                              <a:lumOff val="50000"/>
                            </a:schemeClr>
                          </a:solidFill>
                        </a:rPr>
                        <a:t>59%</a:t>
                      </a:r>
                      <a:endParaRPr lang="en-US" sz="1200" b="1" dirty="0">
                        <a:solidFill>
                          <a:schemeClr val="tx1">
                            <a:lumMod val="50000"/>
                            <a:lumOff val="50000"/>
                          </a:schemeClr>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1%</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18%</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29%</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6%</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44%</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2%</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4%</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1%</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29%</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1%</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b="0" dirty="0" smtClean="0"/>
                        <a:t>Tethered-Flow</a:t>
                      </a:r>
                      <a:endParaRPr lang="en-US" sz="11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chemeClr val="tx1">
                              <a:lumMod val="50000"/>
                              <a:lumOff val="50000"/>
                            </a:schemeClr>
                          </a:solidFill>
                        </a:rPr>
                        <a:t>175%</a:t>
                      </a:r>
                      <a:endParaRPr lang="en-US" sz="1200" b="1" dirty="0">
                        <a:solidFill>
                          <a:schemeClr val="tx1">
                            <a:lumMod val="50000"/>
                            <a:lumOff val="50000"/>
                          </a:schemeClr>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6%</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50%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50%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19%</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75%</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13%</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13%</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6%</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19%</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6%</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pic>
        <p:nvPicPr>
          <p:cNvPr id="11" name="Picture 10" descr="Screen Shot 2015-03-26 at 10.51.0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5700" y="8908871"/>
            <a:ext cx="459257" cy="406128"/>
          </a:xfrm>
          <a:prstGeom prst="rect">
            <a:avLst/>
          </a:prstGeom>
        </p:spPr>
      </p:pic>
    </p:spTree>
    <p:extLst>
      <p:ext uri="{BB962C8B-B14F-4D97-AF65-F5344CB8AC3E}">
        <p14:creationId xmlns:p14="http://schemas.microsoft.com/office/powerpoint/2010/main" val="11884819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076111" y="655327"/>
            <a:ext cx="5162889" cy="9187586"/>
            <a:chOff x="33020" y="0"/>
            <a:chExt cx="4555490" cy="8754056"/>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20" y="5274891"/>
              <a:ext cx="4555490" cy="3479165"/>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20" y="0"/>
              <a:ext cx="4555490" cy="5243195"/>
            </a:xfrm>
            <a:prstGeom prst="rect">
              <a:avLst/>
            </a:prstGeom>
          </p:spPr>
        </p:pic>
        <p:sp>
          <p:nvSpPr>
            <p:cNvPr id="13" name="TextBox 12"/>
            <p:cNvSpPr txBox="1"/>
            <p:nvPr/>
          </p:nvSpPr>
          <p:spPr>
            <a:xfrm>
              <a:off x="459105" y="902970"/>
              <a:ext cx="950595" cy="263928"/>
            </a:xfrm>
            <a:prstGeom prst="rect">
              <a:avLst/>
            </a:prstGeom>
            <a:noFill/>
          </p:spPr>
          <p:txBody>
            <a:bodyPr wrap="square" rtlCol="0">
              <a:spAutoFit/>
            </a:bodyPr>
            <a:lstStyle/>
            <a:p>
              <a:pPr marL="0" marR="0">
                <a:spcBef>
                  <a:spcPts val="0"/>
                </a:spcBef>
                <a:spcAft>
                  <a:spcPts val="0"/>
                </a:spcAft>
              </a:pPr>
              <a:r>
                <a:rPr lang="en-US" sz="1200" b="1" kern="1200" dirty="0">
                  <a:solidFill>
                    <a:srgbClr val="000000"/>
                  </a:solidFill>
                  <a:effectLst/>
                  <a:latin typeface="+mj-lt"/>
                  <a:ea typeface="ＭＳ 明朝"/>
                  <a:cs typeface="Times New Roman"/>
                </a:rPr>
                <a:t>wt ATTC</a:t>
              </a:r>
              <a:endParaRPr lang="en-US" sz="1000" dirty="0">
                <a:effectLst/>
                <a:latin typeface="+mj-lt"/>
                <a:ea typeface="ＭＳ 明朝"/>
                <a:cs typeface="Times New Roman"/>
              </a:endParaRPr>
            </a:p>
          </p:txBody>
        </p:sp>
        <p:sp>
          <p:nvSpPr>
            <p:cNvPr id="14" name="TextBox 13"/>
            <p:cNvSpPr txBox="1"/>
            <p:nvPr/>
          </p:nvSpPr>
          <p:spPr>
            <a:xfrm>
              <a:off x="401955" y="2685415"/>
              <a:ext cx="950595" cy="263928"/>
            </a:xfrm>
            <a:prstGeom prst="rect">
              <a:avLst/>
            </a:prstGeom>
            <a:noFill/>
          </p:spPr>
          <p:txBody>
            <a:bodyPr wrap="square" rtlCol="0">
              <a:spAutoFit/>
            </a:bodyPr>
            <a:lstStyle/>
            <a:p>
              <a:pPr marL="0" marR="0" algn="ctr">
                <a:spcBef>
                  <a:spcPts val="0"/>
                </a:spcBef>
                <a:spcAft>
                  <a:spcPts val="0"/>
                </a:spcAft>
              </a:pPr>
              <a:r>
                <a:rPr lang="en-US" sz="1200" b="1" kern="1200" dirty="0">
                  <a:solidFill>
                    <a:srgbClr val="FF0000"/>
                  </a:solidFill>
                  <a:effectLst/>
                  <a:latin typeface="+mj-lt"/>
                  <a:ea typeface="ＭＳ 明朝"/>
                  <a:cs typeface="Times New Roman"/>
                </a:rPr>
                <a:t>T</a:t>
              </a:r>
              <a:r>
                <a:rPr lang="en-US" sz="1200" b="1" kern="1200" dirty="0">
                  <a:solidFill>
                    <a:srgbClr val="000000"/>
                  </a:solidFill>
                  <a:effectLst/>
                  <a:latin typeface="+mj-lt"/>
                  <a:ea typeface="ＭＳ 明朝"/>
                  <a:cs typeface="Times New Roman"/>
                </a:rPr>
                <a:t>TTC</a:t>
              </a:r>
              <a:endParaRPr lang="en-US" sz="1000" dirty="0">
                <a:effectLst/>
                <a:latin typeface="+mj-lt"/>
                <a:ea typeface="ＭＳ 明朝"/>
                <a:cs typeface="Times New Roman"/>
              </a:endParaRPr>
            </a:p>
          </p:txBody>
        </p:sp>
        <p:sp>
          <p:nvSpPr>
            <p:cNvPr id="15" name="TextBox 14"/>
            <p:cNvSpPr txBox="1"/>
            <p:nvPr/>
          </p:nvSpPr>
          <p:spPr>
            <a:xfrm>
              <a:off x="1918335" y="2699385"/>
              <a:ext cx="950595" cy="263928"/>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latin typeface="+mj-lt"/>
                  <a:ea typeface="ＭＳ 明朝"/>
                  <a:cs typeface="Times New Roman"/>
                </a:rPr>
                <a:t>C</a:t>
              </a:r>
              <a:r>
                <a:rPr lang="en-US" sz="1200" b="1" kern="1200">
                  <a:solidFill>
                    <a:srgbClr val="000000"/>
                  </a:solidFill>
                  <a:effectLst/>
                  <a:latin typeface="+mj-lt"/>
                  <a:ea typeface="ＭＳ 明朝"/>
                  <a:cs typeface="Times New Roman"/>
                </a:rPr>
                <a:t>TTC</a:t>
              </a:r>
              <a:endParaRPr lang="en-US" sz="1000">
                <a:effectLst/>
                <a:latin typeface="+mj-lt"/>
                <a:ea typeface="ＭＳ 明朝"/>
                <a:cs typeface="Times New Roman"/>
              </a:endParaRPr>
            </a:p>
          </p:txBody>
        </p:sp>
        <p:sp>
          <p:nvSpPr>
            <p:cNvPr id="16" name="TextBox 15"/>
            <p:cNvSpPr txBox="1"/>
            <p:nvPr/>
          </p:nvSpPr>
          <p:spPr>
            <a:xfrm>
              <a:off x="3408045" y="2699385"/>
              <a:ext cx="950595" cy="263928"/>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latin typeface="+mj-lt"/>
                  <a:ea typeface="ＭＳ 明朝"/>
                  <a:cs typeface="Times New Roman"/>
                </a:rPr>
                <a:t>G</a:t>
              </a:r>
              <a:r>
                <a:rPr lang="en-US" sz="1200" b="1" kern="1200">
                  <a:solidFill>
                    <a:srgbClr val="000000"/>
                  </a:solidFill>
                  <a:effectLst/>
                  <a:latin typeface="+mj-lt"/>
                  <a:ea typeface="ＭＳ 明朝"/>
                  <a:cs typeface="Times New Roman"/>
                </a:rPr>
                <a:t>TTC</a:t>
              </a:r>
              <a:endParaRPr lang="en-US" sz="1000">
                <a:effectLst/>
                <a:latin typeface="+mj-lt"/>
                <a:ea typeface="ＭＳ 明朝"/>
                <a:cs typeface="Times New Roman"/>
              </a:endParaRPr>
            </a:p>
          </p:txBody>
        </p:sp>
        <p:sp>
          <p:nvSpPr>
            <p:cNvPr id="17" name="TextBox 16"/>
            <p:cNvSpPr txBox="1"/>
            <p:nvPr/>
          </p:nvSpPr>
          <p:spPr>
            <a:xfrm>
              <a:off x="418465" y="4421505"/>
              <a:ext cx="950595" cy="263928"/>
            </a:xfrm>
            <a:prstGeom prst="rect">
              <a:avLst/>
            </a:prstGeom>
            <a:noFill/>
          </p:spPr>
          <p:txBody>
            <a:bodyPr wrap="square" rtlCol="0">
              <a:spAutoFit/>
            </a:bodyPr>
            <a:lstStyle/>
            <a:p>
              <a:pPr marL="0" marR="0" algn="ctr">
                <a:spcBef>
                  <a:spcPts val="0"/>
                </a:spcBef>
                <a:spcAft>
                  <a:spcPts val="0"/>
                </a:spcAft>
              </a:pPr>
              <a:r>
                <a:rPr lang="en-US" sz="1200" b="1" kern="1200" dirty="0">
                  <a:solidFill>
                    <a:srgbClr val="000000"/>
                  </a:solidFill>
                  <a:effectLst/>
                  <a:ea typeface="ＭＳ 明朝"/>
                  <a:cs typeface="Times New Roman"/>
                </a:rPr>
                <a:t>A</a:t>
              </a:r>
              <a:r>
                <a:rPr lang="en-US" sz="1200" b="1" kern="1200" dirty="0">
                  <a:solidFill>
                    <a:srgbClr val="FF0000"/>
                  </a:solidFill>
                  <a:effectLst/>
                  <a:ea typeface="ＭＳ 明朝"/>
                  <a:cs typeface="Times New Roman"/>
                </a:rPr>
                <a:t>A</a:t>
              </a:r>
              <a:r>
                <a:rPr lang="en-US" sz="1200" b="1" kern="1200" dirty="0">
                  <a:solidFill>
                    <a:srgbClr val="000000"/>
                  </a:solidFill>
                  <a:effectLst/>
                  <a:ea typeface="ＭＳ 明朝"/>
                  <a:cs typeface="Times New Roman"/>
                </a:rPr>
                <a:t>TC</a:t>
              </a:r>
              <a:endParaRPr lang="en-US" sz="1000" dirty="0">
                <a:effectLst/>
                <a:ea typeface="ＭＳ 明朝"/>
                <a:cs typeface="Times New Roman"/>
              </a:endParaRPr>
            </a:p>
          </p:txBody>
        </p:sp>
        <p:sp>
          <p:nvSpPr>
            <p:cNvPr id="18" name="TextBox 17"/>
            <p:cNvSpPr txBox="1"/>
            <p:nvPr/>
          </p:nvSpPr>
          <p:spPr>
            <a:xfrm>
              <a:off x="1908810" y="4435474"/>
              <a:ext cx="950595" cy="2639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TC</a:t>
              </a:r>
              <a:endParaRPr lang="en-US" sz="1000">
                <a:effectLst/>
                <a:ea typeface="ＭＳ 明朝"/>
                <a:cs typeface="Times New Roman"/>
              </a:endParaRPr>
            </a:p>
          </p:txBody>
        </p:sp>
        <p:sp>
          <p:nvSpPr>
            <p:cNvPr id="19" name="TextBox 18"/>
            <p:cNvSpPr txBox="1"/>
            <p:nvPr/>
          </p:nvSpPr>
          <p:spPr>
            <a:xfrm>
              <a:off x="3422015" y="4435474"/>
              <a:ext cx="950595" cy="2639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TC</a:t>
              </a:r>
              <a:endParaRPr lang="en-US" sz="1000">
                <a:effectLst/>
                <a:ea typeface="ＭＳ 明朝"/>
                <a:cs typeface="Times New Roman"/>
              </a:endParaRPr>
            </a:p>
          </p:txBody>
        </p:sp>
        <p:sp>
          <p:nvSpPr>
            <p:cNvPr id="20" name="TextBox 19"/>
            <p:cNvSpPr txBox="1"/>
            <p:nvPr/>
          </p:nvSpPr>
          <p:spPr>
            <a:xfrm>
              <a:off x="414020" y="6177224"/>
              <a:ext cx="950595" cy="2639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A</a:t>
              </a:r>
              <a:r>
                <a:rPr lang="en-US" sz="1200" b="1" kern="1200">
                  <a:solidFill>
                    <a:srgbClr val="000000"/>
                  </a:solidFill>
                  <a:effectLst/>
                  <a:ea typeface="ＭＳ 明朝"/>
                  <a:cs typeface="Times New Roman"/>
                </a:rPr>
                <a:t>C</a:t>
              </a:r>
              <a:endParaRPr lang="en-US" sz="1000">
                <a:effectLst/>
                <a:ea typeface="ＭＳ 明朝"/>
                <a:cs typeface="Times New Roman"/>
              </a:endParaRPr>
            </a:p>
          </p:txBody>
        </p:sp>
        <p:sp>
          <p:nvSpPr>
            <p:cNvPr id="21" name="TextBox 20"/>
            <p:cNvSpPr txBox="1"/>
            <p:nvPr/>
          </p:nvSpPr>
          <p:spPr>
            <a:xfrm>
              <a:off x="1929130" y="6191196"/>
              <a:ext cx="950595" cy="2639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C</a:t>
              </a:r>
              <a:endParaRPr lang="en-US" sz="1000">
                <a:effectLst/>
                <a:ea typeface="ＭＳ 明朝"/>
                <a:cs typeface="Times New Roman"/>
              </a:endParaRPr>
            </a:p>
          </p:txBody>
        </p:sp>
        <p:sp>
          <p:nvSpPr>
            <p:cNvPr id="22" name="TextBox 21"/>
            <p:cNvSpPr txBox="1"/>
            <p:nvPr/>
          </p:nvSpPr>
          <p:spPr>
            <a:xfrm>
              <a:off x="3390265" y="6191196"/>
              <a:ext cx="950595" cy="2639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C</a:t>
              </a:r>
              <a:endParaRPr lang="en-US" sz="1000">
                <a:effectLst/>
                <a:ea typeface="ＭＳ 明朝"/>
                <a:cs typeface="Times New Roman"/>
              </a:endParaRPr>
            </a:p>
          </p:txBody>
        </p:sp>
        <p:sp>
          <p:nvSpPr>
            <p:cNvPr id="23" name="TextBox 22"/>
            <p:cNvSpPr txBox="1"/>
            <p:nvPr/>
          </p:nvSpPr>
          <p:spPr>
            <a:xfrm>
              <a:off x="407670" y="7921572"/>
              <a:ext cx="950595" cy="2639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ATT</a:t>
              </a:r>
              <a:r>
                <a:rPr lang="en-US" sz="1200" b="1" kern="1200">
                  <a:solidFill>
                    <a:srgbClr val="FF0000"/>
                  </a:solidFill>
                  <a:effectLst/>
                  <a:ea typeface="ＭＳ 明朝"/>
                  <a:cs typeface="Times New Roman"/>
                </a:rPr>
                <a:t>A</a:t>
              </a:r>
              <a:endParaRPr lang="en-US" sz="1000">
                <a:effectLst/>
                <a:ea typeface="ＭＳ 明朝"/>
                <a:cs typeface="Times New Roman"/>
              </a:endParaRPr>
            </a:p>
          </p:txBody>
        </p:sp>
        <p:sp>
          <p:nvSpPr>
            <p:cNvPr id="24" name="TextBox 23"/>
            <p:cNvSpPr txBox="1"/>
            <p:nvPr/>
          </p:nvSpPr>
          <p:spPr>
            <a:xfrm>
              <a:off x="1918335" y="7935541"/>
              <a:ext cx="950595" cy="2639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ATT</a:t>
              </a:r>
              <a:r>
                <a:rPr lang="en-US" sz="1200" b="1" kern="1200">
                  <a:solidFill>
                    <a:srgbClr val="FF0000"/>
                  </a:solidFill>
                  <a:effectLst/>
                  <a:ea typeface="ＭＳ 明朝"/>
                  <a:cs typeface="Times New Roman"/>
                </a:rPr>
                <a:t>T</a:t>
              </a:r>
              <a:endParaRPr lang="en-US" sz="1000">
                <a:effectLst/>
                <a:ea typeface="ＭＳ 明朝"/>
                <a:cs typeface="Times New Roman"/>
              </a:endParaRPr>
            </a:p>
          </p:txBody>
        </p:sp>
        <p:sp>
          <p:nvSpPr>
            <p:cNvPr id="25" name="TextBox 24"/>
            <p:cNvSpPr txBox="1"/>
            <p:nvPr/>
          </p:nvSpPr>
          <p:spPr>
            <a:xfrm>
              <a:off x="3402965" y="7935541"/>
              <a:ext cx="950595" cy="2639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ATT</a:t>
              </a:r>
              <a:r>
                <a:rPr lang="en-US" sz="1200" b="1" kern="1200">
                  <a:solidFill>
                    <a:srgbClr val="FF0000"/>
                  </a:solidFill>
                  <a:effectLst/>
                  <a:ea typeface="ＭＳ 明朝"/>
                  <a:cs typeface="Times New Roman"/>
                </a:rPr>
                <a:t>G</a:t>
              </a:r>
              <a:endParaRPr lang="en-US" sz="1000">
                <a:effectLst/>
                <a:ea typeface="ＭＳ 明朝"/>
                <a:cs typeface="Times New Roman"/>
              </a:endParaRPr>
            </a:p>
          </p:txBody>
        </p:sp>
        <p:sp>
          <p:nvSpPr>
            <p:cNvPr id="26" name="Rectangle 25"/>
            <p:cNvSpPr/>
            <p:nvPr/>
          </p:nvSpPr>
          <p:spPr>
            <a:xfrm>
              <a:off x="1514475" y="16510"/>
              <a:ext cx="1748764" cy="16469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 name="Title 1"/>
          <p:cNvSpPr>
            <a:spLocks noGrp="1"/>
          </p:cNvSpPr>
          <p:nvPr>
            <p:ph type="title"/>
          </p:nvPr>
        </p:nvSpPr>
        <p:spPr>
          <a:xfrm>
            <a:off x="304800" y="76200"/>
            <a:ext cx="2438823" cy="642617"/>
          </a:xfrm>
        </p:spPr>
        <p:txBody>
          <a:bodyPr>
            <a:normAutofit/>
          </a:bodyPr>
          <a:lstStyle/>
          <a:p>
            <a:pPr algn="l"/>
            <a:r>
              <a:rPr lang="en-US" sz="3200" b="1" dirty="0" smtClean="0"/>
              <a:t>I-GpeMI</a:t>
            </a:r>
            <a:endParaRPr lang="en-US" sz="3200" b="1" dirty="0"/>
          </a:p>
        </p:txBody>
      </p:sp>
      <p:sp>
        <p:nvSpPr>
          <p:cNvPr id="27" name="TextBox 26"/>
          <p:cNvSpPr txBox="1"/>
          <p:nvPr/>
        </p:nvSpPr>
        <p:spPr>
          <a:xfrm>
            <a:off x="3962400" y="1219200"/>
            <a:ext cx="3150541" cy="369332"/>
          </a:xfrm>
          <a:prstGeom prst="rect">
            <a:avLst/>
          </a:prstGeom>
          <a:noFill/>
        </p:spPr>
        <p:txBody>
          <a:bodyPr wrap="square" rtlCol="0">
            <a:spAutoFit/>
          </a:bodyPr>
          <a:lstStyle/>
          <a:p>
            <a:r>
              <a:rPr lang="en-US" b="1" dirty="0" smtClean="0">
                <a:cs typeface="Times New Roman"/>
              </a:rPr>
              <a:t>Tethered Cleavage Activity</a:t>
            </a:r>
            <a:endParaRPr lang="en-US" sz="1200" b="1" dirty="0">
              <a:cs typeface="Times New Roman"/>
            </a:endParaRPr>
          </a:p>
        </p:txBody>
      </p:sp>
    </p:spTree>
    <p:extLst>
      <p:ext uri="{BB962C8B-B14F-4D97-AF65-F5344CB8AC3E}">
        <p14:creationId xmlns:p14="http://schemas.microsoft.com/office/powerpoint/2010/main" val="45823141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3197"/>
            <a:ext cx="2888263" cy="691203"/>
          </a:xfrm>
        </p:spPr>
        <p:txBody>
          <a:bodyPr>
            <a:normAutofit/>
          </a:bodyPr>
          <a:lstStyle/>
          <a:p>
            <a:pPr algn="l"/>
            <a:r>
              <a:rPr lang="en-US" sz="3200" b="1" dirty="0" smtClean="0">
                <a:latin typeface="+mn-lt"/>
              </a:rPr>
              <a:t>I-GzeII</a:t>
            </a:r>
            <a:endParaRPr lang="en-US" sz="3200" b="1" dirty="0">
              <a:latin typeface="+mn-lt"/>
            </a:endParaRPr>
          </a:p>
        </p:txBody>
      </p:sp>
      <p:grpSp>
        <p:nvGrpSpPr>
          <p:cNvPr id="27" name="Group 26"/>
          <p:cNvGrpSpPr/>
          <p:nvPr/>
        </p:nvGrpSpPr>
        <p:grpSpPr>
          <a:xfrm>
            <a:off x="1676400" y="304800"/>
            <a:ext cx="5695342" cy="9413719"/>
            <a:chOff x="300431" y="296409"/>
            <a:chExt cx="5025302" cy="8557926"/>
          </a:xfrm>
        </p:grpSpPr>
        <p:pic>
          <p:nvPicPr>
            <p:cNvPr id="28" name="Picture 27"/>
            <p:cNvPicPr>
              <a:picLocks noChangeAspect="1"/>
            </p:cNvPicPr>
            <p:nvPr/>
          </p:nvPicPr>
          <p:blipFill>
            <a:blip r:embed="rId3"/>
            <a:stretch>
              <a:fillRect/>
            </a:stretch>
          </p:blipFill>
          <p:spPr>
            <a:xfrm>
              <a:off x="300431" y="341403"/>
              <a:ext cx="5007151" cy="5129276"/>
            </a:xfrm>
            <a:prstGeom prst="rect">
              <a:avLst/>
            </a:prstGeom>
          </p:spPr>
        </p:pic>
        <p:pic>
          <p:nvPicPr>
            <p:cNvPr id="29" name="Picture 28"/>
            <p:cNvPicPr>
              <a:picLocks noChangeAspect="1"/>
            </p:cNvPicPr>
            <p:nvPr/>
          </p:nvPicPr>
          <p:blipFill>
            <a:blip r:embed="rId4"/>
            <a:stretch>
              <a:fillRect/>
            </a:stretch>
          </p:blipFill>
          <p:spPr>
            <a:xfrm>
              <a:off x="318582" y="5464427"/>
              <a:ext cx="5007151" cy="3389908"/>
            </a:xfrm>
            <a:prstGeom prst="rect">
              <a:avLst/>
            </a:prstGeom>
          </p:spPr>
        </p:pic>
        <p:sp>
          <p:nvSpPr>
            <p:cNvPr id="30" name="Rectangle 29"/>
            <p:cNvSpPr/>
            <p:nvPr/>
          </p:nvSpPr>
          <p:spPr>
            <a:xfrm>
              <a:off x="2012866" y="296409"/>
              <a:ext cx="3113426" cy="16636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Box 30"/>
            <p:cNvSpPr txBox="1"/>
            <p:nvPr/>
          </p:nvSpPr>
          <p:spPr>
            <a:xfrm>
              <a:off x="660420" y="529890"/>
              <a:ext cx="950716" cy="251817"/>
            </a:xfrm>
            <a:prstGeom prst="rect">
              <a:avLst/>
            </a:prstGeom>
            <a:noFill/>
          </p:spPr>
          <p:txBody>
            <a:bodyPr wrap="square" rtlCol="0">
              <a:spAutoFit/>
            </a:bodyPr>
            <a:lstStyle/>
            <a:p>
              <a:r>
                <a:rPr lang="en-US" sz="1200" b="1" dirty="0" smtClean="0">
                  <a:cs typeface="Times New Roman"/>
                </a:rPr>
                <a:t>wt ATAT</a:t>
              </a:r>
              <a:r>
                <a:rPr lang="en-US" sz="1200" dirty="0" smtClean="0"/>
                <a:t> </a:t>
              </a:r>
              <a:endParaRPr lang="en-US" sz="1200" dirty="0"/>
            </a:p>
          </p:txBody>
        </p:sp>
        <p:sp>
          <p:nvSpPr>
            <p:cNvPr id="32" name="TextBox 31"/>
            <p:cNvSpPr txBox="1"/>
            <p:nvPr/>
          </p:nvSpPr>
          <p:spPr>
            <a:xfrm>
              <a:off x="484096" y="2239767"/>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T</a:t>
              </a:r>
              <a:r>
                <a:rPr lang="en-US" sz="1200" b="1" dirty="0" smtClean="0">
                  <a:cs typeface="Times New Roman"/>
                </a:rPr>
                <a:t>TAT</a:t>
              </a:r>
              <a:endParaRPr lang="en-US" sz="1200" dirty="0"/>
            </a:p>
          </p:txBody>
        </p:sp>
        <p:sp>
          <p:nvSpPr>
            <p:cNvPr id="33" name="TextBox 32"/>
            <p:cNvSpPr txBox="1"/>
            <p:nvPr/>
          </p:nvSpPr>
          <p:spPr>
            <a:xfrm>
              <a:off x="2120938" y="2253667"/>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C</a:t>
              </a:r>
              <a:r>
                <a:rPr lang="en-US" sz="1200" b="1" dirty="0" smtClean="0">
                  <a:cs typeface="Times New Roman"/>
                </a:rPr>
                <a:t>TAT</a:t>
              </a:r>
              <a:endParaRPr lang="en-US" sz="1200" dirty="0"/>
            </a:p>
          </p:txBody>
        </p:sp>
        <p:sp>
          <p:nvSpPr>
            <p:cNvPr id="34" name="TextBox 33"/>
            <p:cNvSpPr txBox="1"/>
            <p:nvPr/>
          </p:nvSpPr>
          <p:spPr>
            <a:xfrm>
              <a:off x="3787321" y="2253667"/>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G</a:t>
              </a:r>
              <a:r>
                <a:rPr lang="en-US" sz="1200" b="1" dirty="0" smtClean="0">
                  <a:cs typeface="Times New Roman"/>
                </a:rPr>
                <a:t>TAT</a:t>
              </a:r>
              <a:endParaRPr lang="en-US" sz="1200" dirty="0"/>
            </a:p>
          </p:txBody>
        </p:sp>
        <p:sp>
          <p:nvSpPr>
            <p:cNvPr id="35" name="TextBox 34"/>
            <p:cNvSpPr txBox="1"/>
            <p:nvPr/>
          </p:nvSpPr>
          <p:spPr>
            <a:xfrm>
              <a:off x="465824" y="3980026"/>
              <a:ext cx="950716" cy="251817"/>
            </a:xfrm>
            <a:prstGeom prst="rect">
              <a:avLst/>
            </a:prstGeom>
            <a:noFill/>
          </p:spPr>
          <p:txBody>
            <a:bodyPr wrap="square" rtlCol="0">
              <a:spAutoFit/>
            </a:bodyPr>
            <a:lstStyle/>
            <a:p>
              <a:pPr algn="ctr"/>
              <a:r>
                <a:rPr lang="en-US" sz="1200" b="1" dirty="0" smtClean="0">
                  <a:cs typeface="Times New Roman"/>
                </a:rPr>
                <a:t>A</a:t>
              </a:r>
              <a:r>
                <a:rPr lang="en-US" sz="1200" b="1" dirty="0" smtClean="0">
                  <a:solidFill>
                    <a:srgbClr val="FF0000"/>
                  </a:solidFill>
                  <a:cs typeface="Times New Roman"/>
                </a:rPr>
                <a:t>A</a:t>
              </a:r>
              <a:r>
                <a:rPr lang="en-US" sz="1200" b="1" dirty="0" smtClean="0">
                  <a:cs typeface="Times New Roman"/>
                </a:rPr>
                <a:t>AT</a:t>
              </a:r>
              <a:endParaRPr lang="en-US" sz="1200" dirty="0"/>
            </a:p>
          </p:txBody>
        </p:sp>
        <p:sp>
          <p:nvSpPr>
            <p:cNvPr id="36" name="TextBox 35"/>
            <p:cNvSpPr txBox="1"/>
            <p:nvPr/>
          </p:nvSpPr>
          <p:spPr>
            <a:xfrm>
              <a:off x="2111022" y="3995239"/>
              <a:ext cx="950716" cy="251817"/>
            </a:xfrm>
            <a:prstGeom prst="rect">
              <a:avLst/>
            </a:prstGeom>
            <a:noFill/>
          </p:spPr>
          <p:txBody>
            <a:bodyPr wrap="square" rtlCol="0">
              <a:spAutoFit/>
            </a:bodyPr>
            <a:lstStyle/>
            <a:p>
              <a:pPr algn="ctr"/>
              <a:r>
                <a:rPr lang="en-US" sz="1200" b="1" dirty="0" smtClean="0">
                  <a:cs typeface="Times New Roman"/>
                </a:rPr>
                <a:t>A</a:t>
              </a:r>
              <a:r>
                <a:rPr lang="en-US" sz="1200" b="1" dirty="0" smtClean="0">
                  <a:solidFill>
                    <a:srgbClr val="FF0000"/>
                  </a:solidFill>
                  <a:cs typeface="Times New Roman"/>
                </a:rPr>
                <a:t>C</a:t>
              </a:r>
              <a:r>
                <a:rPr lang="en-US" sz="1200" b="1" dirty="0" smtClean="0">
                  <a:cs typeface="Times New Roman"/>
                </a:rPr>
                <a:t>AT</a:t>
              </a:r>
              <a:endParaRPr lang="en-US" sz="1200" dirty="0"/>
            </a:p>
          </p:txBody>
        </p:sp>
        <p:sp>
          <p:nvSpPr>
            <p:cNvPr id="37" name="TextBox 36"/>
            <p:cNvSpPr txBox="1"/>
            <p:nvPr/>
          </p:nvSpPr>
          <p:spPr>
            <a:xfrm>
              <a:off x="3775845" y="3986884"/>
              <a:ext cx="950716" cy="251817"/>
            </a:xfrm>
            <a:prstGeom prst="rect">
              <a:avLst/>
            </a:prstGeom>
            <a:noFill/>
          </p:spPr>
          <p:txBody>
            <a:bodyPr wrap="square" rtlCol="0">
              <a:spAutoFit/>
            </a:bodyPr>
            <a:lstStyle/>
            <a:p>
              <a:pPr algn="ctr"/>
              <a:r>
                <a:rPr lang="en-US" sz="1200" b="1" dirty="0" smtClean="0">
                  <a:cs typeface="Times New Roman"/>
                </a:rPr>
                <a:t>A</a:t>
              </a:r>
              <a:r>
                <a:rPr lang="en-US" sz="1200" b="1" dirty="0" smtClean="0">
                  <a:solidFill>
                    <a:srgbClr val="FF0000"/>
                  </a:solidFill>
                  <a:cs typeface="Times New Roman"/>
                </a:rPr>
                <a:t>G</a:t>
              </a:r>
              <a:r>
                <a:rPr lang="en-US" sz="1200" b="1" dirty="0" smtClean="0">
                  <a:cs typeface="Times New Roman"/>
                </a:rPr>
                <a:t>AT</a:t>
              </a:r>
              <a:endParaRPr lang="en-US" sz="1200" dirty="0"/>
            </a:p>
          </p:txBody>
        </p:sp>
        <p:sp>
          <p:nvSpPr>
            <p:cNvPr id="38" name="TextBox 37"/>
            <p:cNvSpPr txBox="1"/>
            <p:nvPr/>
          </p:nvSpPr>
          <p:spPr>
            <a:xfrm>
              <a:off x="465538" y="5608198"/>
              <a:ext cx="950716" cy="251817"/>
            </a:xfrm>
            <a:prstGeom prst="rect">
              <a:avLst/>
            </a:prstGeom>
            <a:noFill/>
          </p:spPr>
          <p:txBody>
            <a:bodyPr wrap="square" rtlCol="0">
              <a:spAutoFit/>
            </a:bodyPr>
            <a:lstStyle/>
            <a:p>
              <a:pPr algn="ctr"/>
              <a:r>
                <a:rPr lang="en-US" sz="1200" b="1" dirty="0" smtClean="0">
                  <a:cs typeface="Times New Roman"/>
                </a:rPr>
                <a:t>AT</a:t>
              </a:r>
              <a:r>
                <a:rPr lang="en-US" sz="1200" b="1" dirty="0" smtClean="0">
                  <a:solidFill>
                    <a:srgbClr val="FF0000"/>
                  </a:solidFill>
                  <a:cs typeface="Times New Roman"/>
                </a:rPr>
                <a:t>T</a:t>
              </a:r>
              <a:r>
                <a:rPr lang="en-US" sz="1200" b="1" dirty="0" smtClean="0">
                  <a:cs typeface="Times New Roman"/>
                </a:rPr>
                <a:t>T</a:t>
              </a:r>
              <a:endParaRPr lang="en-US" sz="1200" dirty="0"/>
            </a:p>
          </p:txBody>
        </p:sp>
        <p:sp>
          <p:nvSpPr>
            <p:cNvPr id="39" name="TextBox 38"/>
            <p:cNvSpPr txBox="1"/>
            <p:nvPr/>
          </p:nvSpPr>
          <p:spPr>
            <a:xfrm>
              <a:off x="2122992" y="5613743"/>
              <a:ext cx="950716" cy="251817"/>
            </a:xfrm>
            <a:prstGeom prst="rect">
              <a:avLst/>
            </a:prstGeom>
            <a:noFill/>
          </p:spPr>
          <p:txBody>
            <a:bodyPr wrap="square" rtlCol="0">
              <a:spAutoFit/>
            </a:bodyPr>
            <a:lstStyle/>
            <a:p>
              <a:pPr algn="ctr"/>
              <a:r>
                <a:rPr lang="en-US" sz="1200" b="1" dirty="0" smtClean="0">
                  <a:cs typeface="Times New Roman"/>
                </a:rPr>
                <a:t>AT</a:t>
              </a:r>
              <a:r>
                <a:rPr lang="en-US" sz="1200" b="1" dirty="0" smtClean="0">
                  <a:solidFill>
                    <a:srgbClr val="FF0000"/>
                  </a:solidFill>
                  <a:cs typeface="Times New Roman"/>
                </a:rPr>
                <a:t>C</a:t>
              </a:r>
              <a:r>
                <a:rPr lang="en-US" sz="1200" b="1" dirty="0" smtClean="0">
                  <a:cs typeface="Times New Roman"/>
                </a:rPr>
                <a:t>T</a:t>
              </a:r>
              <a:endParaRPr lang="en-US" sz="1200" dirty="0"/>
            </a:p>
          </p:txBody>
        </p:sp>
        <p:sp>
          <p:nvSpPr>
            <p:cNvPr id="40" name="TextBox 39"/>
            <p:cNvSpPr txBox="1"/>
            <p:nvPr/>
          </p:nvSpPr>
          <p:spPr>
            <a:xfrm>
              <a:off x="3785475" y="5613743"/>
              <a:ext cx="950716" cy="251817"/>
            </a:xfrm>
            <a:prstGeom prst="rect">
              <a:avLst/>
            </a:prstGeom>
            <a:noFill/>
          </p:spPr>
          <p:txBody>
            <a:bodyPr wrap="square" rtlCol="0">
              <a:spAutoFit/>
            </a:bodyPr>
            <a:lstStyle/>
            <a:p>
              <a:pPr algn="ctr"/>
              <a:r>
                <a:rPr lang="en-US" sz="1200" b="1" dirty="0" smtClean="0">
                  <a:cs typeface="Times New Roman"/>
                </a:rPr>
                <a:t>AT</a:t>
              </a:r>
              <a:r>
                <a:rPr lang="en-US" sz="1200" b="1" dirty="0" smtClean="0">
                  <a:solidFill>
                    <a:srgbClr val="FF0000"/>
                  </a:solidFill>
                  <a:cs typeface="Times New Roman"/>
                </a:rPr>
                <a:t>G</a:t>
              </a:r>
              <a:r>
                <a:rPr lang="en-US" sz="1200" b="1" dirty="0" smtClean="0">
                  <a:cs typeface="Times New Roman"/>
                </a:rPr>
                <a:t>T</a:t>
              </a:r>
              <a:endParaRPr lang="en-US" sz="1200" dirty="0"/>
            </a:p>
          </p:txBody>
        </p:sp>
        <p:sp>
          <p:nvSpPr>
            <p:cNvPr id="41" name="TextBox 40"/>
            <p:cNvSpPr txBox="1"/>
            <p:nvPr/>
          </p:nvSpPr>
          <p:spPr>
            <a:xfrm>
              <a:off x="465824" y="7362787"/>
              <a:ext cx="950716" cy="251817"/>
            </a:xfrm>
            <a:prstGeom prst="rect">
              <a:avLst/>
            </a:prstGeom>
            <a:noFill/>
          </p:spPr>
          <p:txBody>
            <a:bodyPr wrap="square" rtlCol="0">
              <a:spAutoFit/>
            </a:bodyPr>
            <a:lstStyle/>
            <a:p>
              <a:pPr algn="ctr"/>
              <a:r>
                <a:rPr lang="en-US" sz="1200" b="1" dirty="0" smtClean="0">
                  <a:cs typeface="Times New Roman"/>
                </a:rPr>
                <a:t>ATA</a:t>
              </a:r>
              <a:r>
                <a:rPr lang="en-US" sz="1200" b="1" dirty="0" smtClean="0">
                  <a:solidFill>
                    <a:srgbClr val="FF0000"/>
                  </a:solidFill>
                  <a:cs typeface="Times New Roman"/>
                </a:rPr>
                <a:t>A</a:t>
              </a:r>
              <a:endParaRPr lang="en-US" sz="1200" dirty="0">
                <a:solidFill>
                  <a:srgbClr val="FF0000"/>
                </a:solidFill>
              </a:endParaRPr>
            </a:p>
          </p:txBody>
        </p:sp>
        <p:sp>
          <p:nvSpPr>
            <p:cNvPr id="42" name="TextBox 41"/>
            <p:cNvSpPr txBox="1"/>
            <p:nvPr/>
          </p:nvSpPr>
          <p:spPr>
            <a:xfrm>
              <a:off x="2116974" y="7376687"/>
              <a:ext cx="950716" cy="251817"/>
            </a:xfrm>
            <a:prstGeom prst="rect">
              <a:avLst/>
            </a:prstGeom>
            <a:noFill/>
          </p:spPr>
          <p:txBody>
            <a:bodyPr wrap="square" rtlCol="0">
              <a:spAutoFit/>
            </a:bodyPr>
            <a:lstStyle/>
            <a:p>
              <a:pPr algn="ctr"/>
              <a:r>
                <a:rPr lang="en-US" sz="1200" b="1" dirty="0" smtClean="0">
                  <a:cs typeface="Times New Roman"/>
                </a:rPr>
                <a:t>ATA</a:t>
              </a:r>
              <a:r>
                <a:rPr lang="en-US" sz="1200" b="1" dirty="0" smtClean="0">
                  <a:solidFill>
                    <a:srgbClr val="FF0000"/>
                  </a:solidFill>
                  <a:cs typeface="Times New Roman"/>
                </a:rPr>
                <a:t>C</a:t>
              </a:r>
              <a:endParaRPr lang="en-US" sz="1200" dirty="0">
                <a:solidFill>
                  <a:srgbClr val="FF0000"/>
                </a:solidFill>
              </a:endParaRPr>
            </a:p>
          </p:txBody>
        </p:sp>
        <p:sp>
          <p:nvSpPr>
            <p:cNvPr id="43" name="TextBox 42"/>
            <p:cNvSpPr txBox="1"/>
            <p:nvPr/>
          </p:nvSpPr>
          <p:spPr>
            <a:xfrm>
              <a:off x="3777405" y="7376687"/>
              <a:ext cx="950716" cy="251817"/>
            </a:xfrm>
            <a:prstGeom prst="rect">
              <a:avLst/>
            </a:prstGeom>
            <a:noFill/>
          </p:spPr>
          <p:txBody>
            <a:bodyPr wrap="square" rtlCol="0">
              <a:spAutoFit/>
            </a:bodyPr>
            <a:lstStyle/>
            <a:p>
              <a:pPr algn="ctr"/>
              <a:r>
                <a:rPr lang="en-US" sz="1200" b="1" dirty="0" smtClean="0">
                  <a:cs typeface="Times New Roman"/>
                </a:rPr>
                <a:t>ATA</a:t>
              </a:r>
              <a:r>
                <a:rPr lang="en-US" sz="1200" b="1" dirty="0" smtClean="0">
                  <a:solidFill>
                    <a:srgbClr val="FF0000"/>
                  </a:solidFill>
                  <a:cs typeface="Times New Roman"/>
                </a:rPr>
                <a:t>G</a:t>
              </a:r>
              <a:endParaRPr lang="en-US" sz="1200" dirty="0">
                <a:solidFill>
                  <a:srgbClr val="FF0000"/>
                </a:solidFill>
              </a:endParaRPr>
            </a:p>
          </p:txBody>
        </p:sp>
        <p:sp>
          <p:nvSpPr>
            <p:cNvPr id="44" name="TextBox 43"/>
            <p:cNvSpPr txBox="1"/>
            <p:nvPr/>
          </p:nvSpPr>
          <p:spPr>
            <a:xfrm>
              <a:off x="2394398" y="707717"/>
              <a:ext cx="1678556" cy="643533"/>
            </a:xfrm>
            <a:prstGeom prst="rect">
              <a:avLst/>
            </a:prstGeom>
            <a:noFill/>
          </p:spPr>
          <p:txBody>
            <a:bodyPr wrap="square" rtlCol="0">
              <a:spAutoFit/>
            </a:bodyPr>
            <a:lstStyle/>
            <a:p>
              <a:r>
                <a:rPr lang="en-US" b="1" dirty="0" smtClean="0">
                  <a:cs typeface="Times New Roman"/>
                </a:rPr>
                <a:t>Binding</a:t>
              </a:r>
            </a:p>
            <a:p>
              <a:endParaRPr lang="en-US" sz="1000" b="1" dirty="0" smtClean="0">
                <a:cs typeface="Times New Roman"/>
              </a:endParaRPr>
            </a:p>
            <a:p>
              <a:r>
                <a:rPr lang="en-US" sz="1200" b="1" dirty="0" smtClean="0">
                  <a:cs typeface="Times New Roman"/>
                </a:rPr>
                <a:t>100pM DNA substrate</a:t>
              </a:r>
              <a:endParaRPr lang="en-US" sz="1200" b="1" dirty="0">
                <a:cs typeface="Times New Roman"/>
              </a:endParaRPr>
            </a:p>
          </p:txBody>
        </p:sp>
      </p:grpSp>
    </p:spTree>
    <p:extLst>
      <p:ext uri="{BB962C8B-B14F-4D97-AF65-F5344CB8AC3E}">
        <p14:creationId xmlns:p14="http://schemas.microsoft.com/office/powerpoint/2010/main" val="297584647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6997"/>
            <a:ext cx="2888263" cy="691203"/>
          </a:xfrm>
        </p:spPr>
        <p:txBody>
          <a:bodyPr>
            <a:normAutofit/>
          </a:bodyPr>
          <a:lstStyle/>
          <a:p>
            <a:pPr algn="l"/>
            <a:r>
              <a:rPr lang="en-US" sz="3200" b="1" dirty="0" smtClean="0"/>
              <a:t>I-GzeII</a:t>
            </a:r>
            <a:endParaRPr lang="en-US" sz="3200" b="1" dirty="0"/>
          </a:p>
        </p:txBody>
      </p:sp>
      <p:pic>
        <p:nvPicPr>
          <p:cNvPr id="6" name="Picture 5" descr="Gze.png"/>
          <p:cNvPicPr>
            <a:picLocks noChangeAspect="1"/>
          </p:cNvPicPr>
          <p:nvPr/>
        </p:nvPicPr>
        <p:blipFill rotWithShape="1">
          <a:blip r:embed="rId3">
            <a:extLst>
              <a:ext uri="{28A0092B-C50C-407E-A947-70E740481C1C}">
                <a14:useLocalDpi xmlns:a14="http://schemas.microsoft.com/office/drawing/2010/main" val="0"/>
              </a:ext>
            </a:extLst>
          </a:blip>
          <a:srcRect b="10180"/>
          <a:stretch/>
        </p:blipFill>
        <p:spPr>
          <a:xfrm>
            <a:off x="422205" y="810262"/>
            <a:ext cx="7062337" cy="7142662"/>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1144701301"/>
              </p:ext>
            </p:extLst>
          </p:nvPr>
        </p:nvGraphicFramePr>
        <p:xfrm>
          <a:off x="422943" y="7871052"/>
          <a:ext cx="6893558" cy="1043616"/>
        </p:xfrm>
        <a:graphic>
          <a:graphicData uri="http://schemas.openxmlformats.org/drawingml/2006/table">
            <a:tbl>
              <a:tblPr firstRow="1" bandRow="1">
                <a:tableStyleId>{5940675A-B579-460E-94D1-54222C63F5DA}</a:tableStyleId>
              </a:tblPr>
              <a:tblGrid>
                <a:gridCol w="984794"/>
                <a:gridCol w="492397"/>
                <a:gridCol w="492397"/>
                <a:gridCol w="492397"/>
                <a:gridCol w="492397"/>
                <a:gridCol w="492397"/>
                <a:gridCol w="492397"/>
                <a:gridCol w="492397"/>
                <a:gridCol w="492397"/>
                <a:gridCol w="492397"/>
                <a:gridCol w="492397"/>
                <a:gridCol w="492397"/>
                <a:gridCol w="492397"/>
              </a:tblGrid>
              <a:tr h="347872">
                <a:tc>
                  <a:txBody>
                    <a:bodyPr/>
                    <a:lstStyle/>
                    <a:p>
                      <a:pPr algn="r"/>
                      <a:r>
                        <a:rPr lang="en-US" sz="1100" b="1" dirty="0" smtClean="0">
                          <a:solidFill>
                            <a:srgbClr val="0000FF"/>
                          </a:solidFill>
                        </a:rPr>
                        <a:t>ATAT</a:t>
                      </a:r>
                      <a:endParaRPr lang="en-US" sz="1100" b="1" dirty="0">
                        <a:solidFill>
                          <a:srgbClr val="0000F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TTAT</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CTAT</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chemeClr val="tx1">
                              <a:lumMod val="50000"/>
                              <a:lumOff val="50000"/>
                            </a:schemeClr>
                          </a:solidFill>
                        </a:rPr>
                        <a:t>GTAT</a:t>
                      </a:r>
                      <a:endParaRPr lang="en-US" sz="1200" b="1" dirty="0">
                        <a:solidFill>
                          <a:schemeClr val="tx1">
                            <a:lumMod val="50000"/>
                            <a:lumOff val="50000"/>
                          </a:schemeClr>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AAAT</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ACAT</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AGAT</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ATTT</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ATCT</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ATGT</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ATAA</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ATAC</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ATAG</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b="0" dirty="0" smtClean="0">
                          <a:solidFill>
                            <a:schemeClr val="tx1"/>
                          </a:solidFill>
                        </a:rPr>
                        <a:t>In-Vitro</a:t>
                      </a:r>
                      <a:endParaRPr lang="en-US" sz="11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78%</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8%</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chemeClr val="tx1">
                              <a:lumMod val="50000"/>
                              <a:lumOff val="50000"/>
                            </a:schemeClr>
                          </a:solidFill>
                        </a:rPr>
                        <a:t>77%</a:t>
                      </a:r>
                      <a:endParaRPr lang="en-US" sz="1200" b="1" dirty="0">
                        <a:solidFill>
                          <a:schemeClr val="tx1">
                            <a:lumMod val="50000"/>
                            <a:lumOff val="50000"/>
                          </a:schemeClr>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48%</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4%</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11%</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34%</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5%</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23%</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8%</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13%</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7%</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b="0" dirty="0" smtClean="0">
                          <a:solidFill>
                            <a:schemeClr val="tx1"/>
                          </a:solidFill>
                        </a:rPr>
                        <a:t>Tethered-Flow</a:t>
                      </a:r>
                      <a:endParaRPr lang="en-US" sz="11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83%</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8%</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chemeClr val="tx1">
                              <a:lumMod val="50000"/>
                              <a:lumOff val="50000"/>
                            </a:schemeClr>
                          </a:solidFill>
                        </a:rPr>
                        <a:t>61%</a:t>
                      </a:r>
                      <a:endParaRPr lang="en-US" sz="1200" b="1" dirty="0">
                        <a:solidFill>
                          <a:schemeClr val="tx1">
                            <a:lumMod val="50000"/>
                            <a:lumOff val="50000"/>
                          </a:schemeClr>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49%</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6%</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46%</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11%</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7%</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6%</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3%</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pic>
        <p:nvPicPr>
          <p:cNvPr id="12" name="Picture 11" descr="Screen Shot 2015-03-26 at 10.51.28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5846" y="8898895"/>
            <a:ext cx="523041" cy="369206"/>
          </a:xfrm>
          <a:prstGeom prst="rect">
            <a:avLst/>
          </a:prstGeom>
        </p:spPr>
      </p:pic>
      <p:pic>
        <p:nvPicPr>
          <p:cNvPr id="13" name="Picture 12" descr="Screen Shot 2015-03-26 at 10.51.09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9437" y="8880436"/>
            <a:ext cx="459257" cy="406128"/>
          </a:xfrm>
          <a:prstGeom prst="rect">
            <a:avLst/>
          </a:prstGeom>
        </p:spPr>
      </p:pic>
    </p:spTree>
    <p:extLst>
      <p:ext uri="{BB962C8B-B14F-4D97-AF65-F5344CB8AC3E}">
        <p14:creationId xmlns:p14="http://schemas.microsoft.com/office/powerpoint/2010/main" val="314283162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2888263" cy="691203"/>
          </a:xfrm>
        </p:spPr>
        <p:txBody>
          <a:bodyPr>
            <a:normAutofit/>
          </a:bodyPr>
          <a:lstStyle/>
          <a:p>
            <a:pPr algn="l"/>
            <a:r>
              <a:rPr lang="en-US" sz="3200" b="1" dirty="0" smtClean="0"/>
              <a:t>I-GzeII</a:t>
            </a:r>
            <a:endParaRPr lang="en-US" sz="3200" b="1" dirty="0"/>
          </a:p>
        </p:txBody>
      </p:sp>
      <p:grpSp>
        <p:nvGrpSpPr>
          <p:cNvPr id="8" name="Group 7"/>
          <p:cNvGrpSpPr/>
          <p:nvPr/>
        </p:nvGrpSpPr>
        <p:grpSpPr>
          <a:xfrm>
            <a:off x="2062438" y="460312"/>
            <a:ext cx="5176562" cy="9137777"/>
            <a:chOff x="0" y="0"/>
            <a:chExt cx="4567610" cy="8307429"/>
          </a:xfrm>
        </p:grpSpPr>
        <p:pic>
          <p:nvPicPr>
            <p:cNvPr id="9" name="Picture 8"/>
            <p:cNvPicPr>
              <a:picLocks noChangeAspect="1"/>
            </p:cNvPicPr>
            <p:nvPr/>
          </p:nvPicPr>
          <p:blipFill>
            <a:blip r:embed="rId3"/>
            <a:stretch>
              <a:fillRect/>
            </a:stretch>
          </p:blipFill>
          <p:spPr>
            <a:xfrm>
              <a:off x="0" y="5023744"/>
              <a:ext cx="4365713" cy="3283685"/>
            </a:xfrm>
            <a:prstGeom prst="rect">
              <a:avLst/>
            </a:prstGeom>
          </p:spPr>
        </p:pic>
        <p:pic>
          <p:nvPicPr>
            <p:cNvPr id="10" name="Picture 9"/>
            <p:cNvPicPr>
              <a:picLocks noChangeAspect="1"/>
            </p:cNvPicPr>
            <p:nvPr/>
          </p:nvPicPr>
          <p:blipFill>
            <a:blip r:embed="rId4"/>
            <a:stretch>
              <a:fillRect/>
            </a:stretch>
          </p:blipFill>
          <p:spPr>
            <a:xfrm>
              <a:off x="66848" y="47078"/>
              <a:ext cx="4241402" cy="4917024"/>
            </a:xfrm>
            <a:prstGeom prst="rect">
              <a:avLst/>
            </a:prstGeom>
          </p:spPr>
        </p:pic>
        <p:sp>
          <p:nvSpPr>
            <p:cNvPr id="11" name="Rectangle 10"/>
            <p:cNvSpPr/>
            <p:nvPr/>
          </p:nvSpPr>
          <p:spPr>
            <a:xfrm>
              <a:off x="1454184" y="0"/>
              <a:ext cx="3113426" cy="16636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r>
                <a:rPr lang="en-US" sz="1200">
                  <a:effectLst/>
                  <a:ea typeface="Times New Roman"/>
                  <a:cs typeface="Times New Roman"/>
                </a:rPr>
                <a:t> </a:t>
              </a:r>
              <a:endParaRPr lang="en-US" sz="1200">
                <a:effectLst/>
                <a:ea typeface="ＭＳ 明朝"/>
                <a:cs typeface="Times New Roman"/>
              </a:endParaRPr>
            </a:p>
          </p:txBody>
        </p:sp>
        <p:sp>
          <p:nvSpPr>
            <p:cNvPr id="14" name="Text Box 323"/>
            <p:cNvSpPr txBox="1"/>
            <p:nvPr/>
          </p:nvSpPr>
          <p:spPr>
            <a:xfrm>
              <a:off x="330134" y="105558"/>
              <a:ext cx="950595" cy="251828"/>
            </a:xfrm>
            <a:prstGeom prst="rect">
              <a:avLst/>
            </a:prstGeom>
            <a:noFill/>
          </p:spPr>
          <p:txBody>
            <a:bodyPr wrap="square" rtlCol="0">
              <a:spAutoFit/>
            </a:bodyPr>
            <a:lstStyle/>
            <a:p>
              <a:pPr marL="0" marR="0">
                <a:spcBef>
                  <a:spcPts val="0"/>
                </a:spcBef>
                <a:spcAft>
                  <a:spcPts val="0"/>
                </a:spcAft>
              </a:pPr>
              <a:r>
                <a:rPr lang="en-US" sz="1200" b="1" kern="1200">
                  <a:solidFill>
                    <a:srgbClr val="000000"/>
                  </a:solidFill>
                  <a:effectLst/>
                  <a:ea typeface="ＭＳ 明朝"/>
                  <a:cs typeface="Times New Roman"/>
                </a:rPr>
                <a:t>wt ATAT</a:t>
              </a:r>
              <a:r>
                <a:rPr lang="en-US" sz="1200" kern="1200">
                  <a:solidFill>
                    <a:srgbClr val="000000"/>
                  </a:solidFill>
                  <a:effectLst/>
                  <a:ea typeface="ＭＳ 明朝"/>
                  <a:cs typeface="Times New Roman"/>
                </a:rPr>
                <a:t> </a:t>
              </a:r>
              <a:endParaRPr lang="en-US" sz="1000">
                <a:effectLst/>
                <a:ea typeface="ＭＳ 明朝"/>
                <a:cs typeface="Times New Roman"/>
              </a:endParaRPr>
            </a:p>
          </p:txBody>
        </p:sp>
        <p:sp>
          <p:nvSpPr>
            <p:cNvPr id="15" name="Text Box 324"/>
            <p:cNvSpPr txBox="1"/>
            <p:nvPr/>
          </p:nvSpPr>
          <p:spPr>
            <a:xfrm>
              <a:off x="125338" y="1750119"/>
              <a:ext cx="951230" cy="251828"/>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T</a:t>
              </a:r>
              <a:r>
                <a:rPr lang="en-US" sz="1200" b="1" kern="1200">
                  <a:solidFill>
                    <a:srgbClr val="000000"/>
                  </a:solidFill>
                  <a:effectLst/>
                  <a:ea typeface="ＭＳ 明朝"/>
                  <a:cs typeface="Times New Roman"/>
                </a:rPr>
                <a:t>TAT</a:t>
              </a:r>
              <a:endParaRPr lang="en-US" sz="1000">
                <a:effectLst/>
                <a:ea typeface="ＭＳ 明朝"/>
                <a:cs typeface="Times New Roman"/>
              </a:endParaRPr>
            </a:p>
          </p:txBody>
        </p:sp>
        <p:sp>
          <p:nvSpPr>
            <p:cNvPr id="16" name="Text Box 325"/>
            <p:cNvSpPr txBox="1"/>
            <p:nvPr/>
          </p:nvSpPr>
          <p:spPr>
            <a:xfrm>
              <a:off x="1625122" y="1764019"/>
              <a:ext cx="950595" cy="251828"/>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TAT</a:t>
              </a:r>
              <a:endParaRPr lang="en-US" sz="1000">
                <a:effectLst/>
                <a:ea typeface="ＭＳ 明朝"/>
                <a:cs typeface="Times New Roman"/>
              </a:endParaRPr>
            </a:p>
          </p:txBody>
        </p:sp>
        <p:sp>
          <p:nvSpPr>
            <p:cNvPr id="17" name="Text Box 326"/>
            <p:cNvSpPr txBox="1"/>
            <p:nvPr/>
          </p:nvSpPr>
          <p:spPr>
            <a:xfrm>
              <a:off x="3053952" y="1764019"/>
              <a:ext cx="951230" cy="251828"/>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TAT</a:t>
              </a:r>
              <a:endParaRPr lang="en-US" sz="1000">
                <a:effectLst/>
                <a:ea typeface="ＭＳ 明朝"/>
                <a:cs typeface="Times New Roman"/>
              </a:endParaRPr>
            </a:p>
          </p:txBody>
        </p:sp>
        <p:sp>
          <p:nvSpPr>
            <p:cNvPr id="18" name="Text Box 327"/>
            <p:cNvSpPr txBox="1"/>
            <p:nvPr/>
          </p:nvSpPr>
          <p:spPr>
            <a:xfrm>
              <a:off x="125338" y="3445900"/>
              <a:ext cx="951230" cy="2518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A</a:t>
              </a:r>
              <a:r>
                <a:rPr lang="en-US" sz="1200" b="1" kern="1200">
                  <a:solidFill>
                    <a:srgbClr val="000000"/>
                  </a:solidFill>
                  <a:effectLst/>
                  <a:ea typeface="ＭＳ 明朝"/>
                  <a:cs typeface="Times New Roman"/>
                </a:rPr>
                <a:t>AT</a:t>
              </a:r>
              <a:endParaRPr lang="en-US" sz="1000">
                <a:effectLst/>
                <a:ea typeface="ＭＳ 明朝"/>
                <a:cs typeface="Times New Roman"/>
              </a:endParaRPr>
            </a:p>
          </p:txBody>
        </p:sp>
        <p:sp>
          <p:nvSpPr>
            <p:cNvPr id="19" name="Text Box 328"/>
            <p:cNvSpPr txBox="1"/>
            <p:nvPr/>
          </p:nvSpPr>
          <p:spPr>
            <a:xfrm>
              <a:off x="1633478" y="3461112"/>
              <a:ext cx="951230" cy="2518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AT</a:t>
              </a:r>
              <a:endParaRPr lang="en-US" sz="1000">
                <a:effectLst/>
                <a:ea typeface="ＭＳ 明朝"/>
                <a:cs typeface="Times New Roman"/>
              </a:endParaRPr>
            </a:p>
          </p:txBody>
        </p:sp>
        <p:sp>
          <p:nvSpPr>
            <p:cNvPr id="20" name="Text Box 329"/>
            <p:cNvSpPr txBox="1"/>
            <p:nvPr/>
          </p:nvSpPr>
          <p:spPr>
            <a:xfrm>
              <a:off x="3079020" y="3452758"/>
              <a:ext cx="950595" cy="2518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AT</a:t>
              </a:r>
              <a:endParaRPr lang="en-US" sz="1000">
                <a:effectLst/>
                <a:ea typeface="ＭＳ 明朝"/>
                <a:cs typeface="Times New Roman"/>
              </a:endParaRPr>
            </a:p>
          </p:txBody>
        </p:sp>
        <p:sp>
          <p:nvSpPr>
            <p:cNvPr id="21" name="Text Box 330"/>
            <p:cNvSpPr txBox="1"/>
            <p:nvPr/>
          </p:nvSpPr>
          <p:spPr>
            <a:xfrm>
              <a:off x="116983" y="5119691"/>
              <a:ext cx="950595" cy="2518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T</a:t>
              </a:r>
              <a:r>
                <a:rPr lang="en-US" sz="1200" b="1" kern="1200">
                  <a:solidFill>
                    <a:srgbClr val="000000"/>
                  </a:solidFill>
                  <a:effectLst/>
                  <a:ea typeface="ＭＳ 明朝"/>
                  <a:cs typeface="Times New Roman"/>
                </a:rPr>
                <a:t>T</a:t>
              </a:r>
              <a:endParaRPr lang="en-US" sz="1000">
                <a:effectLst/>
                <a:ea typeface="ＭＳ 明朝"/>
                <a:cs typeface="Times New Roman"/>
              </a:endParaRPr>
            </a:p>
          </p:txBody>
        </p:sp>
        <p:sp>
          <p:nvSpPr>
            <p:cNvPr id="22" name="Text Box 331"/>
            <p:cNvSpPr txBox="1"/>
            <p:nvPr/>
          </p:nvSpPr>
          <p:spPr>
            <a:xfrm>
              <a:off x="1591699" y="5125236"/>
              <a:ext cx="950595" cy="2518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T</a:t>
              </a:r>
              <a:endParaRPr lang="en-US" sz="1000">
                <a:effectLst/>
                <a:ea typeface="ＭＳ 明朝"/>
                <a:cs typeface="Times New Roman"/>
              </a:endParaRPr>
            </a:p>
          </p:txBody>
        </p:sp>
        <p:sp>
          <p:nvSpPr>
            <p:cNvPr id="23" name="Text Box 332"/>
            <p:cNvSpPr txBox="1"/>
            <p:nvPr/>
          </p:nvSpPr>
          <p:spPr>
            <a:xfrm>
              <a:off x="3062308" y="5125236"/>
              <a:ext cx="950595" cy="2518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T</a:t>
              </a:r>
              <a:endParaRPr lang="en-US" sz="1000">
                <a:effectLst/>
                <a:ea typeface="ＭＳ 明朝"/>
                <a:cs typeface="Times New Roman"/>
              </a:endParaRPr>
            </a:p>
          </p:txBody>
        </p:sp>
        <p:sp>
          <p:nvSpPr>
            <p:cNvPr id="24" name="Text Box 333"/>
            <p:cNvSpPr txBox="1"/>
            <p:nvPr/>
          </p:nvSpPr>
          <p:spPr>
            <a:xfrm>
              <a:off x="116983" y="6791966"/>
              <a:ext cx="950595" cy="2518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a:t>
              </a:r>
              <a:r>
                <a:rPr lang="en-US" sz="1200" b="1" kern="1200">
                  <a:solidFill>
                    <a:srgbClr val="FF0000"/>
                  </a:solidFill>
                  <a:effectLst/>
                  <a:ea typeface="ＭＳ 明朝"/>
                  <a:cs typeface="Times New Roman"/>
                </a:rPr>
                <a:t>A</a:t>
              </a:r>
              <a:endParaRPr lang="en-US" sz="1000">
                <a:effectLst/>
                <a:ea typeface="ＭＳ 明朝"/>
                <a:cs typeface="Times New Roman"/>
              </a:endParaRPr>
            </a:p>
          </p:txBody>
        </p:sp>
        <p:sp>
          <p:nvSpPr>
            <p:cNvPr id="25" name="Text Box 334"/>
            <p:cNvSpPr txBox="1"/>
            <p:nvPr/>
          </p:nvSpPr>
          <p:spPr>
            <a:xfrm>
              <a:off x="1594531" y="6805866"/>
              <a:ext cx="950595" cy="2518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a:t>
              </a:r>
              <a:r>
                <a:rPr lang="en-US" sz="1200" b="1" kern="1200">
                  <a:solidFill>
                    <a:srgbClr val="FF0000"/>
                  </a:solidFill>
                  <a:effectLst/>
                  <a:ea typeface="ＭＳ 明朝"/>
                  <a:cs typeface="Times New Roman"/>
                </a:rPr>
                <a:t>C</a:t>
              </a:r>
              <a:endParaRPr lang="en-US" sz="1000">
                <a:effectLst/>
                <a:ea typeface="ＭＳ 明朝"/>
                <a:cs typeface="Times New Roman"/>
              </a:endParaRPr>
            </a:p>
          </p:txBody>
        </p:sp>
        <p:sp>
          <p:nvSpPr>
            <p:cNvPr id="26" name="Text Box 335"/>
            <p:cNvSpPr txBox="1"/>
            <p:nvPr/>
          </p:nvSpPr>
          <p:spPr>
            <a:xfrm>
              <a:off x="3053952" y="6805866"/>
              <a:ext cx="951230" cy="25182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a:t>
              </a:r>
              <a:r>
                <a:rPr lang="en-US" sz="1200" b="1" kern="1200">
                  <a:solidFill>
                    <a:srgbClr val="FF0000"/>
                  </a:solidFill>
                  <a:effectLst/>
                  <a:ea typeface="ＭＳ 明朝"/>
                  <a:cs typeface="Times New Roman"/>
                </a:rPr>
                <a:t>G</a:t>
              </a:r>
              <a:endParaRPr lang="en-US" sz="1000">
                <a:effectLst/>
                <a:ea typeface="ＭＳ 明朝"/>
                <a:cs typeface="Times New Roman"/>
              </a:endParaRPr>
            </a:p>
          </p:txBody>
        </p:sp>
      </p:grpSp>
      <p:sp>
        <p:nvSpPr>
          <p:cNvPr id="28" name="TextBox 27"/>
          <p:cNvSpPr txBox="1"/>
          <p:nvPr/>
        </p:nvSpPr>
        <p:spPr>
          <a:xfrm>
            <a:off x="3886200" y="990600"/>
            <a:ext cx="3150541" cy="369332"/>
          </a:xfrm>
          <a:prstGeom prst="rect">
            <a:avLst/>
          </a:prstGeom>
          <a:noFill/>
        </p:spPr>
        <p:txBody>
          <a:bodyPr wrap="square" rtlCol="0">
            <a:spAutoFit/>
          </a:bodyPr>
          <a:lstStyle/>
          <a:p>
            <a:r>
              <a:rPr lang="en-US" b="1" dirty="0" smtClean="0">
                <a:cs typeface="Times New Roman"/>
              </a:rPr>
              <a:t>Tethered Cleavage Activity</a:t>
            </a:r>
            <a:endParaRPr lang="en-US" sz="1200" b="1" dirty="0">
              <a:cs typeface="Times New Roman"/>
            </a:endParaRPr>
          </a:p>
        </p:txBody>
      </p:sp>
    </p:spTree>
    <p:extLst>
      <p:ext uri="{BB962C8B-B14F-4D97-AF65-F5344CB8AC3E}">
        <p14:creationId xmlns:p14="http://schemas.microsoft.com/office/powerpoint/2010/main" val="369442008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04800" y="152400"/>
            <a:ext cx="3013004" cy="75437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latin typeface="+mn-lt"/>
              </a:rPr>
              <a:t>I-LtrI</a:t>
            </a:r>
            <a:endParaRPr lang="en-US" sz="3200" b="1" dirty="0">
              <a:latin typeface="+mn-lt"/>
            </a:endParaRPr>
          </a:p>
        </p:txBody>
      </p:sp>
      <p:grpSp>
        <p:nvGrpSpPr>
          <p:cNvPr id="25" name="Group 24"/>
          <p:cNvGrpSpPr/>
          <p:nvPr/>
        </p:nvGrpSpPr>
        <p:grpSpPr>
          <a:xfrm>
            <a:off x="1823176" y="205841"/>
            <a:ext cx="5371289" cy="9660957"/>
            <a:chOff x="157730" y="0"/>
            <a:chExt cx="4739373" cy="8782688"/>
          </a:xfrm>
        </p:grpSpPr>
        <p:grpSp>
          <p:nvGrpSpPr>
            <p:cNvPr id="27" name="Group 26"/>
            <p:cNvGrpSpPr/>
            <p:nvPr/>
          </p:nvGrpSpPr>
          <p:grpSpPr>
            <a:xfrm>
              <a:off x="157730" y="0"/>
              <a:ext cx="4739373" cy="8782688"/>
              <a:chOff x="157730" y="0"/>
              <a:chExt cx="4739373" cy="8782688"/>
            </a:xfrm>
          </p:grpSpPr>
          <p:pic>
            <p:nvPicPr>
              <p:cNvPr id="41" name="Picture 40"/>
              <p:cNvPicPr>
                <a:picLocks noChangeAspect="1"/>
              </p:cNvPicPr>
              <p:nvPr/>
            </p:nvPicPr>
            <p:blipFill>
              <a:blip r:embed="rId2"/>
              <a:stretch>
                <a:fillRect/>
              </a:stretch>
            </p:blipFill>
            <p:spPr>
              <a:xfrm>
                <a:off x="157730" y="0"/>
                <a:ext cx="4721101" cy="5289587"/>
              </a:xfrm>
              <a:prstGeom prst="rect">
                <a:avLst/>
              </a:prstGeom>
            </p:spPr>
          </p:pic>
          <p:pic>
            <p:nvPicPr>
              <p:cNvPr id="42" name="Picture 41"/>
              <p:cNvPicPr>
                <a:picLocks noChangeAspect="1"/>
              </p:cNvPicPr>
              <p:nvPr/>
            </p:nvPicPr>
            <p:blipFill>
              <a:blip r:embed="rId3"/>
              <a:stretch>
                <a:fillRect/>
              </a:stretch>
            </p:blipFill>
            <p:spPr>
              <a:xfrm>
                <a:off x="176002" y="5297431"/>
                <a:ext cx="4721101" cy="3485257"/>
              </a:xfrm>
              <a:prstGeom prst="rect">
                <a:avLst/>
              </a:prstGeom>
            </p:spPr>
          </p:pic>
          <p:grpSp>
            <p:nvGrpSpPr>
              <p:cNvPr id="43" name="Group 42"/>
              <p:cNvGrpSpPr/>
              <p:nvPr/>
            </p:nvGrpSpPr>
            <p:grpSpPr>
              <a:xfrm>
                <a:off x="1774205" y="73005"/>
                <a:ext cx="2114794" cy="1646988"/>
                <a:chOff x="1740155" y="297735"/>
                <a:chExt cx="2114794" cy="1646988"/>
              </a:xfrm>
            </p:grpSpPr>
            <p:sp>
              <p:nvSpPr>
                <p:cNvPr id="58" name="Rectangle 57"/>
                <p:cNvSpPr/>
                <p:nvPr/>
              </p:nvSpPr>
              <p:spPr>
                <a:xfrm>
                  <a:off x="1740155" y="297735"/>
                  <a:ext cx="1748764" cy="16469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TextBox 58"/>
                <p:cNvSpPr txBox="1"/>
                <p:nvPr/>
              </p:nvSpPr>
              <p:spPr>
                <a:xfrm>
                  <a:off x="2084358" y="578142"/>
                  <a:ext cx="1770591" cy="643533"/>
                </a:xfrm>
                <a:prstGeom prst="rect">
                  <a:avLst/>
                </a:prstGeom>
                <a:noFill/>
              </p:spPr>
              <p:txBody>
                <a:bodyPr wrap="square" rtlCol="0">
                  <a:spAutoFit/>
                </a:bodyPr>
                <a:lstStyle/>
                <a:p>
                  <a:r>
                    <a:rPr lang="en-US" b="1" dirty="0" smtClean="0">
                      <a:cs typeface="Times New Roman"/>
                    </a:rPr>
                    <a:t>Binding</a:t>
                  </a:r>
                </a:p>
                <a:p>
                  <a:endParaRPr lang="en-US" sz="1000" b="1" dirty="0" smtClean="0">
                    <a:cs typeface="Times New Roman"/>
                  </a:endParaRPr>
                </a:p>
                <a:p>
                  <a:r>
                    <a:rPr lang="en-US" sz="1200" b="1" dirty="0" smtClean="0">
                      <a:cs typeface="Times New Roman"/>
                    </a:rPr>
                    <a:t>400pM DNA substrate</a:t>
                  </a:r>
                  <a:endParaRPr lang="en-US" sz="1200" b="1" dirty="0">
                    <a:cs typeface="Times New Roman"/>
                  </a:endParaRPr>
                </a:p>
              </p:txBody>
            </p:sp>
          </p:grpSp>
          <p:sp>
            <p:nvSpPr>
              <p:cNvPr id="44" name="Rectangle 43"/>
              <p:cNvSpPr/>
              <p:nvPr/>
            </p:nvSpPr>
            <p:spPr>
              <a:xfrm>
                <a:off x="525670" y="180649"/>
                <a:ext cx="427000" cy="2244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ectangle 44"/>
              <p:cNvSpPr/>
              <p:nvPr/>
            </p:nvSpPr>
            <p:spPr>
              <a:xfrm>
                <a:off x="528417" y="1954938"/>
                <a:ext cx="427000" cy="2244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Rectangle 45"/>
              <p:cNvSpPr/>
              <p:nvPr/>
            </p:nvSpPr>
            <p:spPr>
              <a:xfrm>
                <a:off x="2083576" y="1955250"/>
                <a:ext cx="427000" cy="2244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Rectangle 46"/>
              <p:cNvSpPr/>
              <p:nvPr/>
            </p:nvSpPr>
            <p:spPr>
              <a:xfrm>
                <a:off x="3630417" y="1945035"/>
                <a:ext cx="427000" cy="2244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Rectangle 47"/>
              <p:cNvSpPr/>
              <p:nvPr/>
            </p:nvSpPr>
            <p:spPr>
              <a:xfrm>
                <a:off x="525670" y="3813452"/>
                <a:ext cx="427000" cy="2244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Rectangle 48"/>
              <p:cNvSpPr/>
              <p:nvPr/>
            </p:nvSpPr>
            <p:spPr>
              <a:xfrm>
                <a:off x="960662" y="3792209"/>
                <a:ext cx="230996" cy="2244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49"/>
              <p:cNvSpPr/>
              <p:nvPr/>
            </p:nvSpPr>
            <p:spPr>
              <a:xfrm>
                <a:off x="2080401" y="3803047"/>
                <a:ext cx="433809" cy="2244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Rectangle 50"/>
              <p:cNvSpPr/>
              <p:nvPr/>
            </p:nvSpPr>
            <p:spPr>
              <a:xfrm>
                <a:off x="3636767" y="3803047"/>
                <a:ext cx="433809" cy="2244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ectangle 51"/>
              <p:cNvSpPr/>
              <p:nvPr/>
            </p:nvSpPr>
            <p:spPr>
              <a:xfrm>
                <a:off x="515686" y="5457222"/>
                <a:ext cx="433809" cy="2244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ectangle 52"/>
              <p:cNvSpPr/>
              <p:nvPr/>
            </p:nvSpPr>
            <p:spPr>
              <a:xfrm>
                <a:off x="2076767" y="5457222"/>
                <a:ext cx="433809" cy="2244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Rectangle 53"/>
              <p:cNvSpPr/>
              <p:nvPr/>
            </p:nvSpPr>
            <p:spPr>
              <a:xfrm>
                <a:off x="515717" y="7295547"/>
                <a:ext cx="433809" cy="2244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Rectangle 54"/>
              <p:cNvSpPr/>
              <p:nvPr/>
            </p:nvSpPr>
            <p:spPr>
              <a:xfrm>
                <a:off x="2073592" y="7273322"/>
                <a:ext cx="433809" cy="2244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Rectangle 55"/>
              <p:cNvSpPr/>
              <p:nvPr/>
            </p:nvSpPr>
            <p:spPr>
              <a:xfrm>
                <a:off x="3639483" y="7295547"/>
                <a:ext cx="433809" cy="2244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Rectangle 56"/>
              <p:cNvSpPr/>
              <p:nvPr/>
            </p:nvSpPr>
            <p:spPr>
              <a:xfrm>
                <a:off x="3633133" y="5457222"/>
                <a:ext cx="433809" cy="2244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8" name="TextBox 27"/>
            <p:cNvSpPr txBox="1"/>
            <p:nvPr/>
          </p:nvSpPr>
          <p:spPr>
            <a:xfrm>
              <a:off x="516856" y="175472"/>
              <a:ext cx="950716" cy="251817"/>
            </a:xfrm>
            <a:prstGeom prst="rect">
              <a:avLst/>
            </a:prstGeom>
            <a:noFill/>
          </p:spPr>
          <p:txBody>
            <a:bodyPr wrap="square" rtlCol="0">
              <a:spAutoFit/>
            </a:bodyPr>
            <a:lstStyle/>
            <a:p>
              <a:r>
                <a:rPr lang="en-US" sz="1200" b="1" dirty="0" smtClean="0">
                  <a:cs typeface="Times New Roman"/>
                </a:rPr>
                <a:t>wt ATAC</a:t>
              </a:r>
              <a:r>
                <a:rPr lang="en-US" sz="1200" dirty="0" smtClean="0"/>
                <a:t> </a:t>
              </a:r>
              <a:endParaRPr lang="en-US" sz="1200" dirty="0"/>
            </a:p>
          </p:txBody>
        </p:sp>
        <p:sp>
          <p:nvSpPr>
            <p:cNvPr id="29" name="TextBox 28"/>
            <p:cNvSpPr txBox="1"/>
            <p:nvPr/>
          </p:nvSpPr>
          <p:spPr>
            <a:xfrm>
              <a:off x="279709" y="1981339"/>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T</a:t>
              </a:r>
              <a:r>
                <a:rPr lang="en-US" sz="1200" b="1" dirty="0" smtClean="0">
                  <a:cs typeface="Times New Roman"/>
                </a:rPr>
                <a:t>TAC</a:t>
              </a:r>
              <a:r>
                <a:rPr lang="en-US" sz="1200" dirty="0" smtClean="0"/>
                <a:t> </a:t>
              </a:r>
              <a:endParaRPr lang="en-US" sz="1200" dirty="0"/>
            </a:p>
          </p:txBody>
        </p:sp>
        <p:sp>
          <p:nvSpPr>
            <p:cNvPr id="30" name="TextBox 29"/>
            <p:cNvSpPr txBox="1"/>
            <p:nvPr/>
          </p:nvSpPr>
          <p:spPr>
            <a:xfrm>
              <a:off x="1837309" y="1981339"/>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C</a:t>
              </a:r>
              <a:r>
                <a:rPr lang="en-US" sz="1200" b="1" dirty="0" smtClean="0">
                  <a:cs typeface="Times New Roman"/>
                </a:rPr>
                <a:t>TAC</a:t>
              </a:r>
              <a:endParaRPr lang="en-US" sz="1200" b="1" dirty="0"/>
            </a:p>
          </p:txBody>
        </p:sp>
        <p:sp>
          <p:nvSpPr>
            <p:cNvPr id="31" name="TextBox 30"/>
            <p:cNvSpPr txBox="1"/>
            <p:nvPr/>
          </p:nvSpPr>
          <p:spPr>
            <a:xfrm>
              <a:off x="3404674" y="1983328"/>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G</a:t>
              </a:r>
              <a:r>
                <a:rPr lang="en-US" sz="1200" b="1" dirty="0" smtClean="0">
                  <a:cs typeface="Times New Roman"/>
                </a:rPr>
                <a:t>TAC</a:t>
              </a:r>
              <a:endParaRPr lang="en-US" sz="1200" dirty="0"/>
            </a:p>
          </p:txBody>
        </p:sp>
        <p:sp>
          <p:nvSpPr>
            <p:cNvPr id="32" name="TextBox 31"/>
            <p:cNvSpPr txBox="1"/>
            <p:nvPr/>
          </p:nvSpPr>
          <p:spPr>
            <a:xfrm>
              <a:off x="268694" y="3767369"/>
              <a:ext cx="950716" cy="251817"/>
            </a:xfrm>
            <a:prstGeom prst="rect">
              <a:avLst/>
            </a:prstGeom>
            <a:noFill/>
          </p:spPr>
          <p:txBody>
            <a:bodyPr wrap="square" rtlCol="0">
              <a:spAutoFit/>
            </a:bodyPr>
            <a:lstStyle/>
            <a:p>
              <a:pPr algn="ctr"/>
              <a:r>
                <a:rPr lang="en-US" sz="1200" b="1" dirty="0" smtClean="0">
                  <a:cs typeface="Times New Roman"/>
                </a:rPr>
                <a:t>A</a:t>
              </a:r>
              <a:r>
                <a:rPr lang="en-US" sz="1200" b="1" dirty="0" smtClean="0">
                  <a:solidFill>
                    <a:srgbClr val="FF0000"/>
                  </a:solidFill>
                  <a:cs typeface="Times New Roman"/>
                </a:rPr>
                <a:t>A</a:t>
              </a:r>
              <a:r>
                <a:rPr lang="en-US" sz="1200" b="1" dirty="0" smtClean="0">
                  <a:cs typeface="Times New Roman"/>
                </a:rPr>
                <a:t>AC</a:t>
              </a:r>
              <a:endParaRPr lang="en-US" sz="1200" dirty="0"/>
            </a:p>
          </p:txBody>
        </p:sp>
        <p:sp>
          <p:nvSpPr>
            <p:cNvPr id="33" name="TextBox 32"/>
            <p:cNvSpPr txBox="1"/>
            <p:nvPr/>
          </p:nvSpPr>
          <p:spPr>
            <a:xfrm>
              <a:off x="1858918" y="3759703"/>
              <a:ext cx="950716" cy="251817"/>
            </a:xfrm>
            <a:prstGeom prst="rect">
              <a:avLst/>
            </a:prstGeom>
            <a:noFill/>
          </p:spPr>
          <p:txBody>
            <a:bodyPr wrap="square" rtlCol="0">
              <a:spAutoFit/>
            </a:bodyPr>
            <a:lstStyle/>
            <a:p>
              <a:pPr algn="ctr"/>
              <a:r>
                <a:rPr lang="en-US" sz="1200" b="1" dirty="0" smtClean="0">
                  <a:cs typeface="Times New Roman"/>
                </a:rPr>
                <a:t>A</a:t>
              </a:r>
              <a:r>
                <a:rPr lang="en-US" sz="1200" b="1" dirty="0" smtClean="0">
                  <a:solidFill>
                    <a:srgbClr val="FF0000"/>
                  </a:solidFill>
                  <a:cs typeface="Times New Roman"/>
                </a:rPr>
                <a:t>C</a:t>
              </a:r>
              <a:r>
                <a:rPr lang="en-US" sz="1200" b="1" dirty="0" smtClean="0">
                  <a:cs typeface="Times New Roman"/>
                </a:rPr>
                <a:t>AC</a:t>
              </a:r>
              <a:endParaRPr lang="en-US" sz="1200" dirty="0"/>
            </a:p>
          </p:txBody>
        </p:sp>
        <p:sp>
          <p:nvSpPr>
            <p:cNvPr id="34" name="TextBox 33"/>
            <p:cNvSpPr txBox="1"/>
            <p:nvPr/>
          </p:nvSpPr>
          <p:spPr>
            <a:xfrm>
              <a:off x="3444114" y="3775257"/>
              <a:ext cx="950716" cy="251817"/>
            </a:xfrm>
            <a:prstGeom prst="rect">
              <a:avLst/>
            </a:prstGeom>
            <a:noFill/>
          </p:spPr>
          <p:txBody>
            <a:bodyPr wrap="square" rtlCol="0">
              <a:spAutoFit/>
            </a:bodyPr>
            <a:lstStyle/>
            <a:p>
              <a:pPr algn="ctr"/>
              <a:r>
                <a:rPr lang="en-US" sz="1200" b="1" dirty="0" smtClean="0">
                  <a:cs typeface="Times New Roman"/>
                </a:rPr>
                <a:t>A</a:t>
              </a:r>
              <a:r>
                <a:rPr lang="en-US" sz="1200" b="1" dirty="0" smtClean="0">
                  <a:solidFill>
                    <a:srgbClr val="FF0000"/>
                  </a:solidFill>
                  <a:cs typeface="Times New Roman"/>
                </a:rPr>
                <a:t>G</a:t>
              </a:r>
              <a:r>
                <a:rPr lang="en-US" sz="1200" b="1" dirty="0" smtClean="0">
                  <a:cs typeface="Times New Roman"/>
                </a:rPr>
                <a:t>AC</a:t>
              </a:r>
              <a:endParaRPr lang="en-US" sz="1200" dirty="0"/>
            </a:p>
          </p:txBody>
        </p:sp>
        <p:sp>
          <p:nvSpPr>
            <p:cNvPr id="35" name="TextBox 34"/>
            <p:cNvSpPr txBox="1"/>
            <p:nvPr/>
          </p:nvSpPr>
          <p:spPr>
            <a:xfrm>
              <a:off x="252167" y="5456397"/>
              <a:ext cx="950716" cy="251817"/>
            </a:xfrm>
            <a:prstGeom prst="rect">
              <a:avLst/>
            </a:prstGeom>
            <a:noFill/>
          </p:spPr>
          <p:txBody>
            <a:bodyPr wrap="square" rtlCol="0">
              <a:spAutoFit/>
            </a:bodyPr>
            <a:lstStyle/>
            <a:p>
              <a:pPr algn="ctr"/>
              <a:r>
                <a:rPr lang="en-US" sz="1200" b="1" dirty="0" smtClean="0">
                  <a:cs typeface="Times New Roman"/>
                </a:rPr>
                <a:t>AT</a:t>
              </a:r>
              <a:r>
                <a:rPr lang="en-US" sz="1200" b="1" dirty="0" smtClean="0">
                  <a:solidFill>
                    <a:srgbClr val="FF0000"/>
                  </a:solidFill>
                  <a:cs typeface="Times New Roman"/>
                </a:rPr>
                <a:t>T</a:t>
              </a:r>
              <a:r>
                <a:rPr lang="en-US" sz="1200" b="1" dirty="0" smtClean="0">
                  <a:cs typeface="Times New Roman"/>
                </a:rPr>
                <a:t>C</a:t>
              </a:r>
              <a:endParaRPr lang="en-US" sz="1200" dirty="0"/>
            </a:p>
          </p:txBody>
        </p:sp>
        <p:sp>
          <p:nvSpPr>
            <p:cNvPr id="36" name="TextBox 35"/>
            <p:cNvSpPr txBox="1"/>
            <p:nvPr/>
          </p:nvSpPr>
          <p:spPr>
            <a:xfrm>
              <a:off x="1824561" y="5458913"/>
              <a:ext cx="950716" cy="251817"/>
            </a:xfrm>
            <a:prstGeom prst="rect">
              <a:avLst/>
            </a:prstGeom>
            <a:noFill/>
          </p:spPr>
          <p:txBody>
            <a:bodyPr wrap="square" rtlCol="0">
              <a:spAutoFit/>
            </a:bodyPr>
            <a:lstStyle/>
            <a:p>
              <a:pPr algn="ctr"/>
              <a:r>
                <a:rPr lang="en-US" sz="1200" b="1" dirty="0" smtClean="0">
                  <a:cs typeface="Times New Roman"/>
                </a:rPr>
                <a:t>AT</a:t>
              </a:r>
              <a:r>
                <a:rPr lang="en-US" sz="1200" b="1" dirty="0" smtClean="0">
                  <a:solidFill>
                    <a:srgbClr val="FF0000"/>
                  </a:solidFill>
                  <a:cs typeface="Times New Roman"/>
                </a:rPr>
                <a:t>C</a:t>
              </a:r>
              <a:r>
                <a:rPr lang="en-US" sz="1200" b="1" dirty="0" smtClean="0">
                  <a:cs typeface="Times New Roman"/>
                </a:rPr>
                <a:t>C</a:t>
              </a:r>
              <a:endParaRPr lang="en-US" sz="1200" dirty="0"/>
            </a:p>
          </p:txBody>
        </p:sp>
        <p:sp>
          <p:nvSpPr>
            <p:cNvPr id="37" name="TextBox 36"/>
            <p:cNvSpPr txBox="1"/>
            <p:nvPr/>
          </p:nvSpPr>
          <p:spPr>
            <a:xfrm>
              <a:off x="3405081" y="5457663"/>
              <a:ext cx="950716" cy="251817"/>
            </a:xfrm>
            <a:prstGeom prst="rect">
              <a:avLst/>
            </a:prstGeom>
            <a:noFill/>
          </p:spPr>
          <p:txBody>
            <a:bodyPr wrap="square" rtlCol="0">
              <a:spAutoFit/>
            </a:bodyPr>
            <a:lstStyle/>
            <a:p>
              <a:pPr algn="ctr"/>
              <a:r>
                <a:rPr lang="en-US" sz="1200" b="1" dirty="0" smtClean="0">
                  <a:cs typeface="Times New Roman"/>
                </a:rPr>
                <a:t>AT</a:t>
              </a:r>
              <a:r>
                <a:rPr lang="en-US" sz="1200" b="1" dirty="0" smtClean="0">
                  <a:solidFill>
                    <a:srgbClr val="FF0000"/>
                  </a:solidFill>
                  <a:cs typeface="Times New Roman"/>
                </a:rPr>
                <a:t>G</a:t>
              </a:r>
              <a:r>
                <a:rPr lang="en-US" sz="1200" b="1" dirty="0" smtClean="0">
                  <a:cs typeface="Times New Roman"/>
                </a:rPr>
                <a:t>C</a:t>
              </a:r>
              <a:endParaRPr lang="en-US" sz="1200" dirty="0"/>
            </a:p>
          </p:txBody>
        </p:sp>
        <p:sp>
          <p:nvSpPr>
            <p:cNvPr id="38" name="TextBox 37"/>
            <p:cNvSpPr txBox="1"/>
            <p:nvPr/>
          </p:nvSpPr>
          <p:spPr>
            <a:xfrm>
              <a:off x="248781" y="7256721"/>
              <a:ext cx="950716" cy="251817"/>
            </a:xfrm>
            <a:prstGeom prst="rect">
              <a:avLst/>
            </a:prstGeom>
            <a:noFill/>
          </p:spPr>
          <p:txBody>
            <a:bodyPr wrap="square" rtlCol="0">
              <a:spAutoFit/>
            </a:bodyPr>
            <a:lstStyle/>
            <a:p>
              <a:pPr algn="ctr"/>
              <a:r>
                <a:rPr lang="en-US" sz="1200" b="1" dirty="0" smtClean="0">
                  <a:cs typeface="Times New Roman"/>
                </a:rPr>
                <a:t>ATA</a:t>
              </a:r>
              <a:r>
                <a:rPr lang="en-US" sz="1200" b="1" dirty="0" smtClean="0">
                  <a:solidFill>
                    <a:srgbClr val="FF0000"/>
                  </a:solidFill>
                  <a:cs typeface="Times New Roman"/>
                </a:rPr>
                <a:t>A</a:t>
              </a:r>
              <a:endParaRPr lang="en-US" sz="1200" dirty="0">
                <a:solidFill>
                  <a:srgbClr val="FF0000"/>
                </a:solidFill>
              </a:endParaRPr>
            </a:p>
          </p:txBody>
        </p:sp>
        <p:sp>
          <p:nvSpPr>
            <p:cNvPr id="39" name="TextBox 38"/>
            <p:cNvSpPr txBox="1"/>
            <p:nvPr/>
          </p:nvSpPr>
          <p:spPr>
            <a:xfrm>
              <a:off x="1819375" y="7256721"/>
              <a:ext cx="950716" cy="251817"/>
            </a:xfrm>
            <a:prstGeom prst="rect">
              <a:avLst/>
            </a:prstGeom>
            <a:noFill/>
          </p:spPr>
          <p:txBody>
            <a:bodyPr wrap="square" rtlCol="0">
              <a:spAutoFit/>
            </a:bodyPr>
            <a:lstStyle/>
            <a:p>
              <a:pPr algn="ctr"/>
              <a:r>
                <a:rPr lang="en-US" sz="1200" b="1" dirty="0" smtClean="0">
                  <a:cs typeface="Times New Roman"/>
                </a:rPr>
                <a:t>ATA</a:t>
              </a:r>
              <a:r>
                <a:rPr lang="en-US" sz="1200" b="1" dirty="0" smtClean="0">
                  <a:solidFill>
                    <a:srgbClr val="FF0000"/>
                  </a:solidFill>
                  <a:cs typeface="Times New Roman"/>
                </a:rPr>
                <a:t>T</a:t>
              </a:r>
              <a:endParaRPr lang="en-US" sz="1200" dirty="0">
                <a:solidFill>
                  <a:srgbClr val="FF0000"/>
                </a:solidFill>
              </a:endParaRPr>
            </a:p>
          </p:txBody>
        </p:sp>
        <p:sp>
          <p:nvSpPr>
            <p:cNvPr id="40" name="TextBox 39"/>
            <p:cNvSpPr txBox="1"/>
            <p:nvPr/>
          </p:nvSpPr>
          <p:spPr>
            <a:xfrm>
              <a:off x="3388898" y="7256721"/>
              <a:ext cx="950716" cy="251817"/>
            </a:xfrm>
            <a:prstGeom prst="rect">
              <a:avLst/>
            </a:prstGeom>
            <a:noFill/>
          </p:spPr>
          <p:txBody>
            <a:bodyPr wrap="square" rtlCol="0">
              <a:spAutoFit/>
            </a:bodyPr>
            <a:lstStyle/>
            <a:p>
              <a:pPr algn="ctr"/>
              <a:r>
                <a:rPr lang="en-US" sz="1200" b="1" dirty="0" smtClean="0">
                  <a:cs typeface="Times New Roman"/>
                </a:rPr>
                <a:t>ATA</a:t>
              </a:r>
              <a:r>
                <a:rPr lang="en-US" sz="1200" b="1" dirty="0" smtClean="0">
                  <a:solidFill>
                    <a:srgbClr val="FF0000"/>
                  </a:solidFill>
                  <a:cs typeface="Times New Roman"/>
                </a:rPr>
                <a:t>G</a:t>
              </a:r>
              <a:endParaRPr lang="en-US" sz="1200" dirty="0">
                <a:solidFill>
                  <a:srgbClr val="FF0000"/>
                </a:solidFill>
              </a:endParaRPr>
            </a:p>
          </p:txBody>
        </p:sp>
      </p:grpSp>
    </p:spTree>
    <p:extLst>
      <p:ext uri="{BB962C8B-B14F-4D97-AF65-F5344CB8AC3E}">
        <p14:creationId xmlns:p14="http://schemas.microsoft.com/office/powerpoint/2010/main" val="37528700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04800" y="152400"/>
            <a:ext cx="3013004" cy="75437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t>I-LtrI</a:t>
            </a:r>
            <a:endParaRPr lang="en-US" sz="3200" b="1" dirty="0"/>
          </a:p>
        </p:txBody>
      </p:sp>
      <p:pic>
        <p:nvPicPr>
          <p:cNvPr id="6" name="Picture 5" descr="LtrI.png"/>
          <p:cNvPicPr>
            <a:picLocks noChangeAspect="1"/>
          </p:cNvPicPr>
          <p:nvPr/>
        </p:nvPicPr>
        <p:blipFill rotWithShape="1">
          <a:blip r:embed="rId2">
            <a:extLst>
              <a:ext uri="{28A0092B-C50C-407E-A947-70E740481C1C}">
                <a14:useLocalDpi xmlns:a14="http://schemas.microsoft.com/office/drawing/2010/main" val="0"/>
              </a:ext>
            </a:extLst>
          </a:blip>
          <a:srcRect b="6339"/>
          <a:stretch/>
        </p:blipFill>
        <p:spPr>
          <a:xfrm>
            <a:off x="364632" y="763693"/>
            <a:ext cx="7093132" cy="7408757"/>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2284549330"/>
              </p:ext>
            </p:extLst>
          </p:nvPr>
        </p:nvGraphicFramePr>
        <p:xfrm>
          <a:off x="381821" y="8250218"/>
          <a:ext cx="6893558" cy="695744"/>
        </p:xfrm>
        <a:graphic>
          <a:graphicData uri="http://schemas.openxmlformats.org/drawingml/2006/table">
            <a:tbl>
              <a:tblPr firstRow="1" bandRow="1">
                <a:tableStyleId>{5940675A-B579-460E-94D1-54222C63F5DA}</a:tableStyleId>
              </a:tblPr>
              <a:tblGrid>
                <a:gridCol w="984794"/>
                <a:gridCol w="492397"/>
                <a:gridCol w="492397"/>
                <a:gridCol w="492397"/>
                <a:gridCol w="492397"/>
                <a:gridCol w="492397"/>
                <a:gridCol w="492397"/>
                <a:gridCol w="492397"/>
                <a:gridCol w="492397"/>
                <a:gridCol w="492397"/>
                <a:gridCol w="492397"/>
                <a:gridCol w="492397"/>
                <a:gridCol w="492397"/>
              </a:tblGrid>
              <a:tr h="347872">
                <a:tc>
                  <a:txBody>
                    <a:bodyPr/>
                    <a:lstStyle/>
                    <a:p>
                      <a:pPr algn="ctr"/>
                      <a:r>
                        <a:rPr lang="en-US" sz="1100" b="0" dirty="0" smtClean="0">
                          <a:solidFill>
                            <a:schemeClr val="tx1"/>
                          </a:solidFill>
                        </a:rPr>
                        <a:t>In-Vitro</a:t>
                      </a:r>
                      <a:endParaRPr lang="en-US" sz="11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57%</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17%</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35%</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34%</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15%</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3%</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21%</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14%</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7%</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3%</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b="0" dirty="0" smtClean="0">
                          <a:solidFill>
                            <a:schemeClr val="tx1"/>
                          </a:solidFill>
                        </a:rPr>
                        <a:t>Tethered-Flow</a:t>
                      </a:r>
                      <a:endParaRPr lang="en-US" sz="11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58%</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8%</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32%</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13%</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8%</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13%</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24%</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11%</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14%</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6%</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pic>
        <p:nvPicPr>
          <p:cNvPr id="11" name="Picture 10" descr="Screen Shot 2015-03-26 at 10.51.0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9611" y="8908871"/>
            <a:ext cx="459257" cy="406128"/>
          </a:xfrm>
          <a:prstGeom prst="rect">
            <a:avLst/>
          </a:prstGeom>
        </p:spPr>
      </p:pic>
      <p:sp>
        <p:nvSpPr>
          <p:cNvPr id="2" name="Rectangle 1"/>
          <p:cNvSpPr/>
          <p:nvPr/>
        </p:nvSpPr>
        <p:spPr>
          <a:xfrm>
            <a:off x="190500" y="787400"/>
            <a:ext cx="939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70025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81000" y="228600"/>
            <a:ext cx="3013004" cy="75437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b="1" dirty="0" smtClean="0"/>
              <a:t>I-LtrI</a:t>
            </a:r>
            <a:endParaRPr lang="en-US" sz="3200" b="1" dirty="0"/>
          </a:p>
        </p:txBody>
      </p:sp>
      <p:grpSp>
        <p:nvGrpSpPr>
          <p:cNvPr id="8" name="Group 7"/>
          <p:cNvGrpSpPr/>
          <p:nvPr/>
        </p:nvGrpSpPr>
        <p:grpSpPr>
          <a:xfrm>
            <a:off x="1957685" y="426592"/>
            <a:ext cx="5025432" cy="9293514"/>
            <a:chOff x="0" y="0"/>
            <a:chExt cx="4434668" cy="8506413"/>
          </a:xfrm>
        </p:grpSpPr>
        <p:pic>
          <p:nvPicPr>
            <p:cNvPr id="9" name="Picture 8"/>
            <p:cNvPicPr>
              <a:picLocks noChangeAspect="1"/>
            </p:cNvPicPr>
            <p:nvPr/>
          </p:nvPicPr>
          <p:blipFill>
            <a:blip r:embed="rId2"/>
            <a:stretch>
              <a:fillRect/>
            </a:stretch>
          </p:blipFill>
          <p:spPr>
            <a:xfrm>
              <a:off x="0" y="19268"/>
              <a:ext cx="4429308" cy="5107133"/>
            </a:xfrm>
            <a:prstGeom prst="rect">
              <a:avLst/>
            </a:prstGeom>
          </p:spPr>
        </p:pic>
        <p:pic>
          <p:nvPicPr>
            <p:cNvPr id="10" name="Picture 9"/>
            <p:cNvPicPr>
              <a:picLocks noChangeAspect="1"/>
            </p:cNvPicPr>
            <p:nvPr/>
          </p:nvPicPr>
          <p:blipFill>
            <a:blip r:embed="rId3"/>
            <a:stretch>
              <a:fillRect/>
            </a:stretch>
          </p:blipFill>
          <p:spPr>
            <a:xfrm>
              <a:off x="5360" y="5148576"/>
              <a:ext cx="4429308" cy="3357837"/>
            </a:xfrm>
            <a:prstGeom prst="rect">
              <a:avLst/>
            </a:prstGeom>
          </p:spPr>
        </p:pic>
        <p:sp>
          <p:nvSpPr>
            <p:cNvPr id="12" name="Text Box 340"/>
            <p:cNvSpPr txBox="1"/>
            <p:nvPr/>
          </p:nvSpPr>
          <p:spPr>
            <a:xfrm>
              <a:off x="414736" y="903552"/>
              <a:ext cx="950595" cy="253539"/>
            </a:xfrm>
            <a:prstGeom prst="rect">
              <a:avLst/>
            </a:prstGeom>
            <a:noFill/>
          </p:spPr>
          <p:txBody>
            <a:bodyPr wrap="square" rtlCol="0">
              <a:spAutoFit/>
            </a:bodyPr>
            <a:lstStyle/>
            <a:p>
              <a:pPr marL="0" marR="0">
                <a:spcBef>
                  <a:spcPts val="0"/>
                </a:spcBef>
                <a:spcAft>
                  <a:spcPts val="0"/>
                </a:spcAft>
              </a:pPr>
              <a:r>
                <a:rPr lang="en-US" sz="1200" b="1" kern="1200">
                  <a:solidFill>
                    <a:srgbClr val="000000"/>
                  </a:solidFill>
                  <a:effectLst/>
                  <a:ea typeface="ＭＳ 明朝"/>
                  <a:cs typeface="Times New Roman"/>
                </a:rPr>
                <a:t>wt ATAC</a:t>
              </a:r>
              <a:r>
                <a:rPr lang="en-US" sz="1200" kern="1200">
                  <a:solidFill>
                    <a:srgbClr val="000000"/>
                  </a:solidFill>
                  <a:effectLst/>
                  <a:ea typeface="ＭＳ 明朝"/>
                  <a:cs typeface="Times New Roman"/>
                </a:rPr>
                <a:t> </a:t>
              </a:r>
              <a:endParaRPr lang="en-US" sz="1000">
                <a:effectLst/>
                <a:ea typeface="ＭＳ 明朝"/>
                <a:cs typeface="Times New Roman"/>
              </a:endParaRPr>
            </a:p>
          </p:txBody>
        </p:sp>
        <p:sp>
          <p:nvSpPr>
            <p:cNvPr id="13" name="Text Box 341"/>
            <p:cNvSpPr txBox="1"/>
            <p:nvPr/>
          </p:nvSpPr>
          <p:spPr>
            <a:xfrm>
              <a:off x="321610" y="2638458"/>
              <a:ext cx="951230" cy="253539"/>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T</a:t>
              </a:r>
              <a:r>
                <a:rPr lang="en-US" sz="1200" b="1" kern="1200">
                  <a:solidFill>
                    <a:srgbClr val="000000"/>
                  </a:solidFill>
                  <a:effectLst/>
                  <a:ea typeface="ＭＳ 明朝"/>
                  <a:cs typeface="Times New Roman"/>
                </a:rPr>
                <a:t>TAC</a:t>
              </a:r>
              <a:r>
                <a:rPr lang="en-US" sz="1200" kern="1200">
                  <a:solidFill>
                    <a:srgbClr val="000000"/>
                  </a:solidFill>
                  <a:effectLst/>
                  <a:ea typeface="ＭＳ 明朝"/>
                  <a:cs typeface="Times New Roman"/>
                </a:rPr>
                <a:t> </a:t>
              </a:r>
              <a:endParaRPr lang="en-US" sz="1000">
                <a:effectLst/>
                <a:ea typeface="ＭＳ 明朝"/>
                <a:cs typeface="Times New Roman"/>
              </a:endParaRPr>
            </a:p>
          </p:txBody>
        </p:sp>
        <p:sp>
          <p:nvSpPr>
            <p:cNvPr id="14" name="Text Box 342"/>
            <p:cNvSpPr txBox="1"/>
            <p:nvPr/>
          </p:nvSpPr>
          <p:spPr>
            <a:xfrm>
              <a:off x="1823838" y="2638458"/>
              <a:ext cx="950595" cy="253539"/>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TAC</a:t>
              </a:r>
              <a:endParaRPr lang="en-US" sz="1000">
                <a:effectLst/>
                <a:ea typeface="ＭＳ 明朝"/>
                <a:cs typeface="Times New Roman"/>
              </a:endParaRPr>
            </a:p>
          </p:txBody>
        </p:sp>
        <p:sp>
          <p:nvSpPr>
            <p:cNvPr id="15" name="Text Box 343"/>
            <p:cNvSpPr txBox="1"/>
            <p:nvPr/>
          </p:nvSpPr>
          <p:spPr>
            <a:xfrm>
              <a:off x="3335829" y="2640446"/>
              <a:ext cx="950595" cy="253539"/>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TAC</a:t>
              </a:r>
              <a:endParaRPr lang="en-US" sz="1000">
                <a:effectLst/>
                <a:ea typeface="ＭＳ 明朝"/>
                <a:cs typeface="Times New Roman"/>
              </a:endParaRPr>
            </a:p>
          </p:txBody>
        </p:sp>
        <p:sp>
          <p:nvSpPr>
            <p:cNvPr id="16" name="Text Box 344"/>
            <p:cNvSpPr txBox="1"/>
            <p:nvPr/>
          </p:nvSpPr>
          <p:spPr>
            <a:xfrm>
              <a:off x="329282" y="4357267"/>
              <a:ext cx="950595" cy="253539"/>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A</a:t>
              </a:r>
              <a:r>
                <a:rPr lang="en-US" sz="1200" b="1" kern="1200">
                  <a:solidFill>
                    <a:srgbClr val="000000"/>
                  </a:solidFill>
                  <a:effectLst/>
                  <a:ea typeface="ＭＳ 明朝"/>
                  <a:cs typeface="Times New Roman"/>
                </a:rPr>
                <a:t>AC</a:t>
              </a:r>
              <a:endParaRPr lang="en-US" sz="1000">
                <a:effectLst/>
                <a:ea typeface="ＭＳ 明朝"/>
                <a:cs typeface="Times New Roman"/>
              </a:endParaRPr>
            </a:p>
          </p:txBody>
        </p:sp>
        <p:sp>
          <p:nvSpPr>
            <p:cNvPr id="17" name="Text Box 345"/>
            <p:cNvSpPr txBox="1"/>
            <p:nvPr/>
          </p:nvSpPr>
          <p:spPr>
            <a:xfrm>
              <a:off x="1832581" y="4341714"/>
              <a:ext cx="950595" cy="253539"/>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AC</a:t>
              </a:r>
              <a:endParaRPr lang="en-US" sz="1000">
                <a:effectLst/>
                <a:ea typeface="ＭＳ 明朝"/>
                <a:cs typeface="Times New Roman"/>
              </a:endParaRPr>
            </a:p>
          </p:txBody>
        </p:sp>
        <p:sp>
          <p:nvSpPr>
            <p:cNvPr id="18" name="Text Box 346"/>
            <p:cNvSpPr txBox="1"/>
            <p:nvPr/>
          </p:nvSpPr>
          <p:spPr>
            <a:xfrm>
              <a:off x="3322965" y="4357267"/>
              <a:ext cx="950595" cy="253539"/>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AC</a:t>
              </a:r>
              <a:endParaRPr lang="en-US" sz="1000">
                <a:effectLst/>
                <a:ea typeface="ＭＳ 明朝"/>
                <a:cs typeface="Times New Roman"/>
              </a:endParaRPr>
            </a:p>
          </p:txBody>
        </p:sp>
        <p:sp>
          <p:nvSpPr>
            <p:cNvPr id="19" name="Text Box 347"/>
            <p:cNvSpPr txBox="1"/>
            <p:nvPr/>
          </p:nvSpPr>
          <p:spPr>
            <a:xfrm>
              <a:off x="348691" y="6032194"/>
              <a:ext cx="950595" cy="253539"/>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T</a:t>
              </a:r>
              <a:r>
                <a:rPr lang="en-US" sz="1200" b="1" kern="1200">
                  <a:solidFill>
                    <a:srgbClr val="000000"/>
                  </a:solidFill>
                  <a:effectLst/>
                  <a:ea typeface="ＭＳ 明朝"/>
                  <a:cs typeface="Times New Roman"/>
                </a:rPr>
                <a:t>C</a:t>
              </a:r>
              <a:endParaRPr lang="en-US" sz="1000">
                <a:effectLst/>
                <a:ea typeface="ＭＳ 明朝"/>
                <a:cs typeface="Times New Roman"/>
              </a:endParaRPr>
            </a:p>
          </p:txBody>
        </p:sp>
        <p:sp>
          <p:nvSpPr>
            <p:cNvPr id="20" name="Text Box 348"/>
            <p:cNvSpPr txBox="1"/>
            <p:nvPr/>
          </p:nvSpPr>
          <p:spPr>
            <a:xfrm>
              <a:off x="1842049" y="6034710"/>
              <a:ext cx="950595" cy="253539"/>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C</a:t>
              </a:r>
              <a:endParaRPr lang="en-US" sz="1000">
                <a:effectLst/>
                <a:ea typeface="ＭＳ 明朝"/>
                <a:cs typeface="Times New Roman"/>
              </a:endParaRPr>
            </a:p>
          </p:txBody>
        </p:sp>
        <p:sp>
          <p:nvSpPr>
            <p:cNvPr id="21" name="Text Box 349"/>
            <p:cNvSpPr txBox="1"/>
            <p:nvPr/>
          </p:nvSpPr>
          <p:spPr>
            <a:xfrm>
              <a:off x="3319870" y="6033460"/>
              <a:ext cx="950595" cy="253539"/>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C</a:t>
              </a:r>
              <a:endParaRPr lang="en-US" sz="1000">
                <a:effectLst/>
                <a:ea typeface="ＭＳ 明朝"/>
                <a:cs typeface="Times New Roman"/>
              </a:endParaRPr>
            </a:p>
          </p:txBody>
        </p:sp>
        <p:sp>
          <p:nvSpPr>
            <p:cNvPr id="22" name="Text Box 350"/>
            <p:cNvSpPr txBox="1"/>
            <p:nvPr/>
          </p:nvSpPr>
          <p:spPr>
            <a:xfrm>
              <a:off x="364605" y="7727467"/>
              <a:ext cx="950595" cy="253539"/>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a:t>
              </a:r>
              <a:r>
                <a:rPr lang="en-US" sz="1200" b="1" kern="1200">
                  <a:solidFill>
                    <a:srgbClr val="FF0000"/>
                  </a:solidFill>
                  <a:effectLst/>
                  <a:ea typeface="ＭＳ 明朝"/>
                  <a:cs typeface="Times New Roman"/>
                </a:rPr>
                <a:t>A</a:t>
              </a:r>
              <a:endParaRPr lang="en-US" sz="1000">
                <a:effectLst/>
                <a:ea typeface="ＭＳ 明朝"/>
                <a:cs typeface="Times New Roman"/>
              </a:endParaRPr>
            </a:p>
          </p:txBody>
        </p:sp>
        <p:sp>
          <p:nvSpPr>
            <p:cNvPr id="23" name="Text Box 351"/>
            <p:cNvSpPr txBox="1"/>
            <p:nvPr/>
          </p:nvSpPr>
          <p:spPr>
            <a:xfrm>
              <a:off x="1832502" y="7727467"/>
              <a:ext cx="950595" cy="253539"/>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a:t>
              </a:r>
              <a:r>
                <a:rPr lang="en-US" sz="1200" b="1" kern="1200">
                  <a:solidFill>
                    <a:srgbClr val="FF0000"/>
                  </a:solidFill>
                  <a:effectLst/>
                  <a:ea typeface="ＭＳ 明朝"/>
                  <a:cs typeface="Times New Roman"/>
                </a:rPr>
                <a:t>T</a:t>
              </a:r>
              <a:endParaRPr lang="en-US" sz="1000">
                <a:effectLst/>
                <a:ea typeface="ＭＳ 明朝"/>
                <a:cs typeface="Times New Roman"/>
              </a:endParaRPr>
            </a:p>
          </p:txBody>
        </p:sp>
        <p:sp>
          <p:nvSpPr>
            <p:cNvPr id="24" name="Text Box 352"/>
            <p:cNvSpPr txBox="1"/>
            <p:nvPr/>
          </p:nvSpPr>
          <p:spPr>
            <a:xfrm>
              <a:off x="3315102" y="7727467"/>
              <a:ext cx="950595" cy="253539"/>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a:t>
              </a:r>
              <a:r>
                <a:rPr lang="en-US" sz="1200" b="1" kern="1200">
                  <a:solidFill>
                    <a:srgbClr val="FF0000"/>
                  </a:solidFill>
                  <a:effectLst/>
                  <a:ea typeface="ＭＳ 明朝"/>
                  <a:cs typeface="Times New Roman"/>
                </a:rPr>
                <a:t>G</a:t>
              </a:r>
              <a:endParaRPr lang="en-US" sz="1000">
                <a:effectLst/>
                <a:ea typeface="ＭＳ 明朝"/>
                <a:cs typeface="Times New Roman"/>
              </a:endParaRPr>
            </a:p>
          </p:txBody>
        </p:sp>
        <p:sp>
          <p:nvSpPr>
            <p:cNvPr id="26" name="Rectangle 25"/>
            <p:cNvSpPr/>
            <p:nvPr/>
          </p:nvSpPr>
          <p:spPr>
            <a:xfrm>
              <a:off x="1449021" y="0"/>
              <a:ext cx="1748764" cy="16469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r>
                <a:rPr lang="en-US" sz="1200">
                  <a:effectLst/>
                  <a:ea typeface="Times New Roman"/>
                  <a:cs typeface="Times New Roman"/>
                </a:rPr>
                <a:t> </a:t>
              </a:r>
              <a:endParaRPr lang="en-US" sz="1200">
                <a:effectLst/>
                <a:ea typeface="ＭＳ 明朝"/>
                <a:cs typeface="Times New Roman"/>
              </a:endParaRPr>
            </a:p>
          </p:txBody>
        </p:sp>
      </p:grpSp>
      <p:sp>
        <p:nvSpPr>
          <p:cNvPr id="27" name="TextBox 26"/>
          <p:cNvSpPr txBox="1"/>
          <p:nvPr/>
        </p:nvSpPr>
        <p:spPr>
          <a:xfrm>
            <a:off x="3881120" y="990600"/>
            <a:ext cx="3150541" cy="369332"/>
          </a:xfrm>
          <a:prstGeom prst="rect">
            <a:avLst/>
          </a:prstGeom>
          <a:noFill/>
        </p:spPr>
        <p:txBody>
          <a:bodyPr wrap="square" rtlCol="0">
            <a:spAutoFit/>
          </a:bodyPr>
          <a:lstStyle/>
          <a:p>
            <a:r>
              <a:rPr lang="en-US" b="1" dirty="0" smtClean="0">
                <a:cs typeface="Times New Roman"/>
              </a:rPr>
              <a:t>Tethered Cleavage Activity</a:t>
            </a:r>
            <a:endParaRPr lang="en-US" sz="1200" b="1" dirty="0">
              <a:cs typeface="Times New Roman"/>
            </a:endParaRPr>
          </a:p>
        </p:txBody>
      </p:sp>
    </p:spTree>
    <p:extLst>
      <p:ext uri="{BB962C8B-B14F-4D97-AF65-F5344CB8AC3E}">
        <p14:creationId xmlns:p14="http://schemas.microsoft.com/office/powerpoint/2010/main" val="2685275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3080173" cy="680027"/>
          </a:xfrm>
        </p:spPr>
        <p:txBody>
          <a:bodyPr>
            <a:normAutofit/>
          </a:bodyPr>
          <a:lstStyle/>
          <a:p>
            <a:pPr algn="l"/>
            <a:r>
              <a:rPr lang="en-US" sz="3200" b="1" dirty="0" smtClean="0">
                <a:latin typeface="+mn-lt"/>
              </a:rPr>
              <a:t>I-LtrWI</a:t>
            </a:r>
            <a:endParaRPr lang="en-US" sz="3200" b="1" dirty="0">
              <a:latin typeface="+mn-lt"/>
            </a:endParaRPr>
          </a:p>
        </p:txBody>
      </p:sp>
      <p:grpSp>
        <p:nvGrpSpPr>
          <p:cNvPr id="29" name="Group 28"/>
          <p:cNvGrpSpPr/>
          <p:nvPr/>
        </p:nvGrpSpPr>
        <p:grpSpPr>
          <a:xfrm>
            <a:off x="2006526" y="224225"/>
            <a:ext cx="5282730" cy="9650731"/>
            <a:chOff x="286723" y="132001"/>
            <a:chExt cx="4661232" cy="8773392"/>
          </a:xfrm>
        </p:grpSpPr>
        <p:pic>
          <p:nvPicPr>
            <p:cNvPr id="30" name="Picture 29"/>
            <p:cNvPicPr>
              <a:picLocks noChangeAspect="1"/>
            </p:cNvPicPr>
            <p:nvPr/>
          </p:nvPicPr>
          <p:blipFill>
            <a:blip r:embed="rId2"/>
            <a:stretch>
              <a:fillRect/>
            </a:stretch>
          </p:blipFill>
          <p:spPr>
            <a:xfrm>
              <a:off x="286723" y="132001"/>
              <a:ext cx="4566436" cy="5241125"/>
            </a:xfrm>
            <a:prstGeom prst="rect">
              <a:avLst/>
            </a:prstGeom>
          </p:spPr>
        </p:pic>
        <p:pic>
          <p:nvPicPr>
            <p:cNvPr id="31" name="Picture 30"/>
            <p:cNvPicPr>
              <a:picLocks noChangeAspect="1"/>
            </p:cNvPicPr>
            <p:nvPr/>
          </p:nvPicPr>
          <p:blipFill>
            <a:blip r:embed="rId3"/>
            <a:stretch>
              <a:fillRect/>
            </a:stretch>
          </p:blipFill>
          <p:spPr>
            <a:xfrm>
              <a:off x="305064" y="5401227"/>
              <a:ext cx="4566435" cy="3504166"/>
            </a:xfrm>
            <a:prstGeom prst="rect">
              <a:avLst/>
            </a:prstGeom>
          </p:spPr>
        </p:pic>
        <p:sp>
          <p:nvSpPr>
            <p:cNvPr id="32" name="TextBox 31"/>
            <p:cNvSpPr txBox="1"/>
            <p:nvPr/>
          </p:nvSpPr>
          <p:spPr>
            <a:xfrm>
              <a:off x="597792" y="327647"/>
              <a:ext cx="950716" cy="251817"/>
            </a:xfrm>
            <a:prstGeom prst="rect">
              <a:avLst/>
            </a:prstGeom>
            <a:noFill/>
          </p:spPr>
          <p:txBody>
            <a:bodyPr wrap="square" rtlCol="0">
              <a:spAutoFit/>
            </a:bodyPr>
            <a:lstStyle/>
            <a:p>
              <a:r>
                <a:rPr lang="en-US" sz="1200" b="1" dirty="0" smtClean="0">
                  <a:cs typeface="Times New Roman"/>
                </a:rPr>
                <a:t>wt GTAT</a:t>
              </a:r>
              <a:r>
                <a:rPr lang="en-US" sz="1200" dirty="0" smtClean="0"/>
                <a:t> </a:t>
              </a:r>
              <a:endParaRPr lang="en-US" sz="1200" dirty="0"/>
            </a:p>
          </p:txBody>
        </p:sp>
        <p:sp>
          <p:nvSpPr>
            <p:cNvPr id="33" name="TextBox 32"/>
            <p:cNvSpPr txBox="1"/>
            <p:nvPr/>
          </p:nvSpPr>
          <p:spPr>
            <a:xfrm>
              <a:off x="395470" y="1941367"/>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A</a:t>
              </a:r>
              <a:r>
                <a:rPr lang="en-US" sz="1200" b="1" dirty="0" smtClean="0">
                  <a:cs typeface="Times New Roman"/>
                </a:rPr>
                <a:t>TAT</a:t>
              </a:r>
              <a:endParaRPr lang="en-US" sz="1200" dirty="0"/>
            </a:p>
          </p:txBody>
        </p:sp>
        <p:sp>
          <p:nvSpPr>
            <p:cNvPr id="34" name="TextBox 33"/>
            <p:cNvSpPr txBox="1"/>
            <p:nvPr/>
          </p:nvSpPr>
          <p:spPr>
            <a:xfrm>
              <a:off x="1919872" y="1955267"/>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T</a:t>
              </a:r>
              <a:r>
                <a:rPr lang="en-US" sz="1200" b="1" dirty="0" smtClean="0">
                  <a:cs typeface="Times New Roman"/>
                </a:rPr>
                <a:t>TAT</a:t>
              </a:r>
              <a:endParaRPr lang="en-US" sz="1200" dirty="0"/>
            </a:p>
          </p:txBody>
        </p:sp>
        <p:sp>
          <p:nvSpPr>
            <p:cNvPr id="35" name="TextBox 34"/>
            <p:cNvSpPr txBox="1"/>
            <p:nvPr/>
          </p:nvSpPr>
          <p:spPr>
            <a:xfrm>
              <a:off x="3431811" y="1955267"/>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C</a:t>
              </a:r>
              <a:r>
                <a:rPr lang="en-US" sz="1200" b="1" dirty="0" smtClean="0">
                  <a:cs typeface="Times New Roman"/>
                </a:rPr>
                <a:t>TAT</a:t>
              </a:r>
              <a:endParaRPr lang="en-US" sz="1200" dirty="0"/>
            </a:p>
          </p:txBody>
        </p:sp>
        <p:sp>
          <p:nvSpPr>
            <p:cNvPr id="36" name="TextBox 35"/>
            <p:cNvSpPr txBox="1"/>
            <p:nvPr/>
          </p:nvSpPr>
          <p:spPr>
            <a:xfrm>
              <a:off x="420781" y="3807865"/>
              <a:ext cx="950716" cy="251817"/>
            </a:xfrm>
            <a:prstGeom prst="rect">
              <a:avLst/>
            </a:prstGeom>
            <a:noFill/>
          </p:spPr>
          <p:txBody>
            <a:bodyPr wrap="square" rtlCol="0">
              <a:spAutoFit/>
            </a:bodyPr>
            <a:lstStyle/>
            <a:p>
              <a:pPr algn="ctr"/>
              <a:r>
                <a:rPr lang="en-US" sz="1200" b="1" dirty="0" smtClean="0">
                  <a:cs typeface="Times New Roman"/>
                </a:rPr>
                <a:t>G</a:t>
              </a:r>
              <a:r>
                <a:rPr lang="en-US" sz="1200" b="1" dirty="0" smtClean="0">
                  <a:solidFill>
                    <a:srgbClr val="FF0000"/>
                  </a:solidFill>
                  <a:cs typeface="Times New Roman"/>
                </a:rPr>
                <a:t>A</a:t>
              </a:r>
              <a:r>
                <a:rPr lang="en-US" sz="1200" b="1" dirty="0" smtClean="0">
                  <a:cs typeface="Times New Roman"/>
                </a:rPr>
                <a:t>AT</a:t>
              </a:r>
              <a:endParaRPr lang="en-US" sz="1200" dirty="0"/>
            </a:p>
          </p:txBody>
        </p:sp>
        <p:sp>
          <p:nvSpPr>
            <p:cNvPr id="37" name="TextBox 36"/>
            <p:cNvSpPr txBox="1"/>
            <p:nvPr/>
          </p:nvSpPr>
          <p:spPr>
            <a:xfrm>
              <a:off x="1930343" y="3821765"/>
              <a:ext cx="950716" cy="251817"/>
            </a:xfrm>
            <a:prstGeom prst="rect">
              <a:avLst/>
            </a:prstGeom>
            <a:noFill/>
          </p:spPr>
          <p:txBody>
            <a:bodyPr wrap="square" rtlCol="0">
              <a:spAutoFit/>
            </a:bodyPr>
            <a:lstStyle/>
            <a:p>
              <a:pPr algn="ctr"/>
              <a:r>
                <a:rPr lang="en-US" sz="1200" b="1" dirty="0" smtClean="0">
                  <a:cs typeface="Times New Roman"/>
                </a:rPr>
                <a:t>G</a:t>
              </a:r>
              <a:r>
                <a:rPr lang="en-US" sz="1200" b="1" dirty="0" smtClean="0">
                  <a:solidFill>
                    <a:srgbClr val="FF0000"/>
                  </a:solidFill>
                  <a:cs typeface="Times New Roman"/>
                </a:rPr>
                <a:t>C</a:t>
              </a:r>
              <a:r>
                <a:rPr lang="en-US" sz="1200" b="1" dirty="0" smtClean="0">
                  <a:cs typeface="Times New Roman"/>
                </a:rPr>
                <a:t>AT</a:t>
              </a:r>
              <a:endParaRPr lang="en-US" sz="1200" dirty="0"/>
            </a:p>
          </p:txBody>
        </p:sp>
        <p:sp>
          <p:nvSpPr>
            <p:cNvPr id="38" name="TextBox 37"/>
            <p:cNvSpPr txBox="1"/>
            <p:nvPr/>
          </p:nvSpPr>
          <p:spPr>
            <a:xfrm>
              <a:off x="3442750" y="3821765"/>
              <a:ext cx="950716" cy="251817"/>
            </a:xfrm>
            <a:prstGeom prst="rect">
              <a:avLst/>
            </a:prstGeom>
            <a:noFill/>
          </p:spPr>
          <p:txBody>
            <a:bodyPr wrap="square" rtlCol="0">
              <a:spAutoFit/>
            </a:bodyPr>
            <a:lstStyle/>
            <a:p>
              <a:pPr algn="ctr"/>
              <a:r>
                <a:rPr lang="en-US" sz="1200" b="1" dirty="0" smtClean="0">
                  <a:cs typeface="Times New Roman"/>
                </a:rPr>
                <a:t>G</a:t>
              </a:r>
              <a:r>
                <a:rPr lang="en-US" sz="1200" b="1" dirty="0" smtClean="0">
                  <a:solidFill>
                    <a:srgbClr val="FF0000"/>
                  </a:solidFill>
                  <a:cs typeface="Times New Roman"/>
                </a:rPr>
                <a:t>G</a:t>
              </a:r>
              <a:r>
                <a:rPr lang="en-US" sz="1200" b="1" dirty="0" smtClean="0">
                  <a:cs typeface="Times New Roman"/>
                </a:rPr>
                <a:t>AT</a:t>
              </a:r>
              <a:endParaRPr lang="en-US" sz="1200" dirty="0"/>
            </a:p>
          </p:txBody>
        </p:sp>
        <p:sp>
          <p:nvSpPr>
            <p:cNvPr id="39" name="TextBox 38"/>
            <p:cNvSpPr txBox="1"/>
            <p:nvPr/>
          </p:nvSpPr>
          <p:spPr>
            <a:xfrm>
              <a:off x="431739" y="5548485"/>
              <a:ext cx="950716" cy="251817"/>
            </a:xfrm>
            <a:prstGeom prst="rect">
              <a:avLst/>
            </a:prstGeom>
            <a:noFill/>
          </p:spPr>
          <p:txBody>
            <a:bodyPr wrap="square" rtlCol="0">
              <a:spAutoFit/>
            </a:bodyPr>
            <a:lstStyle/>
            <a:p>
              <a:pPr algn="ctr"/>
              <a:r>
                <a:rPr lang="en-US" sz="1200" b="1" dirty="0" smtClean="0">
                  <a:cs typeface="Times New Roman"/>
                </a:rPr>
                <a:t>GT</a:t>
              </a:r>
              <a:r>
                <a:rPr lang="en-US" sz="1200" b="1" dirty="0" smtClean="0">
                  <a:solidFill>
                    <a:srgbClr val="FF0000"/>
                  </a:solidFill>
                  <a:cs typeface="Times New Roman"/>
                </a:rPr>
                <a:t>T</a:t>
              </a:r>
              <a:r>
                <a:rPr lang="en-US" sz="1200" b="1" dirty="0" smtClean="0">
                  <a:cs typeface="Times New Roman"/>
                </a:rPr>
                <a:t>T</a:t>
              </a:r>
              <a:endParaRPr lang="en-US" sz="1200" dirty="0"/>
            </a:p>
          </p:txBody>
        </p:sp>
        <p:sp>
          <p:nvSpPr>
            <p:cNvPr id="40" name="TextBox 39"/>
            <p:cNvSpPr txBox="1"/>
            <p:nvPr/>
          </p:nvSpPr>
          <p:spPr>
            <a:xfrm>
              <a:off x="1923653" y="5562385"/>
              <a:ext cx="950716" cy="251817"/>
            </a:xfrm>
            <a:prstGeom prst="rect">
              <a:avLst/>
            </a:prstGeom>
            <a:noFill/>
          </p:spPr>
          <p:txBody>
            <a:bodyPr wrap="square" rtlCol="0">
              <a:spAutoFit/>
            </a:bodyPr>
            <a:lstStyle/>
            <a:p>
              <a:pPr algn="ctr"/>
              <a:r>
                <a:rPr lang="en-US" sz="1200" b="1" dirty="0" smtClean="0">
                  <a:cs typeface="Times New Roman"/>
                </a:rPr>
                <a:t>GT</a:t>
              </a:r>
              <a:r>
                <a:rPr lang="en-US" sz="1200" b="1" dirty="0" smtClean="0">
                  <a:solidFill>
                    <a:srgbClr val="FF0000"/>
                  </a:solidFill>
                  <a:cs typeface="Times New Roman"/>
                </a:rPr>
                <a:t>C</a:t>
              </a:r>
              <a:r>
                <a:rPr lang="en-US" sz="1200" b="1" dirty="0" smtClean="0">
                  <a:cs typeface="Times New Roman"/>
                </a:rPr>
                <a:t>T</a:t>
              </a:r>
              <a:endParaRPr lang="en-US" sz="1200" dirty="0"/>
            </a:p>
          </p:txBody>
        </p:sp>
        <p:sp>
          <p:nvSpPr>
            <p:cNvPr id="41" name="TextBox 40"/>
            <p:cNvSpPr txBox="1"/>
            <p:nvPr/>
          </p:nvSpPr>
          <p:spPr>
            <a:xfrm>
              <a:off x="3410992" y="5562385"/>
              <a:ext cx="950716" cy="251817"/>
            </a:xfrm>
            <a:prstGeom prst="rect">
              <a:avLst/>
            </a:prstGeom>
            <a:noFill/>
          </p:spPr>
          <p:txBody>
            <a:bodyPr wrap="square" rtlCol="0">
              <a:spAutoFit/>
            </a:bodyPr>
            <a:lstStyle/>
            <a:p>
              <a:pPr algn="ctr"/>
              <a:r>
                <a:rPr lang="en-US" sz="1200" b="1" dirty="0" smtClean="0">
                  <a:cs typeface="Times New Roman"/>
                </a:rPr>
                <a:t>GT</a:t>
              </a:r>
              <a:r>
                <a:rPr lang="en-US" sz="1200" b="1" dirty="0" smtClean="0">
                  <a:solidFill>
                    <a:srgbClr val="FF0000"/>
                  </a:solidFill>
                  <a:cs typeface="Times New Roman"/>
                </a:rPr>
                <a:t>G</a:t>
              </a:r>
              <a:r>
                <a:rPr lang="en-US" sz="1200" b="1" dirty="0" smtClean="0">
                  <a:cs typeface="Times New Roman"/>
                </a:rPr>
                <a:t>T</a:t>
              </a:r>
              <a:endParaRPr lang="en-US" sz="1200" dirty="0"/>
            </a:p>
          </p:txBody>
        </p:sp>
        <p:sp>
          <p:nvSpPr>
            <p:cNvPr id="42" name="TextBox 41"/>
            <p:cNvSpPr txBox="1"/>
            <p:nvPr/>
          </p:nvSpPr>
          <p:spPr>
            <a:xfrm>
              <a:off x="431118" y="7354724"/>
              <a:ext cx="950716" cy="251817"/>
            </a:xfrm>
            <a:prstGeom prst="rect">
              <a:avLst/>
            </a:prstGeom>
            <a:noFill/>
          </p:spPr>
          <p:txBody>
            <a:bodyPr wrap="square" rtlCol="0">
              <a:spAutoFit/>
            </a:bodyPr>
            <a:lstStyle/>
            <a:p>
              <a:pPr algn="ctr"/>
              <a:r>
                <a:rPr lang="en-US" sz="1200" b="1" dirty="0" smtClean="0">
                  <a:cs typeface="Times New Roman"/>
                </a:rPr>
                <a:t>GTA</a:t>
              </a:r>
              <a:r>
                <a:rPr lang="en-US" sz="1200" b="1" dirty="0" smtClean="0">
                  <a:solidFill>
                    <a:srgbClr val="FF0000"/>
                  </a:solidFill>
                  <a:cs typeface="Times New Roman"/>
                </a:rPr>
                <a:t>A</a:t>
              </a:r>
              <a:endParaRPr lang="en-US" sz="1200" dirty="0">
                <a:solidFill>
                  <a:srgbClr val="FF0000"/>
                </a:solidFill>
              </a:endParaRPr>
            </a:p>
          </p:txBody>
        </p:sp>
        <p:sp>
          <p:nvSpPr>
            <p:cNvPr id="43" name="TextBox 42"/>
            <p:cNvSpPr txBox="1"/>
            <p:nvPr/>
          </p:nvSpPr>
          <p:spPr>
            <a:xfrm>
              <a:off x="1924928" y="7368624"/>
              <a:ext cx="950716" cy="251817"/>
            </a:xfrm>
            <a:prstGeom prst="rect">
              <a:avLst/>
            </a:prstGeom>
            <a:noFill/>
          </p:spPr>
          <p:txBody>
            <a:bodyPr wrap="square" rtlCol="0">
              <a:spAutoFit/>
            </a:bodyPr>
            <a:lstStyle/>
            <a:p>
              <a:pPr algn="ctr"/>
              <a:r>
                <a:rPr lang="en-US" sz="1200" b="1" dirty="0" smtClean="0">
                  <a:cs typeface="Times New Roman"/>
                </a:rPr>
                <a:t>GTA</a:t>
              </a:r>
              <a:r>
                <a:rPr lang="en-US" sz="1200" b="1" dirty="0" smtClean="0">
                  <a:solidFill>
                    <a:srgbClr val="FF0000"/>
                  </a:solidFill>
                  <a:cs typeface="Times New Roman"/>
                </a:rPr>
                <a:t>C</a:t>
              </a:r>
              <a:endParaRPr lang="en-US" sz="1200" dirty="0">
                <a:solidFill>
                  <a:srgbClr val="FF0000"/>
                </a:solidFill>
              </a:endParaRPr>
            </a:p>
          </p:txBody>
        </p:sp>
        <p:sp>
          <p:nvSpPr>
            <p:cNvPr id="44" name="TextBox 43"/>
            <p:cNvSpPr txBox="1"/>
            <p:nvPr/>
          </p:nvSpPr>
          <p:spPr>
            <a:xfrm>
              <a:off x="3408967" y="7368624"/>
              <a:ext cx="950716" cy="251817"/>
            </a:xfrm>
            <a:prstGeom prst="rect">
              <a:avLst/>
            </a:prstGeom>
            <a:noFill/>
          </p:spPr>
          <p:txBody>
            <a:bodyPr wrap="square" rtlCol="0">
              <a:spAutoFit/>
            </a:bodyPr>
            <a:lstStyle/>
            <a:p>
              <a:pPr algn="ctr"/>
              <a:r>
                <a:rPr lang="en-US" sz="1200" b="1" dirty="0" smtClean="0">
                  <a:cs typeface="Times New Roman"/>
                </a:rPr>
                <a:t>GTA</a:t>
              </a:r>
              <a:r>
                <a:rPr lang="en-US" sz="1200" b="1" dirty="0" smtClean="0">
                  <a:solidFill>
                    <a:srgbClr val="FF0000"/>
                  </a:solidFill>
                  <a:cs typeface="Times New Roman"/>
                </a:rPr>
                <a:t>G</a:t>
              </a:r>
              <a:endParaRPr lang="en-US" sz="1200" dirty="0">
                <a:solidFill>
                  <a:srgbClr val="FF0000"/>
                </a:solidFill>
              </a:endParaRPr>
            </a:p>
          </p:txBody>
        </p:sp>
        <p:sp>
          <p:nvSpPr>
            <p:cNvPr id="45" name="Rectangle 44"/>
            <p:cNvSpPr/>
            <p:nvPr/>
          </p:nvSpPr>
          <p:spPr>
            <a:xfrm>
              <a:off x="1850080" y="155448"/>
              <a:ext cx="3097875" cy="16256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Box 45"/>
            <p:cNvSpPr txBox="1"/>
            <p:nvPr/>
          </p:nvSpPr>
          <p:spPr>
            <a:xfrm>
              <a:off x="2228059" y="458259"/>
              <a:ext cx="1678556" cy="643533"/>
            </a:xfrm>
            <a:prstGeom prst="rect">
              <a:avLst/>
            </a:prstGeom>
            <a:noFill/>
          </p:spPr>
          <p:txBody>
            <a:bodyPr wrap="square" rtlCol="0">
              <a:spAutoFit/>
            </a:bodyPr>
            <a:lstStyle/>
            <a:p>
              <a:r>
                <a:rPr lang="en-US" b="1" dirty="0" smtClean="0">
                  <a:cs typeface="Times New Roman"/>
                </a:rPr>
                <a:t>Binding</a:t>
              </a:r>
            </a:p>
            <a:p>
              <a:endParaRPr lang="en-US" sz="1000" b="1" dirty="0" smtClean="0">
                <a:cs typeface="Times New Roman"/>
              </a:endParaRPr>
            </a:p>
            <a:p>
              <a:r>
                <a:rPr lang="en-US" sz="1200" b="1" dirty="0" smtClean="0">
                  <a:cs typeface="Times New Roman"/>
                </a:rPr>
                <a:t>200pM DNA substrate</a:t>
              </a:r>
              <a:endParaRPr lang="en-US" sz="1200" b="1" dirty="0">
                <a:cs typeface="Times New Roman"/>
              </a:endParaRPr>
            </a:p>
          </p:txBody>
        </p:sp>
      </p:grpSp>
    </p:spTree>
    <p:extLst>
      <p:ext uri="{BB962C8B-B14F-4D97-AF65-F5344CB8AC3E}">
        <p14:creationId xmlns:p14="http://schemas.microsoft.com/office/powerpoint/2010/main" val="33203250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3080173" cy="680027"/>
          </a:xfrm>
        </p:spPr>
        <p:txBody>
          <a:bodyPr>
            <a:normAutofit/>
          </a:bodyPr>
          <a:lstStyle/>
          <a:p>
            <a:pPr algn="l"/>
            <a:r>
              <a:rPr lang="en-US" sz="3200" b="1" dirty="0" smtClean="0"/>
              <a:t>I-LtrWI</a:t>
            </a:r>
            <a:endParaRPr lang="en-US" sz="3200" b="1" dirty="0"/>
          </a:p>
        </p:txBody>
      </p:sp>
      <p:pic>
        <p:nvPicPr>
          <p:cNvPr id="4" name="Picture 3" descr="LtrWI.png"/>
          <p:cNvPicPr>
            <a:picLocks noChangeAspect="1"/>
          </p:cNvPicPr>
          <p:nvPr/>
        </p:nvPicPr>
        <p:blipFill rotWithShape="1">
          <a:blip r:embed="rId2">
            <a:extLst>
              <a:ext uri="{28A0092B-C50C-407E-A947-70E740481C1C}">
                <a14:useLocalDpi xmlns:a14="http://schemas.microsoft.com/office/drawing/2010/main" val="0"/>
              </a:ext>
            </a:extLst>
          </a:blip>
          <a:srcRect b="9007"/>
          <a:stretch/>
        </p:blipFill>
        <p:spPr>
          <a:xfrm>
            <a:off x="418027" y="707814"/>
            <a:ext cx="6897173" cy="7085452"/>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3296936851"/>
              </p:ext>
            </p:extLst>
          </p:nvPr>
        </p:nvGraphicFramePr>
        <p:xfrm>
          <a:off x="461256" y="7641543"/>
          <a:ext cx="6763442" cy="1043616"/>
        </p:xfrm>
        <a:graphic>
          <a:graphicData uri="http://schemas.openxmlformats.org/drawingml/2006/table">
            <a:tbl>
              <a:tblPr firstRow="1" bandRow="1">
                <a:tableStyleId>{5940675A-B579-460E-94D1-54222C63F5DA}</a:tableStyleId>
              </a:tblPr>
              <a:tblGrid>
                <a:gridCol w="966206"/>
                <a:gridCol w="483103"/>
                <a:gridCol w="483103"/>
                <a:gridCol w="483103"/>
                <a:gridCol w="483103"/>
                <a:gridCol w="483103"/>
                <a:gridCol w="483103"/>
                <a:gridCol w="483103"/>
                <a:gridCol w="483103"/>
                <a:gridCol w="483103"/>
                <a:gridCol w="483103"/>
                <a:gridCol w="483103"/>
                <a:gridCol w="483103"/>
              </a:tblGrid>
              <a:tr h="347872">
                <a:tc>
                  <a:txBody>
                    <a:bodyPr/>
                    <a:lstStyle/>
                    <a:p>
                      <a:pPr algn="r"/>
                      <a:r>
                        <a:rPr lang="en-US" sz="1100" b="1" dirty="0" smtClean="0">
                          <a:solidFill>
                            <a:srgbClr val="0000FF"/>
                          </a:solidFill>
                        </a:rPr>
                        <a:t>GTAT</a:t>
                      </a:r>
                      <a:endParaRPr lang="en-US" sz="1100" b="1" dirty="0">
                        <a:solidFill>
                          <a:srgbClr val="0000F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ATAT</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TTAT</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CTAT</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GAAT</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GCAT</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GGAT</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GTTT</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GTCT</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GTGT</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GTAA</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GTAC</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GTAG</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b="0" dirty="0" smtClean="0">
                          <a:solidFill>
                            <a:schemeClr val="tx1"/>
                          </a:solidFill>
                        </a:rPr>
                        <a:t>In-Vitro</a:t>
                      </a:r>
                      <a:endParaRPr lang="en-US" sz="11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14%</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14%</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74%</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17%</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11%</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55%</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58%</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2%</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b="0" dirty="0" smtClean="0">
                          <a:solidFill>
                            <a:schemeClr val="tx1"/>
                          </a:solidFill>
                        </a:rPr>
                        <a:t>Tethered-Flow</a:t>
                      </a:r>
                      <a:endParaRPr lang="en-US" sz="11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32%</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20%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50%</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9%</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18%</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29%</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4%</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4%</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58%</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14%</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9%</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pic>
        <p:nvPicPr>
          <p:cNvPr id="10" name="Picture 9" descr="Screen Shot 2015-03-26 at 10.51.0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8104" y="8664396"/>
            <a:ext cx="459257" cy="406128"/>
          </a:xfrm>
          <a:prstGeom prst="rect">
            <a:avLst/>
          </a:prstGeom>
        </p:spPr>
      </p:pic>
      <p:pic>
        <p:nvPicPr>
          <p:cNvPr id="11" name="Picture 10" descr="Screen Shot 2015-03-26 at 10.51.0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7718" y="8664396"/>
            <a:ext cx="459257" cy="406128"/>
          </a:xfrm>
          <a:prstGeom prst="rect">
            <a:avLst/>
          </a:prstGeom>
        </p:spPr>
      </p:pic>
      <p:pic>
        <p:nvPicPr>
          <p:cNvPr id="12" name="Picture 11" descr="Screen Shot 2015-03-26 at 10.51.0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6770" y="8664396"/>
            <a:ext cx="459257" cy="406128"/>
          </a:xfrm>
          <a:prstGeom prst="rect">
            <a:avLst/>
          </a:prstGeom>
        </p:spPr>
      </p:pic>
      <p:sp>
        <p:nvSpPr>
          <p:cNvPr id="3" name="Rectangle 2"/>
          <p:cNvSpPr/>
          <p:nvPr/>
        </p:nvSpPr>
        <p:spPr>
          <a:xfrm>
            <a:off x="1498600" y="1282700"/>
            <a:ext cx="762000" cy="279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4098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4436" y="347130"/>
            <a:ext cx="6972300" cy="5216812"/>
          </a:xfrm>
          <a:prstGeom prst="rect">
            <a:avLst/>
          </a:prstGeom>
          <a:noFill/>
        </p:spPr>
        <p:txBody>
          <a:bodyPr wrap="square" rtlCol="0">
            <a:spAutoFit/>
          </a:bodyPr>
          <a:lstStyle/>
          <a:p>
            <a:r>
              <a:rPr lang="en-US" sz="2000" b="1" dirty="0" smtClean="0">
                <a:latin typeface="Times New Roman"/>
                <a:cs typeface="Times New Roman"/>
              </a:rPr>
              <a:t>Notes regarding data for each enzyme on following pages:</a:t>
            </a:r>
          </a:p>
          <a:p>
            <a:endParaRPr lang="en-US" sz="2000" dirty="0">
              <a:latin typeface="Times New Roman"/>
              <a:cs typeface="Times New Roman"/>
            </a:endParaRPr>
          </a:p>
          <a:p>
            <a:pPr marL="342900" indent="-342900">
              <a:spcBef>
                <a:spcPts val="600"/>
              </a:spcBef>
              <a:buAutoNum type="arabicPeriod"/>
            </a:pPr>
            <a:r>
              <a:rPr lang="en-US" sz="1200" dirty="0" smtClean="0">
                <a:latin typeface="Times New Roman"/>
                <a:cs typeface="Times New Roman"/>
              </a:rPr>
              <a:t>The relative binding of each DNA target (WT and each mutated variant) is shown on the first page as raw flow </a:t>
            </a:r>
            <a:r>
              <a:rPr lang="en-US" sz="1200" dirty="0" err="1" smtClean="0">
                <a:latin typeface="Times New Roman"/>
                <a:cs typeface="Times New Roman"/>
              </a:rPr>
              <a:t>cytometric</a:t>
            </a:r>
            <a:r>
              <a:rPr lang="en-US" sz="1200" dirty="0" smtClean="0">
                <a:latin typeface="Times New Roman"/>
                <a:cs typeface="Times New Roman"/>
              </a:rPr>
              <a:t> data and on the 2</a:t>
            </a:r>
            <a:r>
              <a:rPr lang="en-US" sz="1200" baseline="30000" dirty="0" smtClean="0">
                <a:latin typeface="Times New Roman"/>
                <a:cs typeface="Times New Roman"/>
              </a:rPr>
              <a:t>nd</a:t>
            </a:r>
            <a:r>
              <a:rPr lang="en-US" sz="1200" dirty="0" smtClean="0">
                <a:latin typeface="Times New Roman"/>
                <a:cs typeface="Times New Roman"/>
              </a:rPr>
              <a:t> page as bar graphs, with binding signal normalized relative to the WT DNA target for each enzyme. Target sites that are bound at 90+% of WT efficiency are indicated with arrows.</a:t>
            </a:r>
          </a:p>
          <a:p>
            <a:pPr marL="342900" indent="-342900">
              <a:buAutoNum type="arabicPeriod"/>
            </a:pPr>
            <a:endParaRPr lang="en-US" sz="1200" dirty="0">
              <a:latin typeface="Times New Roman"/>
              <a:cs typeface="Times New Roman"/>
            </a:endParaRPr>
          </a:p>
          <a:p>
            <a:pPr marL="342900" indent="-342900">
              <a:buAutoNum type="arabicPeriod"/>
            </a:pPr>
            <a:r>
              <a:rPr lang="en-US" sz="1200" dirty="0" smtClean="0">
                <a:latin typeface="Times New Roman"/>
                <a:cs typeface="Times New Roman"/>
              </a:rPr>
              <a:t>The extent of </a:t>
            </a:r>
            <a:r>
              <a:rPr lang="en-US" sz="1200" i="1" dirty="0" smtClean="0">
                <a:latin typeface="Times New Roman"/>
                <a:cs typeface="Times New Roman"/>
              </a:rPr>
              <a:t>in vitro </a:t>
            </a:r>
            <a:r>
              <a:rPr lang="en-US" sz="1200" dirty="0" smtClean="0">
                <a:latin typeface="Times New Roman"/>
                <a:cs typeface="Times New Roman"/>
              </a:rPr>
              <a:t>solution-based cleavage of purified DNA substrates (WT and each mutated variant) using recombinant or surface-released protein is illustrated on the next page as raw electrophoretic gels analyses, along with the percent of cleavage product formed for each substrate (also normalized relative to percent of cleavage of the WT DNA target for each enzyme).</a:t>
            </a:r>
          </a:p>
          <a:p>
            <a:endParaRPr lang="en-US" sz="1200" dirty="0">
              <a:latin typeface="Times New Roman"/>
              <a:cs typeface="Times New Roman"/>
            </a:endParaRPr>
          </a:p>
          <a:p>
            <a:pPr marL="342900" indent="-342900">
              <a:buAutoNum type="arabicPeriod"/>
            </a:pPr>
            <a:r>
              <a:rPr lang="en-US" sz="1200" dirty="0" smtClean="0">
                <a:latin typeface="Times New Roman"/>
                <a:cs typeface="Times New Roman"/>
              </a:rPr>
              <a:t>The corresponding extent of cleavage of the same DNA substrates (WT and each mutated variant) using a tethered flow-based </a:t>
            </a:r>
            <a:r>
              <a:rPr lang="en-US" sz="1200" dirty="0" err="1" smtClean="0">
                <a:latin typeface="Times New Roman"/>
                <a:cs typeface="Times New Roman"/>
              </a:rPr>
              <a:t>cytometric</a:t>
            </a:r>
            <a:r>
              <a:rPr lang="en-US" sz="1200" dirty="0" smtClean="0">
                <a:latin typeface="Times New Roman"/>
                <a:cs typeface="Times New Roman"/>
              </a:rPr>
              <a:t> assay is tabulated below the corresponding </a:t>
            </a:r>
            <a:r>
              <a:rPr lang="en-US" sz="1200" i="1" dirty="0" smtClean="0">
                <a:latin typeface="Times New Roman"/>
                <a:cs typeface="Times New Roman"/>
              </a:rPr>
              <a:t>in vitro</a:t>
            </a:r>
            <a:r>
              <a:rPr lang="en-US" sz="1200" dirty="0" smtClean="0">
                <a:latin typeface="Times New Roman"/>
                <a:cs typeface="Times New Roman"/>
              </a:rPr>
              <a:t>-based cleavage percentages.  The raw flow </a:t>
            </a:r>
            <a:r>
              <a:rPr lang="en-US" sz="1200" dirty="0" err="1" smtClean="0">
                <a:latin typeface="Times New Roman"/>
                <a:cs typeface="Times New Roman"/>
              </a:rPr>
              <a:t>cytometric</a:t>
            </a:r>
            <a:r>
              <a:rPr lang="en-US" sz="1200" dirty="0" smtClean="0">
                <a:latin typeface="Times New Roman"/>
                <a:cs typeface="Times New Roman"/>
              </a:rPr>
              <a:t> plots for each enzyme-substrate combination are shown on the final page.</a:t>
            </a:r>
          </a:p>
          <a:p>
            <a:pPr marL="342900" indent="-342900">
              <a:buAutoNum type="arabicPeriod"/>
            </a:pPr>
            <a:endParaRPr lang="en-US" sz="1200" dirty="0" smtClean="0">
              <a:latin typeface="Times New Roman"/>
              <a:cs typeface="Times New Roman"/>
            </a:endParaRPr>
          </a:p>
          <a:p>
            <a:pPr marL="342900" indent="-342900">
              <a:buAutoNum type="arabicPeriod"/>
            </a:pPr>
            <a:r>
              <a:rPr lang="en-US" sz="1200" dirty="0" smtClean="0">
                <a:latin typeface="Times New Roman"/>
                <a:cs typeface="Times New Roman"/>
              </a:rPr>
              <a:t>The indication of cleavable DNA target site variants for each enzyme is provided in the same manner as in </a:t>
            </a:r>
            <a:r>
              <a:rPr lang="en-US" sz="1200" b="1" dirty="0" smtClean="0">
                <a:latin typeface="Times New Roman"/>
                <a:cs typeface="Times New Roman"/>
              </a:rPr>
              <a:t>Figure 4.</a:t>
            </a:r>
            <a:r>
              <a:rPr lang="en-US" sz="1200" dirty="0" smtClean="0">
                <a:latin typeface="Times New Roman"/>
                <a:cs typeface="Times New Roman"/>
              </a:rPr>
              <a:t>  The WT DNA target is shown in </a:t>
            </a:r>
            <a:r>
              <a:rPr lang="en-US" sz="1200" b="1" dirty="0" smtClean="0">
                <a:solidFill>
                  <a:srgbClr val="0000FF"/>
                </a:solidFill>
                <a:latin typeface="Times New Roman"/>
                <a:cs typeface="Times New Roman"/>
              </a:rPr>
              <a:t>blue bold font</a:t>
            </a:r>
            <a:r>
              <a:rPr lang="en-US" sz="1200" dirty="0" smtClean="0">
                <a:latin typeface="Times New Roman"/>
                <a:cs typeface="Times New Roman"/>
              </a:rPr>
              <a:t>.  DNA variants that are bound and cleaved at 90+% efficiency of the WT target are shown in </a:t>
            </a:r>
            <a:r>
              <a:rPr lang="en-US" sz="1200" b="1" dirty="0" smtClean="0">
                <a:solidFill>
                  <a:srgbClr val="000000"/>
                </a:solidFill>
                <a:latin typeface="Times New Roman"/>
                <a:cs typeface="Times New Roman"/>
              </a:rPr>
              <a:t>black bold font </a:t>
            </a:r>
            <a:r>
              <a:rPr lang="en-US" sz="1200" b="1" dirty="0" smtClean="0">
                <a:latin typeface="Times New Roman"/>
                <a:cs typeface="Times New Roman"/>
              </a:rPr>
              <a:t>with a black arrow</a:t>
            </a:r>
            <a:r>
              <a:rPr lang="en-US" sz="1200" dirty="0" smtClean="0">
                <a:latin typeface="Times New Roman"/>
                <a:cs typeface="Times New Roman"/>
              </a:rPr>
              <a:t>.  DNA variants that display deficiencies in DNA binding and in activity in </a:t>
            </a:r>
            <a:r>
              <a:rPr lang="en-US" sz="1200" i="1" dirty="0" smtClean="0">
                <a:latin typeface="Times New Roman"/>
                <a:cs typeface="Times New Roman"/>
              </a:rPr>
              <a:t>in vitro </a:t>
            </a:r>
            <a:r>
              <a:rPr lang="en-US" sz="1200" dirty="0" smtClean="0">
                <a:latin typeface="Times New Roman"/>
                <a:cs typeface="Times New Roman"/>
              </a:rPr>
              <a:t>cleavage assays, but are rescued by tethering, are indicated with </a:t>
            </a:r>
            <a:r>
              <a:rPr lang="en-US" sz="1200" b="1" dirty="0" smtClean="0">
                <a:solidFill>
                  <a:schemeClr val="bg1">
                    <a:lumMod val="50000"/>
                  </a:schemeClr>
                </a:solidFill>
                <a:latin typeface="Times New Roman"/>
                <a:cs typeface="Times New Roman"/>
              </a:rPr>
              <a:t>grey arrows and one asterisk (“ * ”).  </a:t>
            </a:r>
            <a:r>
              <a:rPr lang="en-US" sz="1200" dirty="0" smtClean="0">
                <a:latin typeface="Times New Roman"/>
                <a:cs typeface="Times New Roman"/>
              </a:rPr>
              <a:t>DNA variants that are bound tightly, but appear to be cleaved less efficiently than WT, are indicated with </a:t>
            </a:r>
            <a:r>
              <a:rPr lang="en-US" sz="1200" b="1" dirty="0">
                <a:solidFill>
                  <a:schemeClr val="bg1">
                    <a:lumMod val="50000"/>
                  </a:schemeClr>
                </a:solidFill>
                <a:latin typeface="Times New Roman"/>
                <a:cs typeface="Times New Roman"/>
              </a:rPr>
              <a:t>grey arrows and </a:t>
            </a:r>
            <a:r>
              <a:rPr lang="en-US" sz="1200" b="1" dirty="0" smtClean="0">
                <a:solidFill>
                  <a:schemeClr val="bg1">
                    <a:lumMod val="50000"/>
                  </a:schemeClr>
                </a:solidFill>
                <a:latin typeface="Times New Roman"/>
                <a:cs typeface="Times New Roman"/>
              </a:rPr>
              <a:t>two asterisks         (</a:t>
            </a:r>
            <a:r>
              <a:rPr lang="en-US" sz="1200" b="1" dirty="0">
                <a:solidFill>
                  <a:schemeClr val="bg1">
                    <a:lumMod val="50000"/>
                  </a:schemeClr>
                </a:solidFill>
                <a:latin typeface="Times New Roman"/>
                <a:cs typeface="Times New Roman"/>
              </a:rPr>
              <a:t>“ </a:t>
            </a:r>
            <a:r>
              <a:rPr lang="en-US" sz="1200" b="1" dirty="0" smtClean="0">
                <a:solidFill>
                  <a:schemeClr val="bg1">
                    <a:lumMod val="50000"/>
                  </a:schemeClr>
                </a:solidFill>
                <a:latin typeface="Times New Roman"/>
                <a:cs typeface="Times New Roman"/>
              </a:rPr>
              <a:t>** </a:t>
            </a:r>
            <a:r>
              <a:rPr lang="en-US" sz="1200" b="1" dirty="0">
                <a:solidFill>
                  <a:schemeClr val="bg1">
                    <a:lumMod val="50000"/>
                  </a:schemeClr>
                </a:solidFill>
                <a:latin typeface="Times New Roman"/>
                <a:cs typeface="Times New Roman"/>
              </a:rPr>
              <a:t>”)</a:t>
            </a:r>
            <a:r>
              <a:rPr lang="en-US" sz="1200" dirty="0">
                <a:latin typeface="Times New Roman"/>
                <a:cs typeface="Times New Roman"/>
              </a:rPr>
              <a:t>. </a:t>
            </a:r>
            <a:endParaRPr lang="en-US" sz="1200" dirty="0" smtClean="0">
              <a:latin typeface="Times New Roman"/>
              <a:cs typeface="Times New Roman"/>
            </a:endParaRPr>
          </a:p>
          <a:p>
            <a:pPr marL="342900" indent="-342900">
              <a:buAutoNum type="arabicPeriod"/>
            </a:pPr>
            <a:endParaRPr lang="en-US" sz="1200" dirty="0">
              <a:solidFill>
                <a:srgbClr val="000000"/>
              </a:solidFill>
              <a:latin typeface="Times New Roman"/>
              <a:cs typeface="Times New Roman"/>
            </a:endParaRPr>
          </a:p>
          <a:p>
            <a:r>
              <a:rPr lang="en-US" sz="1200" b="1" dirty="0" smtClean="0">
                <a:solidFill>
                  <a:srgbClr val="000000"/>
                </a:solidFill>
                <a:latin typeface="Times New Roman"/>
                <a:cs typeface="Times New Roman"/>
              </a:rPr>
              <a:t>Figure 4</a:t>
            </a:r>
            <a:r>
              <a:rPr lang="en-US" sz="1200" dirty="0" smtClean="0">
                <a:solidFill>
                  <a:srgbClr val="000000"/>
                </a:solidFill>
                <a:latin typeface="Times New Roman"/>
                <a:cs typeface="Times New Roman"/>
              </a:rPr>
              <a:t> in the main text summarizes the results of these experiments.</a:t>
            </a:r>
            <a:endParaRPr lang="en-US" sz="1200" dirty="0">
              <a:solidFill>
                <a:srgbClr val="000000"/>
              </a:solidFill>
              <a:latin typeface="Times New Roman"/>
              <a:cs typeface="Times New Roman"/>
            </a:endParaRPr>
          </a:p>
        </p:txBody>
      </p:sp>
    </p:spTree>
    <p:extLst>
      <p:ext uri="{BB962C8B-B14F-4D97-AF65-F5344CB8AC3E}">
        <p14:creationId xmlns:p14="http://schemas.microsoft.com/office/powerpoint/2010/main" val="2769484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3080173" cy="680027"/>
          </a:xfrm>
        </p:spPr>
        <p:txBody>
          <a:bodyPr>
            <a:normAutofit/>
          </a:bodyPr>
          <a:lstStyle/>
          <a:p>
            <a:pPr algn="l"/>
            <a:r>
              <a:rPr lang="en-US" sz="3200" b="1" dirty="0" smtClean="0"/>
              <a:t>I-LtrWI</a:t>
            </a:r>
            <a:endParaRPr lang="en-US" sz="3200" b="1" dirty="0"/>
          </a:p>
        </p:txBody>
      </p:sp>
      <p:grpSp>
        <p:nvGrpSpPr>
          <p:cNvPr id="9" name="Group 8"/>
          <p:cNvGrpSpPr/>
          <p:nvPr/>
        </p:nvGrpSpPr>
        <p:grpSpPr>
          <a:xfrm>
            <a:off x="1985479" y="517364"/>
            <a:ext cx="5360798" cy="9259194"/>
            <a:chOff x="0" y="0"/>
            <a:chExt cx="4730394" cy="8632126"/>
          </a:xfrm>
        </p:grpSpPr>
        <p:pic>
          <p:nvPicPr>
            <p:cNvPr id="13" name="Picture 12"/>
            <p:cNvPicPr>
              <a:picLocks noChangeAspect="1"/>
            </p:cNvPicPr>
            <p:nvPr/>
          </p:nvPicPr>
          <p:blipFill>
            <a:blip r:embed="rId2"/>
            <a:stretch>
              <a:fillRect/>
            </a:stretch>
          </p:blipFill>
          <p:spPr>
            <a:xfrm>
              <a:off x="0" y="5225160"/>
              <a:ext cx="4450349" cy="3406966"/>
            </a:xfrm>
            <a:prstGeom prst="rect">
              <a:avLst/>
            </a:prstGeom>
          </p:spPr>
        </p:pic>
        <p:pic>
          <p:nvPicPr>
            <p:cNvPr id="14" name="Picture 13"/>
            <p:cNvPicPr>
              <a:picLocks noChangeAspect="1"/>
            </p:cNvPicPr>
            <p:nvPr/>
          </p:nvPicPr>
          <p:blipFill>
            <a:blip r:embed="rId3"/>
            <a:stretch>
              <a:fillRect/>
            </a:stretch>
          </p:blipFill>
          <p:spPr>
            <a:xfrm>
              <a:off x="1" y="0"/>
              <a:ext cx="4450350" cy="5186302"/>
            </a:xfrm>
            <a:prstGeom prst="rect">
              <a:avLst/>
            </a:prstGeom>
          </p:spPr>
        </p:pic>
        <p:sp>
          <p:nvSpPr>
            <p:cNvPr id="15" name="Text Box 359"/>
            <p:cNvSpPr txBox="1"/>
            <p:nvPr/>
          </p:nvSpPr>
          <p:spPr>
            <a:xfrm>
              <a:off x="261886" y="55436"/>
              <a:ext cx="951230" cy="258240"/>
            </a:xfrm>
            <a:prstGeom prst="rect">
              <a:avLst/>
            </a:prstGeom>
            <a:noFill/>
          </p:spPr>
          <p:txBody>
            <a:bodyPr wrap="square" rtlCol="0">
              <a:spAutoFit/>
            </a:bodyPr>
            <a:lstStyle/>
            <a:p>
              <a:pPr marL="0" marR="0">
                <a:spcBef>
                  <a:spcPts val="0"/>
                </a:spcBef>
                <a:spcAft>
                  <a:spcPts val="0"/>
                </a:spcAft>
              </a:pPr>
              <a:r>
                <a:rPr lang="en-US" sz="1200" b="1" kern="1200">
                  <a:solidFill>
                    <a:srgbClr val="000000"/>
                  </a:solidFill>
                  <a:effectLst/>
                  <a:ea typeface="ＭＳ 明朝"/>
                  <a:cs typeface="Times New Roman"/>
                </a:rPr>
                <a:t>wt GTAT</a:t>
              </a:r>
              <a:r>
                <a:rPr lang="en-US" sz="1200" kern="1200">
                  <a:solidFill>
                    <a:srgbClr val="000000"/>
                  </a:solidFill>
                  <a:effectLst/>
                  <a:ea typeface="ＭＳ 明朝"/>
                  <a:cs typeface="Times New Roman"/>
                </a:rPr>
                <a:t> </a:t>
              </a:r>
              <a:endParaRPr lang="en-US" sz="1000">
                <a:effectLst/>
                <a:ea typeface="ＭＳ 明朝"/>
                <a:cs typeface="Times New Roman"/>
              </a:endParaRPr>
            </a:p>
          </p:txBody>
        </p:sp>
        <p:sp>
          <p:nvSpPr>
            <p:cNvPr id="16" name="Text Box 360"/>
            <p:cNvSpPr txBox="1"/>
            <p:nvPr/>
          </p:nvSpPr>
          <p:spPr>
            <a:xfrm>
              <a:off x="99023" y="1825238"/>
              <a:ext cx="950595" cy="258240"/>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A</a:t>
              </a:r>
              <a:r>
                <a:rPr lang="en-US" sz="1200" b="1" kern="1200">
                  <a:solidFill>
                    <a:srgbClr val="000000"/>
                  </a:solidFill>
                  <a:effectLst/>
                  <a:ea typeface="ＭＳ 明朝"/>
                  <a:cs typeface="Times New Roman"/>
                </a:rPr>
                <a:t>TAT</a:t>
              </a:r>
              <a:endParaRPr lang="en-US" sz="1000">
                <a:effectLst/>
                <a:ea typeface="ＭＳ 明朝"/>
                <a:cs typeface="Times New Roman"/>
              </a:endParaRPr>
            </a:p>
          </p:txBody>
        </p:sp>
        <p:sp>
          <p:nvSpPr>
            <p:cNvPr id="17" name="Text Box 361"/>
            <p:cNvSpPr txBox="1"/>
            <p:nvPr/>
          </p:nvSpPr>
          <p:spPr>
            <a:xfrm>
              <a:off x="1615448" y="1839138"/>
              <a:ext cx="950595" cy="258240"/>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T</a:t>
              </a:r>
              <a:r>
                <a:rPr lang="en-US" sz="1200" b="1" kern="1200">
                  <a:solidFill>
                    <a:srgbClr val="000000"/>
                  </a:solidFill>
                  <a:effectLst/>
                  <a:ea typeface="ＭＳ 明朝"/>
                  <a:cs typeface="Times New Roman"/>
                </a:rPr>
                <a:t>TAT</a:t>
              </a:r>
              <a:endParaRPr lang="en-US" sz="1000">
                <a:effectLst/>
                <a:ea typeface="ＭＳ 明朝"/>
                <a:cs typeface="Times New Roman"/>
              </a:endParaRPr>
            </a:p>
          </p:txBody>
        </p:sp>
        <p:sp>
          <p:nvSpPr>
            <p:cNvPr id="18" name="Text Box 362"/>
            <p:cNvSpPr txBox="1"/>
            <p:nvPr/>
          </p:nvSpPr>
          <p:spPr>
            <a:xfrm>
              <a:off x="3119410" y="1839138"/>
              <a:ext cx="951230" cy="258240"/>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TAT</a:t>
              </a:r>
              <a:endParaRPr lang="en-US" sz="1000">
                <a:effectLst/>
                <a:ea typeface="ＭＳ 明朝"/>
                <a:cs typeface="Times New Roman"/>
              </a:endParaRPr>
            </a:p>
          </p:txBody>
        </p:sp>
        <p:sp>
          <p:nvSpPr>
            <p:cNvPr id="19" name="Text Box 363"/>
            <p:cNvSpPr txBox="1"/>
            <p:nvPr/>
          </p:nvSpPr>
          <p:spPr>
            <a:xfrm>
              <a:off x="100653" y="3553123"/>
              <a:ext cx="950595" cy="258240"/>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G</a:t>
              </a:r>
              <a:r>
                <a:rPr lang="en-US" sz="1200" b="1" kern="1200">
                  <a:solidFill>
                    <a:srgbClr val="FF0000"/>
                  </a:solidFill>
                  <a:effectLst/>
                  <a:ea typeface="ＭＳ 明朝"/>
                  <a:cs typeface="Times New Roman"/>
                </a:rPr>
                <a:t>A</a:t>
              </a:r>
              <a:r>
                <a:rPr lang="en-US" sz="1200" b="1" kern="1200">
                  <a:solidFill>
                    <a:srgbClr val="000000"/>
                  </a:solidFill>
                  <a:effectLst/>
                  <a:ea typeface="ＭＳ 明朝"/>
                  <a:cs typeface="Times New Roman"/>
                </a:rPr>
                <a:t>AT</a:t>
              </a:r>
              <a:endParaRPr lang="en-US" sz="1000">
                <a:effectLst/>
                <a:ea typeface="ＭＳ 明朝"/>
                <a:cs typeface="Times New Roman"/>
              </a:endParaRPr>
            </a:p>
          </p:txBody>
        </p:sp>
        <p:sp>
          <p:nvSpPr>
            <p:cNvPr id="20" name="Text Box 364"/>
            <p:cNvSpPr txBox="1"/>
            <p:nvPr/>
          </p:nvSpPr>
          <p:spPr>
            <a:xfrm>
              <a:off x="1633789" y="3567022"/>
              <a:ext cx="950595" cy="258240"/>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G</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AT</a:t>
              </a:r>
              <a:endParaRPr lang="en-US" sz="1000">
                <a:effectLst/>
                <a:ea typeface="ＭＳ 明朝"/>
                <a:cs typeface="Times New Roman"/>
              </a:endParaRPr>
            </a:p>
          </p:txBody>
        </p:sp>
        <p:sp>
          <p:nvSpPr>
            <p:cNvPr id="21" name="Text Box 365"/>
            <p:cNvSpPr txBox="1"/>
            <p:nvPr/>
          </p:nvSpPr>
          <p:spPr>
            <a:xfrm>
              <a:off x="3146106" y="3567022"/>
              <a:ext cx="951230" cy="258240"/>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G</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AT</a:t>
              </a:r>
              <a:endParaRPr lang="en-US" sz="1000">
                <a:effectLst/>
                <a:ea typeface="ＭＳ 明朝"/>
                <a:cs typeface="Times New Roman"/>
              </a:endParaRPr>
            </a:p>
          </p:txBody>
        </p:sp>
        <p:sp>
          <p:nvSpPr>
            <p:cNvPr id="22" name="Text Box 366"/>
            <p:cNvSpPr txBox="1"/>
            <p:nvPr/>
          </p:nvSpPr>
          <p:spPr>
            <a:xfrm>
              <a:off x="111627" y="5305918"/>
              <a:ext cx="950595" cy="258240"/>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GT</a:t>
              </a:r>
              <a:r>
                <a:rPr lang="en-US" sz="1200" b="1" kern="1200">
                  <a:solidFill>
                    <a:srgbClr val="FF0000"/>
                  </a:solidFill>
                  <a:effectLst/>
                  <a:ea typeface="ＭＳ 明朝"/>
                  <a:cs typeface="Times New Roman"/>
                </a:rPr>
                <a:t>T</a:t>
              </a:r>
              <a:r>
                <a:rPr lang="en-US" sz="1200" b="1" kern="1200">
                  <a:solidFill>
                    <a:srgbClr val="000000"/>
                  </a:solidFill>
                  <a:effectLst/>
                  <a:ea typeface="ＭＳ 明朝"/>
                  <a:cs typeface="Times New Roman"/>
                </a:rPr>
                <a:t>T</a:t>
              </a:r>
              <a:endParaRPr lang="en-US" sz="1000">
                <a:effectLst/>
                <a:ea typeface="ＭＳ 明朝"/>
                <a:cs typeface="Times New Roman"/>
              </a:endParaRPr>
            </a:p>
          </p:txBody>
        </p:sp>
        <p:sp>
          <p:nvSpPr>
            <p:cNvPr id="23" name="Text Box 367"/>
            <p:cNvSpPr txBox="1"/>
            <p:nvPr/>
          </p:nvSpPr>
          <p:spPr>
            <a:xfrm>
              <a:off x="1611341" y="5319817"/>
              <a:ext cx="950595" cy="258240"/>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GT</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T</a:t>
              </a:r>
              <a:endParaRPr lang="en-US" sz="1000">
                <a:effectLst/>
                <a:ea typeface="ＭＳ 明朝"/>
                <a:cs typeface="Times New Roman"/>
              </a:endParaRPr>
            </a:p>
          </p:txBody>
        </p:sp>
        <p:sp>
          <p:nvSpPr>
            <p:cNvPr id="24" name="Text Box 368"/>
            <p:cNvSpPr txBox="1"/>
            <p:nvPr/>
          </p:nvSpPr>
          <p:spPr>
            <a:xfrm>
              <a:off x="3098592" y="5319817"/>
              <a:ext cx="950595" cy="258240"/>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GT</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T</a:t>
              </a:r>
              <a:endParaRPr lang="en-US" sz="1000">
                <a:effectLst/>
                <a:ea typeface="ＭＳ 明朝"/>
                <a:cs typeface="Times New Roman"/>
              </a:endParaRPr>
            </a:p>
          </p:txBody>
        </p:sp>
        <p:sp>
          <p:nvSpPr>
            <p:cNvPr id="25" name="Text Box 369"/>
            <p:cNvSpPr txBox="1"/>
            <p:nvPr/>
          </p:nvSpPr>
          <p:spPr>
            <a:xfrm>
              <a:off x="126782" y="7017388"/>
              <a:ext cx="950595" cy="258240"/>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GTA</a:t>
              </a:r>
              <a:r>
                <a:rPr lang="en-US" sz="1200" b="1" kern="1200">
                  <a:solidFill>
                    <a:srgbClr val="FF0000"/>
                  </a:solidFill>
                  <a:effectLst/>
                  <a:ea typeface="ＭＳ 明朝"/>
                  <a:cs typeface="Times New Roman"/>
                </a:rPr>
                <a:t>A</a:t>
              </a:r>
              <a:endParaRPr lang="en-US" sz="1000">
                <a:effectLst/>
                <a:ea typeface="ＭＳ 明朝"/>
                <a:cs typeface="Times New Roman"/>
              </a:endParaRPr>
            </a:p>
          </p:txBody>
        </p:sp>
        <p:sp>
          <p:nvSpPr>
            <p:cNvPr id="26" name="Text Box 370"/>
            <p:cNvSpPr txBox="1"/>
            <p:nvPr/>
          </p:nvSpPr>
          <p:spPr>
            <a:xfrm>
              <a:off x="1612616" y="7031287"/>
              <a:ext cx="950595" cy="258240"/>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GTA</a:t>
              </a:r>
              <a:r>
                <a:rPr lang="en-US" sz="1200" b="1" kern="1200">
                  <a:solidFill>
                    <a:srgbClr val="FF0000"/>
                  </a:solidFill>
                  <a:effectLst/>
                  <a:ea typeface="ＭＳ 明朝"/>
                  <a:cs typeface="Times New Roman"/>
                </a:rPr>
                <a:t>C</a:t>
              </a:r>
              <a:endParaRPr lang="en-US" sz="1000">
                <a:effectLst/>
                <a:ea typeface="ＭＳ 明朝"/>
                <a:cs typeface="Times New Roman"/>
              </a:endParaRPr>
            </a:p>
          </p:txBody>
        </p:sp>
        <p:sp>
          <p:nvSpPr>
            <p:cNvPr id="27" name="Text Box 371"/>
            <p:cNvSpPr txBox="1"/>
            <p:nvPr/>
          </p:nvSpPr>
          <p:spPr>
            <a:xfrm>
              <a:off x="3088680" y="7031287"/>
              <a:ext cx="950595" cy="258240"/>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GTA</a:t>
              </a:r>
              <a:r>
                <a:rPr lang="en-US" sz="1200" b="1" kern="1200">
                  <a:solidFill>
                    <a:srgbClr val="FF0000"/>
                  </a:solidFill>
                  <a:effectLst/>
                  <a:ea typeface="ＭＳ 明朝"/>
                  <a:cs typeface="Times New Roman"/>
                </a:rPr>
                <a:t>G</a:t>
              </a:r>
              <a:endParaRPr lang="en-US" sz="1000">
                <a:effectLst/>
                <a:ea typeface="ＭＳ 明朝"/>
                <a:cs typeface="Times New Roman"/>
              </a:endParaRPr>
            </a:p>
          </p:txBody>
        </p:sp>
        <p:sp>
          <p:nvSpPr>
            <p:cNvPr id="28" name="Rectangle 27"/>
            <p:cNvSpPr/>
            <p:nvPr/>
          </p:nvSpPr>
          <p:spPr>
            <a:xfrm>
              <a:off x="1632519" y="0"/>
              <a:ext cx="3097875" cy="16256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r>
                <a:rPr lang="en-US" sz="1200">
                  <a:effectLst/>
                  <a:ea typeface="Times New Roman"/>
                  <a:cs typeface="Times New Roman"/>
                </a:rPr>
                <a:t> </a:t>
              </a:r>
              <a:endParaRPr lang="en-US" sz="1200">
                <a:effectLst/>
                <a:ea typeface="ＭＳ 明朝"/>
                <a:cs typeface="Times New Roman"/>
              </a:endParaRPr>
            </a:p>
          </p:txBody>
        </p:sp>
      </p:grpSp>
      <p:sp>
        <p:nvSpPr>
          <p:cNvPr id="30" name="TextBox 29"/>
          <p:cNvSpPr txBox="1"/>
          <p:nvPr/>
        </p:nvSpPr>
        <p:spPr>
          <a:xfrm>
            <a:off x="3965694" y="1006485"/>
            <a:ext cx="3150541" cy="369332"/>
          </a:xfrm>
          <a:prstGeom prst="rect">
            <a:avLst/>
          </a:prstGeom>
          <a:noFill/>
        </p:spPr>
        <p:txBody>
          <a:bodyPr wrap="square" rtlCol="0">
            <a:spAutoFit/>
          </a:bodyPr>
          <a:lstStyle/>
          <a:p>
            <a:r>
              <a:rPr lang="en-US" b="1" dirty="0" smtClean="0">
                <a:cs typeface="Times New Roman"/>
              </a:rPr>
              <a:t>Tethered Cleavage Activity</a:t>
            </a:r>
            <a:endParaRPr lang="en-US" sz="1200" b="1" dirty="0">
              <a:cs typeface="Times New Roman"/>
            </a:endParaRPr>
          </a:p>
        </p:txBody>
      </p:sp>
    </p:spTree>
    <p:extLst>
      <p:ext uri="{BB962C8B-B14F-4D97-AF65-F5344CB8AC3E}">
        <p14:creationId xmlns:p14="http://schemas.microsoft.com/office/powerpoint/2010/main" val="20104832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381000" y="228600"/>
            <a:ext cx="2648373" cy="661244"/>
          </a:xfrm>
        </p:spPr>
        <p:txBody>
          <a:bodyPr>
            <a:normAutofit/>
          </a:bodyPr>
          <a:lstStyle/>
          <a:p>
            <a:pPr algn="l"/>
            <a:r>
              <a:rPr lang="en-US" sz="3200" b="1" dirty="0" smtClean="0"/>
              <a:t>I-OnuI</a:t>
            </a:r>
            <a:endParaRPr lang="en-US" b="1" dirty="0"/>
          </a:p>
        </p:txBody>
      </p:sp>
      <p:grpSp>
        <p:nvGrpSpPr>
          <p:cNvPr id="27" name="Group 26"/>
          <p:cNvGrpSpPr/>
          <p:nvPr/>
        </p:nvGrpSpPr>
        <p:grpSpPr>
          <a:xfrm>
            <a:off x="2074187" y="340901"/>
            <a:ext cx="5250989" cy="9398529"/>
            <a:chOff x="362867" y="306060"/>
            <a:chExt cx="4633226" cy="8544117"/>
          </a:xfrm>
        </p:grpSpPr>
        <p:grpSp>
          <p:nvGrpSpPr>
            <p:cNvPr id="28" name="Group 27"/>
            <p:cNvGrpSpPr/>
            <p:nvPr/>
          </p:nvGrpSpPr>
          <p:grpSpPr>
            <a:xfrm>
              <a:off x="362867" y="306060"/>
              <a:ext cx="4633226" cy="8544117"/>
              <a:chOff x="362867" y="306060"/>
              <a:chExt cx="4633226" cy="8544117"/>
            </a:xfrm>
          </p:grpSpPr>
          <p:pic>
            <p:nvPicPr>
              <p:cNvPr id="42" name="Picture 41"/>
              <p:cNvPicPr>
                <a:picLocks noChangeAspect="1"/>
              </p:cNvPicPr>
              <p:nvPr/>
            </p:nvPicPr>
            <p:blipFill>
              <a:blip r:embed="rId2"/>
              <a:stretch>
                <a:fillRect/>
              </a:stretch>
            </p:blipFill>
            <p:spPr>
              <a:xfrm>
                <a:off x="362867" y="306060"/>
                <a:ext cx="4633226" cy="5068939"/>
              </a:xfrm>
              <a:prstGeom prst="rect">
                <a:avLst/>
              </a:prstGeom>
            </p:spPr>
          </p:pic>
          <p:pic>
            <p:nvPicPr>
              <p:cNvPr id="43" name="Picture 42"/>
              <p:cNvPicPr>
                <a:picLocks noChangeAspect="1"/>
              </p:cNvPicPr>
              <p:nvPr/>
            </p:nvPicPr>
            <p:blipFill>
              <a:blip r:embed="rId3"/>
              <a:stretch>
                <a:fillRect/>
              </a:stretch>
            </p:blipFill>
            <p:spPr>
              <a:xfrm>
                <a:off x="362867" y="5457071"/>
                <a:ext cx="4633226" cy="3393106"/>
              </a:xfrm>
              <a:prstGeom prst="rect">
                <a:avLst/>
              </a:prstGeom>
            </p:spPr>
          </p:pic>
          <p:sp>
            <p:nvSpPr>
              <p:cNvPr id="44" name="Rectangle 43"/>
              <p:cNvSpPr/>
              <p:nvPr/>
            </p:nvSpPr>
            <p:spPr>
              <a:xfrm>
                <a:off x="1899031" y="312360"/>
                <a:ext cx="1748764" cy="155450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sp>
            <p:nvSpPr>
              <p:cNvPr id="45" name="TextBox 44"/>
              <p:cNvSpPr txBox="1"/>
              <p:nvPr/>
            </p:nvSpPr>
            <p:spPr>
              <a:xfrm>
                <a:off x="2178472" y="551992"/>
                <a:ext cx="1678556" cy="643533"/>
              </a:xfrm>
              <a:prstGeom prst="rect">
                <a:avLst/>
              </a:prstGeom>
              <a:noFill/>
            </p:spPr>
            <p:txBody>
              <a:bodyPr wrap="square" rtlCol="0">
                <a:spAutoFit/>
              </a:bodyPr>
              <a:lstStyle/>
              <a:p>
                <a:r>
                  <a:rPr lang="en-US" b="1" dirty="0" smtClean="0">
                    <a:latin typeface="+mj-lt"/>
                    <a:cs typeface="Times New Roman"/>
                  </a:rPr>
                  <a:t>Binding</a:t>
                </a:r>
              </a:p>
              <a:p>
                <a:endParaRPr lang="en-US" sz="1000" b="1" dirty="0">
                  <a:latin typeface="+mj-lt"/>
                  <a:cs typeface="Times New Roman"/>
                </a:endParaRPr>
              </a:p>
              <a:p>
                <a:r>
                  <a:rPr lang="en-US" sz="1200" b="1" dirty="0" smtClean="0">
                    <a:latin typeface="+mj-lt"/>
                    <a:cs typeface="Times New Roman"/>
                  </a:rPr>
                  <a:t>200pM DNA substrate</a:t>
                </a:r>
                <a:endParaRPr lang="en-US" sz="1200" b="1" dirty="0">
                  <a:latin typeface="+mj-lt"/>
                  <a:cs typeface="Times New Roman"/>
                </a:endParaRPr>
              </a:p>
            </p:txBody>
          </p:sp>
          <p:sp>
            <p:nvSpPr>
              <p:cNvPr id="46" name="Rectangle 45"/>
              <p:cNvSpPr/>
              <p:nvPr/>
            </p:nvSpPr>
            <p:spPr>
              <a:xfrm>
                <a:off x="727075" y="460375"/>
                <a:ext cx="422275" cy="2336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sp>
            <p:nvSpPr>
              <p:cNvPr id="47" name="Rectangle 46"/>
              <p:cNvSpPr/>
              <p:nvPr/>
            </p:nvSpPr>
            <p:spPr>
              <a:xfrm>
                <a:off x="727075" y="2130425"/>
                <a:ext cx="422275" cy="2336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sp>
            <p:nvSpPr>
              <p:cNvPr id="48" name="Rectangle 47"/>
              <p:cNvSpPr/>
              <p:nvPr/>
            </p:nvSpPr>
            <p:spPr>
              <a:xfrm>
                <a:off x="2263775" y="2133600"/>
                <a:ext cx="422275" cy="2336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sp>
            <p:nvSpPr>
              <p:cNvPr id="49" name="Rectangle 48"/>
              <p:cNvSpPr/>
              <p:nvPr/>
            </p:nvSpPr>
            <p:spPr>
              <a:xfrm>
                <a:off x="3794125" y="2130425"/>
                <a:ext cx="422275" cy="2336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sp>
            <p:nvSpPr>
              <p:cNvPr id="50" name="Rectangle 49"/>
              <p:cNvSpPr/>
              <p:nvPr/>
            </p:nvSpPr>
            <p:spPr>
              <a:xfrm>
                <a:off x="727075" y="3927475"/>
                <a:ext cx="422275" cy="2336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sp>
            <p:nvSpPr>
              <p:cNvPr id="51" name="Rectangle 50"/>
              <p:cNvSpPr/>
              <p:nvPr/>
            </p:nvSpPr>
            <p:spPr>
              <a:xfrm>
                <a:off x="2257425" y="3927475"/>
                <a:ext cx="422275" cy="2336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sp>
            <p:nvSpPr>
              <p:cNvPr id="52" name="Rectangle 51"/>
              <p:cNvSpPr/>
              <p:nvPr/>
            </p:nvSpPr>
            <p:spPr>
              <a:xfrm>
                <a:off x="3797300" y="3911600"/>
                <a:ext cx="422275" cy="2336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sp>
            <p:nvSpPr>
              <p:cNvPr id="53" name="Rectangle 52"/>
              <p:cNvSpPr/>
              <p:nvPr/>
            </p:nvSpPr>
            <p:spPr>
              <a:xfrm>
                <a:off x="711200" y="5622925"/>
                <a:ext cx="422275" cy="2336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sp>
            <p:nvSpPr>
              <p:cNvPr id="54" name="Rectangle 53"/>
              <p:cNvSpPr/>
              <p:nvPr/>
            </p:nvSpPr>
            <p:spPr>
              <a:xfrm>
                <a:off x="2247900" y="5627926"/>
                <a:ext cx="422275" cy="2336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sp>
            <p:nvSpPr>
              <p:cNvPr id="55" name="Rectangle 54"/>
              <p:cNvSpPr/>
              <p:nvPr/>
            </p:nvSpPr>
            <p:spPr>
              <a:xfrm>
                <a:off x="3778250" y="5626100"/>
                <a:ext cx="422275" cy="2336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sp>
            <p:nvSpPr>
              <p:cNvPr id="56" name="Rectangle 55"/>
              <p:cNvSpPr/>
              <p:nvPr/>
            </p:nvSpPr>
            <p:spPr>
              <a:xfrm>
                <a:off x="711200" y="7378700"/>
                <a:ext cx="422275" cy="2336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sp>
            <p:nvSpPr>
              <p:cNvPr id="57" name="Rectangle 56"/>
              <p:cNvSpPr/>
              <p:nvPr/>
            </p:nvSpPr>
            <p:spPr>
              <a:xfrm>
                <a:off x="2251075" y="7381875"/>
                <a:ext cx="422275" cy="2336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sp>
            <p:nvSpPr>
              <p:cNvPr id="58" name="Rectangle 57"/>
              <p:cNvSpPr/>
              <p:nvPr/>
            </p:nvSpPr>
            <p:spPr>
              <a:xfrm>
                <a:off x="3781425" y="7390051"/>
                <a:ext cx="422275" cy="2336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j-lt"/>
                </a:endParaRPr>
              </a:p>
            </p:txBody>
          </p:sp>
        </p:grpSp>
        <p:sp>
          <p:nvSpPr>
            <p:cNvPr id="29" name="TextBox 28"/>
            <p:cNvSpPr txBox="1"/>
            <p:nvPr/>
          </p:nvSpPr>
          <p:spPr>
            <a:xfrm>
              <a:off x="697656" y="417403"/>
              <a:ext cx="950716" cy="251817"/>
            </a:xfrm>
            <a:prstGeom prst="rect">
              <a:avLst/>
            </a:prstGeom>
            <a:noFill/>
          </p:spPr>
          <p:txBody>
            <a:bodyPr wrap="square" rtlCol="0">
              <a:spAutoFit/>
            </a:bodyPr>
            <a:lstStyle/>
            <a:p>
              <a:r>
                <a:rPr lang="en-US" sz="1200" b="1" dirty="0" smtClean="0">
                  <a:latin typeface="+mj-lt"/>
                  <a:cs typeface="Times New Roman"/>
                </a:rPr>
                <a:t>wt ATTC</a:t>
              </a:r>
              <a:r>
                <a:rPr lang="en-US" sz="1200" dirty="0" smtClean="0">
                  <a:latin typeface="+mj-lt"/>
                </a:rPr>
                <a:t> </a:t>
              </a:r>
              <a:endParaRPr lang="en-US" sz="1200" dirty="0">
                <a:latin typeface="+mj-lt"/>
              </a:endParaRPr>
            </a:p>
          </p:txBody>
        </p:sp>
        <p:sp>
          <p:nvSpPr>
            <p:cNvPr id="30" name="TextBox 29"/>
            <p:cNvSpPr txBox="1"/>
            <p:nvPr/>
          </p:nvSpPr>
          <p:spPr>
            <a:xfrm>
              <a:off x="505534" y="2132424"/>
              <a:ext cx="950716" cy="251817"/>
            </a:xfrm>
            <a:prstGeom prst="rect">
              <a:avLst/>
            </a:prstGeom>
            <a:noFill/>
          </p:spPr>
          <p:txBody>
            <a:bodyPr wrap="square" rtlCol="0">
              <a:spAutoFit/>
            </a:bodyPr>
            <a:lstStyle/>
            <a:p>
              <a:pPr algn="ctr"/>
              <a:r>
                <a:rPr lang="en-US" sz="1200" b="1" dirty="0" smtClean="0">
                  <a:solidFill>
                    <a:srgbClr val="FF0000"/>
                  </a:solidFill>
                  <a:latin typeface="+mj-lt"/>
                  <a:cs typeface="Times New Roman"/>
                </a:rPr>
                <a:t>T</a:t>
              </a:r>
              <a:r>
                <a:rPr lang="en-US" sz="1200" b="1" dirty="0" smtClean="0">
                  <a:latin typeface="+mj-lt"/>
                  <a:cs typeface="Times New Roman"/>
                </a:rPr>
                <a:t>TTC</a:t>
              </a:r>
              <a:endParaRPr lang="en-US" sz="1200" dirty="0">
                <a:latin typeface="+mj-lt"/>
              </a:endParaRPr>
            </a:p>
          </p:txBody>
        </p:sp>
        <p:sp>
          <p:nvSpPr>
            <p:cNvPr id="31" name="TextBox 30"/>
            <p:cNvSpPr txBox="1"/>
            <p:nvPr/>
          </p:nvSpPr>
          <p:spPr>
            <a:xfrm>
              <a:off x="2071248" y="2146324"/>
              <a:ext cx="950716" cy="251817"/>
            </a:xfrm>
            <a:prstGeom prst="rect">
              <a:avLst/>
            </a:prstGeom>
            <a:noFill/>
          </p:spPr>
          <p:txBody>
            <a:bodyPr wrap="square" rtlCol="0">
              <a:spAutoFit/>
            </a:bodyPr>
            <a:lstStyle/>
            <a:p>
              <a:pPr algn="ctr"/>
              <a:r>
                <a:rPr lang="en-US" sz="1200" b="1" dirty="0" smtClean="0">
                  <a:solidFill>
                    <a:srgbClr val="FF0000"/>
                  </a:solidFill>
                  <a:latin typeface="+mj-lt"/>
                  <a:cs typeface="Times New Roman"/>
                </a:rPr>
                <a:t>C</a:t>
              </a:r>
              <a:r>
                <a:rPr lang="en-US" sz="1200" b="1" dirty="0" smtClean="0">
                  <a:latin typeface="+mj-lt"/>
                  <a:cs typeface="Times New Roman"/>
                </a:rPr>
                <a:t>TTC</a:t>
              </a:r>
              <a:endParaRPr lang="en-US" sz="1200" dirty="0">
                <a:latin typeface="+mj-lt"/>
              </a:endParaRPr>
            </a:p>
          </p:txBody>
        </p:sp>
        <p:sp>
          <p:nvSpPr>
            <p:cNvPr id="32" name="TextBox 31"/>
            <p:cNvSpPr txBox="1"/>
            <p:nvPr/>
          </p:nvSpPr>
          <p:spPr>
            <a:xfrm>
              <a:off x="3591543" y="2146324"/>
              <a:ext cx="950716" cy="251817"/>
            </a:xfrm>
            <a:prstGeom prst="rect">
              <a:avLst/>
            </a:prstGeom>
            <a:noFill/>
          </p:spPr>
          <p:txBody>
            <a:bodyPr wrap="square" rtlCol="0">
              <a:spAutoFit/>
            </a:bodyPr>
            <a:lstStyle/>
            <a:p>
              <a:pPr algn="ctr"/>
              <a:r>
                <a:rPr lang="en-US" sz="1200" b="1" dirty="0" smtClean="0">
                  <a:solidFill>
                    <a:srgbClr val="FF0000"/>
                  </a:solidFill>
                  <a:latin typeface="+mj-lt"/>
                  <a:cs typeface="Times New Roman"/>
                </a:rPr>
                <a:t>G</a:t>
              </a:r>
              <a:r>
                <a:rPr lang="en-US" sz="1200" b="1" dirty="0" smtClean="0">
                  <a:latin typeface="+mj-lt"/>
                  <a:cs typeface="Times New Roman"/>
                </a:rPr>
                <a:t>TTC</a:t>
              </a:r>
              <a:endParaRPr lang="en-US" sz="1200" dirty="0">
                <a:latin typeface="+mj-lt"/>
              </a:endParaRPr>
            </a:p>
          </p:txBody>
        </p:sp>
        <p:sp>
          <p:nvSpPr>
            <p:cNvPr id="33" name="TextBox 32"/>
            <p:cNvSpPr txBox="1"/>
            <p:nvPr/>
          </p:nvSpPr>
          <p:spPr>
            <a:xfrm>
              <a:off x="504234" y="3896368"/>
              <a:ext cx="950716" cy="251817"/>
            </a:xfrm>
            <a:prstGeom prst="rect">
              <a:avLst/>
            </a:prstGeom>
            <a:noFill/>
          </p:spPr>
          <p:txBody>
            <a:bodyPr wrap="square" rtlCol="0">
              <a:spAutoFit/>
            </a:bodyPr>
            <a:lstStyle/>
            <a:p>
              <a:pPr algn="ctr"/>
              <a:r>
                <a:rPr lang="en-US" sz="1200" b="1" dirty="0" smtClean="0">
                  <a:latin typeface="+mj-lt"/>
                  <a:cs typeface="Times New Roman"/>
                </a:rPr>
                <a:t>A</a:t>
              </a:r>
              <a:r>
                <a:rPr lang="en-US" sz="1200" b="1" dirty="0" smtClean="0">
                  <a:solidFill>
                    <a:srgbClr val="FF0000"/>
                  </a:solidFill>
                  <a:latin typeface="+mj-lt"/>
                  <a:cs typeface="Times New Roman"/>
                </a:rPr>
                <a:t>A</a:t>
              </a:r>
              <a:r>
                <a:rPr lang="en-US" sz="1200" b="1" dirty="0" smtClean="0">
                  <a:latin typeface="+mj-lt"/>
                  <a:cs typeface="Times New Roman"/>
                </a:rPr>
                <a:t>TC</a:t>
              </a:r>
              <a:endParaRPr lang="en-US" sz="1200" dirty="0">
                <a:latin typeface="+mj-lt"/>
              </a:endParaRPr>
            </a:p>
          </p:txBody>
        </p:sp>
        <p:sp>
          <p:nvSpPr>
            <p:cNvPr id="34" name="TextBox 33"/>
            <p:cNvSpPr txBox="1"/>
            <p:nvPr/>
          </p:nvSpPr>
          <p:spPr>
            <a:xfrm>
              <a:off x="2068544" y="3910268"/>
              <a:ext cx="950716" cy="251817"/>
            </a:xfrm>
            <a:prstGeom prst="rect">
              <a:avLst/>
            </a:prstGeom>
            <a:noFill/>
          </p:spPr>
          <p:txBody>
            <a:bodyPr wrap="square" rtlCol="0">
              <a:spAutoFit/>
            </a:bodyPr>
            <a:lstStyle/>
            <a:p>
              <a:pPr algn="ctr"/>
              <a:r>
                <a:rPr lang="en-US" sz="1200" b="1" dirty="0" smtClean="0">
                  <a:latin typeface="+mj-lt"/>
                  <a:cs typeface="Times New Roman"/>
                </a:rPr>
                <a:t>A</a:t>
              </a:r>
              <a:r>
                <a:rPr lang="en-US" sz="1200" b="1" dirty="0" smtClean="0">
                  <a:solidFill>
                    <a:srgbClr val="FF0000"/>
                  </a:solidFill>
                  <a:latin typeface="+mj-lt"/>
                  <a:cs typeface="Times New Roman"/>
                </a:rPr>
                <a:t>C</a:t>
              </a:r>
              <a:r>
                <a:rPr lang="en-US" sz="1200" b="1" dirty="0" smtClean="0">
                  <a:latin typeface="+mj-lt"/>
                  <a:cs typeface="Times New Roman"/>
                </a:rPr>
                <a:t>TC</a:t>
              </a:r>
              <a:endParaRPr lang="en-US" sz="1200" dirty="0">
                <a:latin typeface="+mj-lt"/>
              </a:endParaRPr>
            </a:p>
          </p:txBody>
        </p:sp>
        <p:sp>
          <p:nvSpPr>
            <p:cNvPr id="35" name="TextBox 34"/>
            <p:cNvSpPr txBox="1"/>
            <p:nvPr/>
          </p:nvSpPr>
          <p:spPr>
            <a:xfrm>
              <a:off x="3596727" y="3910268"/>
              <a:ext cx="950716" cy="251817"/>
            </a:xfrm>
            <a:prstGeom prst="rect">
              <a:avLst/>
            </a:prstGeom>
            <a:noFill/>
          </p:spPr>
          <p:txBody>
            <a:bodyPr wrap="square" rtlCol="0">
              <a:spAutoFit/>
            </a:bodyPr>
            <a:lstStyle/>
            <a:p>
              <a:pPr algn="ctr"/>
              <a:r>
                <a:rPr lang="en-US" sz="1200" b="1" dirty="0" smtClean="0">
                  <a:latin typeface="+mj-lt"/>
                  <a:cs typeface="Times New Roman"/>
                </a:rPr>
                <a:t>A</a:t>
              </a:r>
              <a:r>
                <a:rPr lang="en-US" sz="1200" b="1" dirty="0" smtClean="0">
                  <a:solidFill>
                    <a:srgbClr val="FF0000"/>
                  </a:solidFill>
                  <a:latin typeface="+mj-lt"/>
                  <a:cs typeface="Times New Roman"/>
                </a:rPr>
                <a:t>G</a:t>
              </a:r>
              <a:r>
                <a:rPr lang="en-US" sz="1200" b="1" dirty="0" smtClean="0">
                  <a:latin typeface="+mj-lt"/>
                  <a:cs typeface="Times New Roman"/>
                </a:rPr>
                <a:t>TC</a:t>
              </a:r>
              <a:endParaRPr lang="en-US" sz="1200" dirty="0">
                <a:latin typeface="+mj-lt"/>
              </a:endParaRPr>
            </a:p>
          </p:txBody>
        </p:sp>
        <p:sp>
          <p:nvSpPr>
            <p:cNvPr id="36" name="TextBox 35"/>
            <p:cNvSpPr txBox="1"/>
            <p:nvPr/>
          </p:nvSpPr>
          <p:spPr>
            <a:xfrm>
              <a:off x="509746" y="5620483"/>
              <a:ext cx="950716" cy="251817"/>
            </a:xfrm>
            <a:prstGeom prst="rect">
              <a:avLst/>
            </a:prstGeom>
            <a:noFill/>
          </p:spPr>
          <p:txBody>
            <a:bodyPr wrap="square" rtlCol="0">
              <a:spAutoFit/>
            </a:bodyPr>
            <a:lstStyle/>
            <a:p>
              <a:pPr algn="ctr"/>
              <a:r>
                <a:rPr lang="en-US" sz="1200" b="1" dirty="0" smtClean="0">
                  <a:latin typeface="+mj-lt"/>
                  <a:cs typeface="Times New Roman"/>
                </a:rPr>
                <a:t>AT</a:t>
              </a:r>
              <a:r>
                <a:rPr lang="en-US" sz="1200" b="1" dirty="0" smtClean="0">
                  <a:solidFill>
                    <a:srgbClr val="FF0000"/>
                  </a:solidFill>
                  <a:latin typeface="+mj-lt"/>
                  <a:cs typeface="Times New Roman"/>
                </a:rPr>
                <a:t>A</a:t>
              </a:r>
              <a:r>
                <a:rPr lang="en-US" sz="1200" b="1" dirty="0" smtClean="0">
                  <a:latin typeface="+mj-lt"/>
                  <a:cs typeface="Times New Roman"/>
                </a:rPr>
                <a:t>C</a:t>
              </a:r>
              <a:endParaRPr lang="en-US" sz="1200" dirty="0">
                <a:latin typeface="+mj-lt"/>
              </a:endParaRPr>
            </a:p>
          </p:txBody>
        </p:sp>
        <p:sp>
          <p:nvSpPr>
            <p:cNvPr id="37" name="TextBox 36"/>
            <p:cNvSpPr txBox="1"/>
            <p:nvPr/>
          </p:nvSpPr>
          <p:spPr>
            <a:xfrm>
              <a:off x="2050860" y="5634383"/>
              <a:ext cx="950716" cy="251817"/>
            </a:xfrm>
            <a:prstGeom prst="rect">
              <a:avLst/>
            </a:prstGeom>
            <a:noFill/>
          </p:spPr>
          <p:txBody>
            <a:bodyPr wrap="square" rtlCol="0">
              <a:spAutoFit/>
            </a:bodyPr>
            <a:lstStyle/>
            <a:p>
              <a:pPr algn="ctr"/>
              <a:r>
                <a:rPr lang="en-US" sz="1200" b="1" dirty="0" smtClean="0">
                  <a:latin typeface="+mj-lt"/>
                  <a:cs typeface="Times New Roman"/>
                </a:rPr>
                <a:t>AT</a:t>
              </a:r>
              <a:r>
                <a:rPr lang="en-US" sz="1200" b="1" dirty="0" smtClean="0">
                  <a:solidFill>
                    <a:srgbClr val="FF0000"/>
                  </a:solidFill>
                  <a:latin typeface="+mj-lt"/>
                  <a:cs typeface="Times New Roman"/>
                </a:rPr>
                <a:t>C</a:t>
              </a:r>
              <a:r>
                <a:rPr lang="en-US" sz="1200" b="1" dirty="0" smtClean="0">
                  <a:latin typeface="+mj-lt"/>
                  <a:cs typeface="Times New Roman"/>
                </a:rPr>
                <a:t>C</a:t>
              </a:r>
              <a:endParaRPr lang="en-US" sz="1200" dirty="0">
                <a:latin typeface="+mj-lt"/>
              </a:endParaRPr>
            </a:p>
          </p:txBody>
        </p:sp>
        <p:sp>
          <p:nvSpPr>
            <p:cNvPr id="38" name="TextBox 37"/>
            <p:cNvSpPr txBox="1"/>
            <p:nvPr/>
          </p:nvSpPr>
          <p:spPr>
            <a:xfrm>
              <a:off x="3591543" y="5634383"/>
              <a:ext cx="950716" cy="251817"/>
            </a:xfrm>
            <a:prstGeom prst="rect">
              <a:avLst/>
            </a:prstGeom>
            <a:noFill/>
          </p:spPr>
          <p:txBody>
            <a:bodyPr wrap="square" rtlCol="0">
              <a:spAutoFit/>
            </a:bodyPr>
            <a:lstStyle/>
            <a:p>
              <a:pPr algn="ctr"/>
              <a:r>
                <a:rPr lang="en-US" sz="1200" b="1" dirty="0" smtClean="0">
                  <a:latin typeface="+mj-lt"/>
                  <a:cs typeface="Times New Roman"/>
                </a:rPr>
                <a:t>AT</a:t>
              </a:r>
              <a:r>
                <a:rPr lang="en-US" sz="1200" b="1" dirty="0" smtClean="0">
                  <a:solidFill>
                    <a:srgbClr val="FF0000"/>
                  </a:solidFill>
                  <a:latin typeface="+mj-lt"/>
                  <a:cs typeface="Times New Roman"/>
                </a:rPr>
                <a:t>G</a:t>
              </a:r>
              <a:r>
                <a:rPr lang="en-US" sz="1200" b="1" dirty="0" smtClean="0">
                  <a:latin typeface="+mj-lt"/>
                  <a:cs typeface="Times New Roman"/>
                </a:rPr>
                <a:t>C</a:t>
              </a:r>
              <a:endParaRPr lang="en-US" sz="1200" dirty="0">
                <a:latin typeface="+mj-lt"/>
              </a:endParaRPr>
            </a:p>
          </p:txBody>
        </p:sp>
        <p:sp>
          <p:nvSpPr>
            <p:cNvPr id="39" name="TextBox 38"/>
            <p:cNvSpPr txBox="1"/>
            <p:nvPr/>
          </p:nvSpPr>
          <p:spPr>
            <a:xfrm>
              <a:off x="499154" y="7402809"/>
              <a:ext cx="950716" cy="251817"/>
            </a:xfrm>
            <a:prstGeom prst="rect">
              <a:avLst/>
            </a:prstGeom>
            <a:noFill/>
          </p:spPr>
          <p:txBody>
            <a:bodyPr wrap="square" rtlCol="0">
              <a:spAutoFit/>
            </a:bodyPr>
            <a:lstStyle/>
            <a:p>
              <a:pPr algn="ctr"/>
              <a:r>
                <a:rPr lang="en-US" sz="1200" b="1" dirty="0" smtClean="0">
                  <a:latin typeface="+mj-lt"/>
                  <a:cs typeface="Times New Roman"/>
                </a:rPr>
                <a:t>ATT</a:t>
              </a:r>
              <a:r>
                <a:rPr lang="en-US" sz="1200" b="1" dirty="0" smtClean="0">
                  <a:solidFill>
                    <a:srgbClr val="FF0000"/>
                  </a:solidFill>
                  <a:latin typeface="+mj-lt"/>
                  <a:cs typeface="Times New Roman"/>
                </a:rPr>
                <a:t>A</a:t>
              </a:r>
              <a:endParaRPr lang="en-US" sz="1200" dirty="0">
                <a:solidFill>
                  <a:srgbClr val="FF0000"/>
                </a:solidFill>
                <a:latin typeface="+mj-lt"/>
              </a:endParaRPr>
            </a:p>
          </p:txBody>
        </p:sp>
        <p:sp>
          <p:nvSpPr>
            <p:cNvPr id="40" name="TextBox 39"/>
            <p:cNvSpPr txBox="1"/>
            <p:nvPr/>
          </p:nvSpPr>
          <p:spPr>
            <a:xfrm>
              <a:off x="2049584" y="7408821"/>
              <a:ext cx="950716" cy="251817"/>
            </a:xfrm>
            <a:prstGeom prst="rect">
              <a:avLst/>
            </a:prstGeom>
            <a:noFill/>
          </p:spPr>
          <p:txBody>
            <a:bodyPr wrap="square" rtlCol="0">
              <a:spAutoFit/>
            </a:bodyPr>
            <a:lstStyle/>
            <a:p>
              <a:pPr algn="ctr"/>
              <a:r>
                <a:rPr lang="en-US" sz="1200" b="1" dirty="0" smtClean="0">
                  <a:latin typeface="+mj-lt"/>
                  <a:cs typeface="Times New Roman"/>
                </a:rPr>
                <a:t>ATT</a:t>
              </a:r>
              <a:r>
                <a:rPr lang="en-US" sz="1200" b="1" dirty="0" smtClean="0">
                  <a:solidFill>
                    <a:srgbClr val="FF0000"/>
                  </a:solidFill>
                  <a:latin typeface="+mj-lt"/>
                  <a:cs typeface="Times New Roman"/>
                </a:rPr>
                <a:t>T</a:t>
              </a:r>
              <a:endParaRPr lang="en-US" sz="1200" dirty="0">
                <a:solidFill>
                  <a:srgbClr val="FF0000"/>
                </a:solidFill>
                <a:latin typeface="+mj-lt"/>
              </a:endParaRPr>
            </a:p>
          </p:txBody>
        </p:sp>
        <p:sp>
          <p:nvSpPr>
            <p:cNvPr id="41" name="TextBox 40"/>
            <p:cNvSpPr txBox="1"/>
            <p:nvPr/>
          </p:nvSpPr>
          <p:spPr>
            <a:xfrm>
              <a:off x="3604615" y="7408821"/>
              <a:ext cx="950716" cy="251817"/>
            </a:xfrm>
            <a:prstGeom prst="rect">
              <a:avLst/>
            </a:prstGeom>
            <a:noFill/>
          </p:spPr>
          <p:txBody>
            <a:bodyPr wrap="square" rtlCol="0">
              <a:spAutoFit/>
            </a:bodyPr>
            <a:lstStyle/>
            <a:p>
              <a:pPr algn="ctr"/>
              <a:r>
                <a:rPr lang="en-US" sz="1200" b="1" dirty="0" smtClean="0">
                  <a:latin typeface="+mj-lt"/>
                  <a:cs typeface="Times New Roman"/>
                </a:rPr>
                <a:t>ATT</a:t>
              </a:r>
              <a:r>
                <a:rPr lang="en-US" sz="1200" b="1" dirty="0" smtClean="0">
                  <a:solidFill>
                    <a:srgbClr val="FF0000"/>
                  </a:solidFill>
                  <a:latin typeface="+mj-lt"/>
                  <a:cs typeface="Times New Roman"/>
                </a:rPr>
                <a:t>G</a:t>
              </a:r>
              <a:endParaRPr lang="en-US" sz="1200" dirty="0">
                <a:solidFill>
                  <a:srgbClr val="FF0000"/>
                </a:solidFill>
                <a:latin typeface="+mj-lt"/>
              </a:endParaRPr>
            </a:p>
          </p:txBody>
        </p:sp>
      </p:grpSp>
    </p:spTree>
    <p:extLst>
      <p:ext uri="{BB962C8B-B14F-4D97-AF65-F5344CB8AC3E}">
        <p14:creationId xmlns:p14="http://schemas.microsoft.com/office/powerpoint/2010/main" val="14619190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304800" y="228600"/>
            <a:ext cx="2648373" cy="661244"/>
          </a:xfrm>
        </p:spPr>
        <p:txBody>
          <a:bodyPr>
            <a:normAutofit/>
          </a:bodyPr>
          <a:lstStyle/>
          <a:p>
            <a:pPr algn="l"/>
            <a:r>
              <a:rPr lang="en-US" sz="3200" b="1" dirty="0" smtClean="0"/>
              <a:t>I-OnuI</a:t>
            </a:r>
            <a:endParaRPr lang="en-US" b="1" dirty="0"/>
          </a:p>
        </p:txBody>
      </p:sp>
      <p:pic>
        <p:nvPicPr>
          <p:cNvPr id="5" name="Picture 4" descr="Onu.png"/>
          <p:cNvPicPr>
            <a:picLocks noChangeAspect="1"/>
          </p:cNvPicPr>
          <p:nvPr/>
        </p:nvPicPr>
        <p:blipFill rotWithShape="1">
          <a:blip r:embed="rId2">
            <a:extLst>
              <a:ext uri="{28A0092B-C50C-407E-A947-70E740481C1C}">
                <a14:useLocalDpi xmlns:a14="http://schemas.microsoft.com/office/drawing/2010/main" val="0"/>
              </a:ext>
            </a:extLst>
          </a:blip>
          <a:srcRect b="7782"/>
          <a:stretch/>
        </p:blipFill>
        <p:spPr>
          <a:xfrm>
            <a:off x="325171" y="830532"/>
            <a:ext cx="7066229" cy="7461975"/>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39645465"/>
              </p:ext>
            </p:extLst>
          </p:nvPr>
        </p:nvGraphicFramePr>
        <p:xfrm>
          <a:off x="321803" y="8180702"/>
          <a:ext cx="7020455" cy="1043616"/>
        </p:xfrm>
        <a:graphic>
          <a:graphicData uri="http://schemas.openxmlformats.org/drawingml/2006/table">
            <a:tbl>
              <a:tblPr firstRow="1" bandRow="1">
                <a:tableStyleId>{5940675A-B579-460E-94D1-54222C63F5DA}</a:tableStyleId>
              </a:tblPr>
              <a:tblGrid>
                <a:gridCol w="1002923"/>
                <a:gridCol w="501461"/>
                <a:gridCol w="501461"/>
                <a:gridCol w="501461"/>
                <a:gridCol w="501461"/>
                <a:gridCol w="501461"/>
                <a:gridCol w="501461"/>
                <a:gridCol w="501461"/>
                <a:gridCol w="501461"/>
                <a:gridCol w="501461"/>
                <a:gridCol w="501461"/>
                <a:gridCol w="501461"/>
                <a:gridCol w="501461"/>
              </a:tblGrid>
              <a:tr h="347872">
                <a:tc>
                  <a:txBody>
                    <a:bodyPr/>
                    <a:lstStyle/>
                    <a:p>
                      <a:pPr algn="r"/>
                      <a:r>
                        <a:rPr lang="en-US" sz="1100" b="1" dirty="0" smtClean="0">
                          <a:solidFill>
                            <a:srgbClr val="0000FF"/>
                          </a:solidFill>
                        </a:rPr>
                        <a:t>ATTC</a:t>
                      </a:r>
                      <a:endParaRPr lang="en-US" sz="1100" b="1" dirty="0">
                        <a:solidFill>
                          <a:srgbClr val="0000F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chemeClr val="tx1">
                              <a:lumMod val="50000"/>
                              <a:lumOff val="50000"/>
                            </a:schemeClr>
                          </a:solidFill>
                        </a:rPr>
                        <a:t>TTTC</a:t>
                      </a:r>
                      <a:endParaRPr lang="en-US" sz="1200" b="1" dirty="0">
                        <a:solidFill>
                          <a:schemeClr val="tx1">
                            <a:lumMod val="50000"/>
                            <a:lumOff val="50000"/>
                          </a:schemeClr>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CTTC</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GTTC</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AATC</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ACTC</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AGTC</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ATAC</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ATCC</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ATGC</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ATTA</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ATTT</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ATTG</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b="0" dirty="0" smtClean="0">
                          <a:solidFill>
                            <a:schemeClr val="tx1"/>
                          </a:solidFill>
                        </a:rPr>
                        <a:t>In-Vitro</a:t>
                      </a:r>
                      <a:endParaRPr lang="en-US" sz="11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chemeClr val="tx1">
                              <a:lumMod val="50000"/>
                              <a:lumOff val="50000"/>
                            </a:schemeClr>
                          </a:solidFill>
                        </a:rPr>
                        <a:t>52%</a:t>
                      </a:r>
                      <a:endParaRPr lang="en-US" sz="1200" b="1" dirty="0">
                        <a:solidFill>
                          <a:schemeClr val="tx1">
                            <a:lumMod val="50000"/>
                            <a:lumOff val="50000"/>
                          </a:schemeClr>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17%</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38%</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18%</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57%</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6%</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11%</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31%</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b="0" dirty="0" smtClean="0">
                          <a:solidFill>
                            <a:schemeClr val="tx1"/>
                          </a:solidFill>
                        </a:rPr>
                        <a:t>Tethered-Flow</a:t>
                      </a:r>
                      <a:endParaRPr lang="en-US" sz="11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chemeClr val="tx1">
                              <a:lumMod val="50000"/>
                              <a:lumOff val="50000"/>
                            </a:schemeClr>
                          </a:solidFill>
                        </a:rPr>
                        <a:t>144%</a:t>
                      </a:r>
                      <a:endParaRPr lang="en-US" sz="1200" b="1" dirty="0">
                        <a:solidFill>
                          <a:schemeClr val="tx1">
                            <a:lumMod val="50000"/>
                            <a:lumOff val="50000"/>
                          </a:schemeClr>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4%</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26%</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33%</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15%</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96%</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11%</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19%</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15%</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41%</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pic>
        <p:nvPicPr>
          <p:cNvPr id="10" name="Picture 9" descr="Screen Shot 2015-03-26 at 10.51.0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3129" y="9195072"/>
            <a:ext cx="459257" cy="406128"/>
          </a:xfrm>
          <a:prstGeom prst="rect">
            <a:avLst/>
          </a:prstGeom>
        </p:spPr>
      </p:pic>
      <p:pic>
        <p:nvPicPr>
          <p:cNvPr id="12" name="Picture 11" descr="Screen Shot 2015-03-26 at 10.51.28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4043" y="9213531"/>
            <a:ext cx="523041" cy="369206"/>
          </a:xfrm>
          <a:prstGeom prst="rect">
            <a:avLst/>
          </a:prstGeom>
        </p:spPr>
      </p:pic>
    </p:spTree>
    <p:extLst>
      <p:ext uri="{BB962C8B-B14F-4D97-AF65-F5344CB8AC3E}">
        <p14:creationId xmlns:p14="http://schemas.microsoft.com/office/powerpoint/2010/main" val="15076506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304800" y="228600"/>
            <a:ext cx="2648373" cy="661244"/>
          </a:xfrm>
        </p:spPr>
        <p:txBody>
          <a:bodyPr>
            <a:normAutofit/>
          </a:bodyPr>
          <a:lstStyle/>
          <a:p>
            <a:pPr algn="l"/>
            <a:r>
              <a:rPr lang="en-US" sz="3200" b="1" dirty="0" smtClean="0"/>
              <a:t>I-OnuI</a:t>
            </a:r>
            <a:endParaRPr lang="en-US" b="1" dirty="0"/>
          </a:p>
        </p:txBody>
      </p:sp>
      <p:grpSp>
        <p:nvGrpSpPr>
          <p:cNvPr id="8" name="Group 7"/>
          <p:cNvGrpSpPr/>
          <p:nvPr/>
        </p:nvGrpSpPr>
        <p:grpSpPr>
          <a:xfrm>
            <a:off x="1800977" y="428463"/>
            <a:ext cx="5253567" cy="9349875"/>
            <a:chOff x="0" y="0"/>
            <a:chExt cx="4635759" cy="8691241"/>
          </a:xfrm>
        </p:grpSpPr>
        <p:pic>
          <p:nvPicPr>
            <p:cNvPr id="9" name="Picture 8"/>
            <p:cNvPicPr>
              <a:picLocks noChangeAspect="1"/>
            </p:cNvPicPr>
            <p:nvPr/>
          </p:nvPicPr>
          <p:blipFill>
            <a:blip r:embed="rId2"/>
            <a:stretch>
              <a:fillRect/>
            </a:stretch>
          </p:blipFill>
          <p:spPr>
            <a:xfrm>
              <a:off x="16713" y="5239835"/>
              <a:ext cx="4619046" cy="3451406"/>
            </a:xfrm>
            <a:prstGeom prst="rect">
              <a:avLst/>
            </a:prstGeom>
          </p:spPr>
        </p:pic>
        <p:pic>
          <p:nvPicPr>
            <p:cNvPr id="11" name="Picture 10"/>
            <p:cNvPicPr>
              <a:picLocks noChangeAspect="1"/>
            </p:cNvPicPr>
            <p:nvPr/>
          </p:nvPicPr>
          <p:blipFill>
            <a:blip r:embed="rId3"/>
            <a:stretch>
              <a:fillRect/>
            </a:stretch>
          </p:blipFill>
          <p:spPr>
            <a:xfrm>
              <a:off x="0" y="0"/>
              <a:ext cx="4619047" cy="5198060"/>
            </a:xfrm>
            <a:prstGeom prst="rect">
              <a:avLst/>
            </a:prstGeom>
          </p:spPr>
        </p:pic>
        <p:sp>
          <p:nvSpPr>
            <p:cNvPr id="13" name="Rectangle 12"/>
            <p:cNvSpPr/>
            <p:nvPr/>
          </p:nvSpPr>
          <p:spPr>
            <a:xfrm>
              <a:off x="1514510" y="55110"/>
              <a:ext cx="1748764" cy="155450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r>
                <a:rPr lang="en-US" sz="1200">
                  <a:effectLst/>
                  <a:ea typeface="Times New Roman"/>
                  <a:cs typeface="Times New Roman"/>
                </a:rPr>
                <a:t> </a:t>
              </a:r>
              <a:endParaRPr lang="en-US" sz="1200">
                <a:effectLst/>
                <a:ea typeface="ＭＳ 明朝"/>
                <a:cs typeface="Times New Roman"/>
              </a:endParaRPr>
            </a:p>
          </p:txBody>
        </p:sp>
        <p:sp>
          <p:nvSpPr>
            <p:cNvPr id="14" name="Text Box 378"/>
            <p:cNvSpPr txBox="1"/>
            <p:nvPr/>
          </p:nvSpPr>
          <p:spPr>
            <a:xfrm>
              <a:off x="501306" y="954377"/>
              <a:ext cx="951230" cy="257486"/>
            </a:xfrm>
            <a:prstGeom prst="rect">
              <a:avLst/>
            </a:prstGeom>
            <a:noFill/>
          </p:spPr>
          <p:txBody>
            <a:bodyPr wrap="square" rtlCol="0">
              <a:spAutoFit/>
            </a:bodyPr>
            <a:lstStyle/>
            <a:p>
              <a:pPr marL="0" marR="0">
                <a:spcBef>
                  <a:spcPts val="0"/>
                </a:spcBef>
                <a:spcAft>
                  <a:spcPts val="0"/>
                </a:spcAft>
              </a:pPr>
              <a:r>
                <a:rPr lang="en-US" sz="1200" b="1" kern="1200">
                  <a:solidFill>
                    <a:srgbClr val="000000"/>
                  </a:solidFill>
                  <a:effectLst/>
                  <a:ea typeface="ＭＳ 明朝"/>
                  <a:cs typeface="Times New Roman"/>
                </a:rPr>
                <a:t>wt ATTC</a:t>
              </a:r>
              <a:r>
                <a:rPr lang="en-US" sz="1200" kern="1200">
                  <a:solidFill>
                    <a:srgbClr val="000000"/>
                  </a:solidFill>
                  <a:effectLst/>
                  <a:ea typeface="ＭＳ 明朝"/>
                  <a:cs typeface="Times New Roman"/>
                </a:rPr>
                <a:t> </a:t>
              </a:r>
              <a:endParaRPr lang="en-US" sz="1000">
                <a:effectLst/>
                <a:ea typeface="ＭＳ 明朝"/>
                <a:cs typeface="Times New Roman"/>
              </a:endParaRPr>
            </a:p>
          </p:txBody>
        </p:sp>
        <p:sp>
          <p:nvSpPr>
            <p:cNvPr id="15" name="Text Box 379"/>
            <p:cNvSpPr txBox="1"/>
            <p:nvPr/>
          </p:nvSpPr>
          <p:spPr>
            <a:xfrm>
              <a:off x="411255" y="2640613"/>
              <a:ext cx="950595" cy="257486"/>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T</a:t>
              </a:r>
              <a:r>
                <a:rPr lang="en-US" sz="1200" b="1" kern="1200">
                  <a:solidFill>
                    <a:srgbClr val="000000"/>
                  </a:solidFill>
                  <a:effectLst/>
                  <a:ea typeface="ＭＳ 明朝"/>
                  <a:cs typeface="Times New Roman"/>
                </a:rPr>
                <a:t>TTC</a:t>
              </a:r>
              <a:endParaRPr lang="en-US" sz="1000">
                <a:effectLst/>
                <a:ea typeface="ＭＳ 明朝"/>
                <a:cs typeface="Times New Roman"/>
              </a:endParaRPr>
            </a:p>
          </p:txBody>
        </p:sp>
        <p:sp>
          <p:nvSpPr>
            <p:cNvPr id="16" name="Text Box 380"/>
            <p:cNvSpPr txBox="1"/>
            <p:nvPr/>
          </p:nvSpPr>
          <p:spPr>
            <a:xfrm>
              <a:off x="1961106" y="2654512"/>
              <a:ext cx="950595" cy="257486"/>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TTC</a:t>
              </a:r>
              <a:endParaRPr lang="en-US" sz="1000">
                <a:effectLst/>
                <a:ea typeface="ＭＳ 明朝"/>
                <a:cs typeface="Times New Roman"/>
              </a:endParaRPr>
            </a:p>
          </p:txBody>
        </p:sp>
        <p:sp>
          <p:nvSpPr>
            <p:cNvPr id="17" name="Text Box 381"/>
            <p:cNvSpPr txBox="1"/>
            <p:nvPr/>
          </p:nvSpPr>
          <p:spPr>
            <a:xfrm>
              <a:off x="3473429" y="2654512"/>
              <a:ext cx="950595" cy="257486"/>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TTC</a:t>
              </a:r>
              <a:endParaRPr lang="en-US" sz="1000">
                <a:effectLst/>
                <a:ea typeface="ＭＳ 明朝"/>
                <a:cs typeface="Times New Roman"/>
              </a:endParaRPr>
            </a:p>
          </p:txBody>
        </p:sp>
        <p:sp>
          <p:nvSpPr>
            <p:cNvPr id="18" name="Text Box 382"/>
            <p:cNvSpPr txBox="1"/>
            <p:nvPr/>
          </p:nvSpPr>
          <p:spPr>
            <a:xfrm>
              <a:off x="444677" y="4410259"/>
              <a:ext cx="950595" cy="257486"/>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A</a:t>
              </a:r>
              <a:r>
                <a:rPr lang="en-US" sz="1200" b="1" kern="1200">
                  <a:solidFill>
                    <a:srgbClr val="000000"/>
                  </a:solidFill>
                  <a:effectLst/>
                  <a:ea typeface="ＭＳ 明朝"/>
                  <a:cs typeface="Times New Roman"/>
                </a:rPr>
                <a:t>TC</a:t>
              </a:r>
              <a:endParaRPr lang="en-US" sz="1000">
                <a:effectLst/>
                <a:ea typeface="ＭＳ 明朝"/>
                <a:cs typeface="Times New Roman"/>
              </a:endParaRPr>
            </a:p>
          </p:txBody>
        </p:sp>
        <p:sp>
          <p:nvSpPr>
            <p:cNvPr id="19" name="Text Box 383"/>
            <p:cNvSpPr txBox="1"/>
            <p:nvPr/>
          </p:nvSpPr>
          <p:spPr>
            <a:xfrm>
              <a:off x="1969462" y="4424158"/>
              <a:ext cx="950595" cy="257486"/>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TC</a:t>
              </a:r>
              <a:endParaRPr lang="en-US" sz="1000">
                <a:effectLst/>
                <a:ea typeface="ＭＳ 明朝"/>
                <a:cs typeface="Times New Roman"/>
              </a:endParaRPr>
            </a:p>
          </p:txBody>
        </p:sp>
        <p:sp>
          <p:nvSpPr>
            <p:cNvPr id="20" name="Text Box 384"/>
            <p:cNvSpPr txBox="1"/>
            <p:nvPr/>
          </p:nvSpPr>
          <p:spPr>
            <a:xfrm>
              <a:off x="3481784" y="4424158"/>
              <a:ext cx="950595" cy="257486"/>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TC</a:t>
              </a:r>
              <a:endParaRPr lang="en-US" sz="1000">
                <a:effectLst/>
                <a:ea typeface="ＭＳ 明朝"/>
                <a:cs typeface="Times New Roman"/>
              </a:endParaRPr>
            </a:p>
          </p:txBody>
        </p:sp>
        <p:sp>
          <p:nvSpPr>
            <p:cNvPr id="21" name="Text Box 385"/>
            <p:cNvSpPr txBox="1"/>
            <p:nvPr/>
          </p:nvSpPr>
          <p:spPr>
            <a:xfrm>
              <a:off x="457280" y="6135438"/>
              <a:ext cx="950595" cy="257486"/>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A</a:t>
              </a:r>
              <a:r>
                <a:rPr lang="en-US" sz="1200" b="1" kern="1200">
                  <a:solidFill>
                    <a:srgbClr val="000000"/>
                  </a:solidFill>
                  <a:effectLst/>
                  <a:ea typeface="ＭＳ 明朝"/>
                  <a:cs typeface="Times New Roman"/>
                </a:rPr>
                <a:t>C</a:t>
              </a:r>
              <a:endParaRPr lang="en-US" sz="1000">
                <a:effectLst/>
                <a:ea typeface="ＭＳ 明朝"/>
                <a:cs typeface="Times New Roman"/>
              </a:endParaRPr>
            </a:p>
          </p:txBody>
        </p:sp>
        <p:sp>
          <p:nvSpPr>
            <p:cNvPr id="22" name="Text Box 386"/>
            <p:cNvSpPr txBox="1"/>
            <p:nvPr/>
          </p:nvSpPr>
          <p:spPr>
            <a:xfrm>
              <a:off x="1990421" y="6149337"/>
              <a:ext cx="950595" cy="257486"/>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C</a:t>
              </a:r>
              <a:endParaRPr lang="en-US" sz="1000">
                <a:effectLst/>
                <a:ea typeface="ＭＳ 明朝"/>
                <a:cs typeface="Times New Roman"/>
              </a:endParaRPr>
            </a:p>
          </p:txBody>
        </p:sp>
        <p:sp>
          <p:nvSpPr>
            <p:cNvPr id="23" name="Text Box 387"/>
            <p:cNvSpPr txBox="1"/>
            <p:nvPr/>
          </p:nvSpPr>
          <p:spPr>
            <a:xfrm>
              <a:off x="3444255" y="6149337"/>
              <a:ext cx="950595" cy="257486"/>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C</a:t>
              </a:r>
              <a:endParaRPr lang="en-US" sz="1000">
                <a:effectLst/>
                <a:ea typeface="ＭＳ 明朝"/>
                <a:cs typeface="Times New Roman"/>
              </a:endParaRPr>
            </a:p>
          </p:txBody>
        </p:sp>
        <p:sp>
          <p:nvSpPr>
            <p:cNvPr id="24" name="Text Box 388"/>
            <p:cNvSpPr txBox="1"/>
            <p:nvPr/>
          </p:nvSpPr>
          <p:spPr>
            <a:xfrm>
              <a:off x="434906" y="7866141"/>
              <a:ext cx="950595" cy="257486"/>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ATT</a:t>
              </a:r>
              <a:r>
                <a:rPr lang="en-US" sz="1200" b="1" kern="1200">
                  <a:solidFill>
                    <a:srgbClr val="FF0000"/>
                  </a:solidFill>
                  <a:effectLst/>
                  <a:ea typeface="ＭＳ 明朝"/>
                  <a:cs typeface="Times New Roman"/>
                </a:rPr>
                <a:t>A</a:t>
              </a:r>
              <a:endParaRPr lang="en-US" sz="1000">
                <a:effectLst/>
                <a:ea typeface="ＭＳ 明朝"/>
                <a:cs typeface="Times New Roman"/>
              </a:endParaRPr>
            </a:p>
          </p:txBody>
        </p:sp>
        <p:sp>
          <p:nvSpPr>
            <p:cNvPr id="25" name="Text Box 389"/>
            <p:cNvSpPr txBox="1"/>
            <p:nvPr/>
          </p:nvSpPr>
          <p:spPr>
            <a:xfrm>
              <a:off x="1945811" y="7880040"/>
              <a:ext cx="950595" cy="257486"/>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ATT</a:t>
              </a:r>
              <a:r>
                <a:rPr lang="en-US" sz="1200" b="1" kern="1200">
                  <a:solidFill>
                    <a:srgbClr val="FF0000"/>
                  </a:solidFill>
                  <a:effectLst/>
                  <a:ea typeface="ＭＳ 明朝"/>
                  <a:cs typeface="Times New Roman"/>
                </a:rPr>
                <a:t>T</a:t>
              </a:r>
              <a:endParaRPr lang="en-US" sz="1000">
                <a:effectLst/>
                <a:ea typeface="ＭＳ 明朝"/>
                <a:cs typeface="Times New Roman"/>
              </a:endParaRPr>
            </a:p>
          </p:txBody>
        </p:sp>
        <p:sp>
          <p:nvSpPr>
            <p:cNvPr id="26" name="Text Box 390"/>
            <p:cNvSpPr txBox="1"/>
            <p:nvPr/>
          </p:nvSpPr>
          <p:spPr>
            <a:xfrm>
              <a:off x="3421880" y="7880040"/>
              <a:ext cx="950595" cy="257486"/>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ATT</a:t>
              </a:r>
              <a:r>
                <a:rPr lang="en-US" sz="1200" b="1" kern="1200">
                  <a:solidFill>
                    <a:srgbClr val="FF0000"/>
                  </a:solidFill>
                  <a:effectLst/>
                  <a:ea typeface="ＭＳ 明朝"/>
                  <a:cs typeface="Times New Roman"/>
                </a:rPr>
                <a:t>G</a:t>
              </a:r>
              <a:endParaRPr lang="en-US" sz="1000">
                <a:effectLst/>
                <a:ea typeface="ＭＳ 明朝"/>
                <a:cs typeface="Times New Roman"/>
              </a:endParaRPr>
            </a:p>
          </p:txBody>
        </p:sp>
      </p:grpSp>
      <p:sp>
        <p:nvSpPr>
          <p:cNvPr id="28" name="TextBox 27"/>
          <p:cNvSpPr txBox="1"/>
          <p:nvPr/>
        </p:nvSpPr>
        <p:spPr>
          <a:xfrm>
            <a:off x="3864094" y="955685"/>
            <a:ext cx="3150541" cy="369332"/>
          </a:xfrm>
          <a:prstGeom prst="rect">
            <a:avLst/>
          </a:prstGeom>
          <a:noFill/>
        </p:spPr>
        <p:txBody>
          <a:bodyPr wrap="square" rtlCol="0">
            <a:spAutoFit/>
          </a:bodyPr>
          <a:lstStyle/>
          <a:p>
            <a:r>
              <a:rPr lang="en-US" b="1" dirty="0" smtClean="0">
                <a:cs typeface="Times New Roman"/>
              </a:rPr>
              <a:t>Tethered Cleavage Activity</a:t>
            </a:r>
            <a:endParaRPr lang="en-US" sz="1200" b="1" dirty="0">
              <a:cs typeface="Times New Roman"/>
            </a:endParaRPr>
          </a:p>
        </p:txBody>
      </p:sp>
    </p:spTree>
    <p:extLst>
      <p:ext uri="{BB962C8B-B14F-4D97-AF65-F5344CB8AC3E}">
        <p14:creationId xmlns:p14="http://schemas.microsoft.com/office/powerpoint/2010/main" val="12092581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1993205" y="213677"/>
            <a:ext cx="5577127" cy="9616123"/>
            <a:chOff x="224334" y="232985"/>
            <a:chExt cx="4920994" cy="8741930"/>
          </a:xfrm>
        </p:grpSpPr>
        <p:grpSp>
          <p:nvGrpSpPr>
            <p:cNvPr id="36" name="Group 35"/>
            <p:cNvGrpSpPr/>
            <p:nvPr/>
          </p:nvGrpSpPr>
          <p:grpSpPr>
            <a:xfrm>
              <a:off x="224334" y="232985"/>
              <a:ext cx="4920994" cy="8741930"/>
              <a:chOff x="224334" y="232985"/>
              <a:chExt cx="4920994" cy="8741930"/>
            </a:xfrm>
          </p:grpSpPr>
          <p:pic>
            <p:nvPicPr>
              <p:cNvPr id="50" name="Picture 49"/>
              <p:cNvPicPr>
                <a:picLocks noChangeAspect="1"/>
              </p:cNvPicPr>
              <p:nvPr/>
            </p:nvPicPr>
            <p:blipFill>
              <a:blip r:embed="rId3"/>
              <a:stretch>
                <a:fillRect/>
              </a:stretch>
            </p:blipFill>
            <p:spPr>
              <a:xfrm>
                <a:off x="255886" y="232985"/>
                <a:ext cx="4706634" cy="5187443"/>
              </a:xfrm>
              <a:prstGeom prst="rect">
                <a:avLst/>
              </a:prstGeom>
            </p:spPr>
          </p:pic>
          <p:pic>
            <p:nvPicPr>
              <p:cNvPr id="51" name="Picture 50"/>
              <p:cNvPicPr>
                <a:picLocks noChangeAspect="1"/>
              </p:cNvPicPr>
              <p:nvPr/>
            </p:nvPicPr>
            <p:blipFill>
              <a:blip r:embed="rId4"/>
              <a:stretch>
                <a:fillRect/>
              </a:stretch>
            </p:blipFill>
            <p:spPr>
              <a:xfrm>
                <a:off x="224334" y="5467756"/>
                <a:ext cx="4706634" cy="3507159"/>
              </a:xfrm>
              <a:prstGeom prst="rect">
                <a:avLst/>
              </a:prstGeom>
            </p:spPr>
          </p:pic>
          <p:sp>
            <p:nvSpPr>
              <p:cNvPr id="52" name="Rectangle 51"/>
              <p:cNvSpPr/>
              <p:nvPr/>
            </p:nvSpPr>
            <p:spPr>
              <a:xfrm>
                <a:off x="1818292" y="232985"/>
                <a:ext cx="3327036" cy="161646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TextBox 52"/>
              <p:cNvSpPr txBox="1"/>
              <p:nvPr/>
            </p:nvSpPr>
            <p:spPr>
              <a:xfrm>
                <a:off x="2217912" y="536216"/>
                <a:ext cx="1678556" cy="643533"/>
              </a:xfrm>
              <a:prstGeom prst="rect">
                <a:avLst/>
              </a:prstGeom>
              <a:noFill/>
            </p:spPr>
            <p:txBody>
              <a:bodyPr wrap="square" rtlCol="0">
                <a:spAutoFit/>
              </a:bodyPr>
              <a:lstStyle/>
              <a:p>
                <a:r>
                  <a:rPr lang="en-US" b="1" dirty="0" smtClean="0">
                    <a:cs typeface="Times New Roman"/>
                  </a:rPr>
                  <a:t>Binding</a:t>
                </a:r>
              </a:p>
              <a:p>
                <a:endParaRPr lang="en-US" sz="1000" b="1" dirty="0" smtClean="0">
                  <a:cs typeface="Times New Roman"/>
                </a:endParaRPr>
              </a:p>
              <a:p>
                <a:r>
                  <a:rPr lang="en-US" sz="1200" b="1" dirty="0" smtClean="0">
                    <a:cs typeface="Times New Roman"/>
                  </a:rPr>
                  <a:t>100pM DNA substrate</a:t>
                </a:r>
                <a:endParaRPr lang="en-US" sz="1200" b="1" dirty="0">
                  <a:cs typeface="Times New Roman"/>
                </a:endParaRPr>
              </a:p>
            </p:txBody>
          </p:sp>
          <p:sp>
            <p:nvSpPr>
              <p:cNvPr id="54" name="Rectangle 53"/>
              <p:cNvSpPr/>
              <p:nvPr/>
            </p:nvSpPr>
            <p:spPr>
              <a:xfrm>
                <a:off x="619504" y="392365"/>
                <a:ext cx="485279" cy="2409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Rectangle 54"/>
              <p:cNvSpPr/>
              <p:nvPr/>
            </p:nvSpPr>
            <p:spPr>
              <a:xfrm>
                <a:off x="619504" y="2231244"/>
                <a:ext cx="485279" cy="2409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Rectangle 55"/>
              <p:cNvSpPr/>
              <p:nvPr/>
            </p:nvSpPr>
            <p:spPr>
              <a:xfrm>
                <a:off x="2171589" y="2263181"/>
                <a:ext cx="485279" cy="2409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Rectangle 56"/>
              <p:cNvSpPr/>
              <p:nvPr/>
            </p:nvSpPr>
            <p:spPr>
              <a:xfrm>
                <a:off x="3745408" y="2231244"/>
                <a:ext cx="485279" cy="2409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Rectangle 57"/>
              <p:cNvSpPr/>
              <p:nvPr/>
            </p:nvSpPr>
            <p:spPr>
              <a:xfrm>
                <a:off x="609432" y="4004730"/>
                <a:ext cx="485279" cy="2409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Rectangle 58"/>
              <p:cNvSpPr/>
              <p:nvPr/>
            </p:nvSpPr>
            <p:spPr>
              <a:xfrm>
                <a:off x="2171589" y="3978156"/>
                <a:ext cx="485279" cy="2409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Rectangle 59"/>
              <p:cNvSpPr/>
              <p:nvPr/>
            </p:nvSpPr>
            <p:spPr>
              <a:xfrm>
                <a:off x="3745408" y="3978156"/>
                <a:ext cx="485279" cy="2409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Rectangle 60"/>
              <p:cNvSpPr/>
              <p:nvPr/>
            </p:nvSpPr>
            <p:spPr>
              <a:xfrm>
                <a:off x="619504" y="5730993"/>
                <a:ext cx="485279" cy="2409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Rectangle 61"/>
              <p:cNvSpPr/>
              <p:nvPr/>
            </p:nvSpPr>
            <p:spPr>
              <a:xfrm>
                <a:off x="2171589" y="5741716"/>
                <a:ext cx="485279" cy="2409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Rectangle 62"/>
              <p:cNvSpPr/>
              <p:nvPr/>
            </p:nvSpPr>
            <p:spPr>
              <a:xfrm>
                <a:off x="3683456" y="5741716"/>
                <a:ext cx="485279" cy="2409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Rectangle 63"/>
              <p:cNvSpPr/>
              <p:nvPr/>
            </p:nvSpPr>
            <p:spPr>
              <a:xfrm>
                <a:off x="609432" y="7511762"/>
                <a:ext cx="485279" cy="2409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Rectangle 64"/>
              <p:cNvSpPr/>
              <p:nvPr/>
            </p:nvSpPr>
            <p:spPr>
              <a:xfrm>
                <a:off x="2161263" y="7471421"/>
                <a:ext cx="485279" cy="2409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Rectangle 65"/>
              <p:cNvSpPr/>
              <p:nvPr/>
            </p:nvSpPr>
            <p:spPr>
              <a:xfrm>
                <a:off x="3683456" y="7503358"/>
                <a:ext cx="485279" cy="2409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7" name="TextBox 36"/>
            <p:cNvSpPr txBox="1"/>
            <p:nvPr/>
          </p:nvSpPr>
          <p:spPr>
            <a:xfrm>
              <a:off x="558433" y="377537"/>
              <a:ext cx="950716" cy="251817"/>
            </a:xfrm>
            <a:prstGeom prst="rect">
              <a:avLst/>
            </a:prstGeom>
            <a:noFill/>
          </p:spPr>
          <p:txBody>
            <a:bodyPr wrap="square" rtlCol="0">
              <a:spAutoFit/>
            </a:bodyPr>
            <a:lstStyle/>
            <a:p>
              <a:r>
                <a:rPr lang="en-US" sz="1200" b="1" dirty="0" smtClean="0">
                  <a:cs typeface="Times New Roman"/>
                </a:rPr>
                <a:t>wt AATC</a:t>
              </a:r>
              <a:r>
                <a:rPr lang="en-US" sz="1200" dirty="0" smtClean="0"/>
                <a:t> </a:t>
              </a:r>
              <a:endParaRPr lang="en-US" sz="1200" dirty="0"/>
            </a:p>
          </p:txBody>
        </p:sp>
        <p:sp>
          <p:nvSpPr>
            <p:cNvPr id="38" name="TextBox 37"/>
            <p:cNvSpPr txBox="1"/>
            <p:nvPr/>
          </p:nvSpPr>
          <p:spPr>
            <a:xfrm>
              <a:off x="383574" y="2148228"/>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T</a:t>
              </a:r>
              <a:r>
                <a:rPr lang="en-US" sz="1200" b="1" dirty="0" smtClean="0">
                  <a:cs typeface="Times New Roman"/>
                </a:rPr>
                <a:t>ATC</a:t>
              </a:r>
              <a:endParaRPr lang="en-US" sz="1200" dirty="0"/>
            </a:p>
          </p:txBody>
        </p:sp>
        <p:sp>
          <p:nvSpPr>
            <p:cNvPr id="39" name="TextBox 38"/>
            <p:cNvSpPr txBox="1"/>
            <p:nvPr/>
          </p:nvSpPr>
          <p:spPr>
            <a:xfrm>
              <a:off x="1947416" y="2162128"/>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C</a:t>
              </a:r>
              <a:r>
                <a:rPr lang="en-US" sz="1200" b="1" dirty="0" smtClean="0">
                  <a:cs typeface="Times New Roman"/>
                </a:rPr>
                <a:t>ATC</a:t>
              </a:r>
              <a:endParaRPr lang="en-US" sz="1200" dirty="0"/>
            </a:p>
          </p:txBody>
        </p:sp>
        <p:sp>
          <p:nvSpPr>
            <p:cNvPr id="40" name="TextBox 39"/>
            <p:cNvSpPr txBox="1"/>
            <p:nvPr/>
          </p:nvSpPr>
          <p:spPr>
            <a:xfrm>
              <a:off x="3505747" y="2162128"/>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G</a:t>
              </a:r>
              <a:r>
                <a:rPr lang="en-US" sz="1200" b="1" dirty="0" smtClean="0">
                  <a:cs typeface="Times New Roman"/>
                </a:rPr>
                <a:t>ATC</a:t>
              </a:r>
              <a:endParaRPr lang="en-US" sz="1200" dirty="0"/>
            </a:p>
          </p:txBody>
        </p:sp>
        <p:sp>
          <p:nvSpPr>
            <p:cNvPr id="41" name="TextBox 40"/>
            <p:cNvSpPr txBox="1"/>
            <p:nvPr/>
          </p:nvSpPr>
          <p:spPr>
            <a:xfrm>
              <a:off x="389764" y="3894298"/>
              <a:ext cx="950716" cy="251817"/>
            </a:xfrm>
            <a:prstGeom prst="rect">
              <a:avLst/>
            </a:prstGeom>
            <a:noFill/>
          </p:spPr>
          <p:txBody>
            <a:bodyPr wrap="square" rtlCol="0">
              <a:spAutoFit/>
            </a:bodyPr>
            <a:lstStyle/>
            <a:p>
              <a:pPr algn="ctr"/>
              <a:r>
                <a:rPr lang="en-US" sz="1200" b="1" dirty="0" smtClean="0">
                  <a:cs typeface="Times New Roman"/>
                </a:rPr>
                <a:t>A</a:t>
              </a:r>
              <a:r>
                <a:rPr lang="en-US" sz="1200" b="1" dirty="0" smtClean="0">
                  <a:solidFill>
                    <a:srgbClr val="FF0000"/>
                  </a:solidFill>
                  <a:cs typeface="Times New Roman"/>
                </a:rPr>
                <a:t>T</a:t>
              </a:r>
              <a:r>
                <a:rPr lang="en-US" sz="1200" b="1" dirty="0" smtClean="0">
                  <a:cs typeface="Times New Roman"/>
                </a:rPr>
                <a:t>TC</a:t>
              </a:r>
              <a:endParaRPr lang="en-US" sz="1200" dirty="0"/>
            </a:p>
          </p:txBody>
        </p:sp>
        <p:sp>
          <p:nvSpPr>
            <p:cNvPr id="42" name="TextBox 41"/>
            <p:cNvSpPr txBox="1"/>
            <p:nvPr/>
          </p:nvSpPr>
          <p:spPr>
            <a:xfrm>
              <a:off x="1961494" y="3908198"/>
              <a:ext cx="950716" cy="251817"/>
            </a:xfrm>
            <a:prstGeom prst="rect">
              <a:avLst/>
            </a:prstGeom>
            <a:noFill/>
          </p:spPr>
          <p:txBody>
            <a:bodyPr wrap="square" rtlCol="0">
              <a:spAutoFit/>
            </a:bodyPr>
            <a:lstStyle/>
            <a:p>
              <a:pPr algn="ctr"/>
              <a:r>
                <a:rPr lang="en-US" sz="1200" b="1" dirty="0" smtClean="0">
                  <a:cs typeface="Times New Roman"/>
                </a:rPr>
                <a:t>A</a:t>
              </a:r>
              <a:r>
                <a:rPr lang="en-US" sz="1200" b="1" dirty="0" smtClean="0">
                  <a:solidFill>
                    <a:srgbClr val="FF0000"/>
                  </a:solidFill>
                  <a:cs typeface="Times New Roman"/>
                </a:rPr>
                <a:t>C</a:t>
              </a:r>
              <a:r>
                <a:rPr lang="en-US" sz="1200" b="1" dirty="0" smtClean="0">
                  <a:cs typeface="Times New Roman"/>
                </a:rPr>
                <a:t>TC</a:t>
              </a:r>
              <a:endParaRPr lang="en-US" sz="1200" dirty="0"/>
            </a:p>
          </p:txBody>
        </p:sp>
        <p:sp>
          <p:nvSpPr>
            <p:cNvPr id="43" name="TextBox 42"/>
            <p:cNvSpPr txBox="1"/>
            <p:nvPr/>
          </p:nvSpPr>
          <p:spPr>
            <a:xfrm>
              <a:off x="3513809" y="3908198"/>
              <a:ext cx="950716" cy="251817"/>
            </a:xfrm>
            <a:prstGeom prst="rect">
              <a:avLst/>
            </a:prstGeom>
            <a:noFill/>
          </p:spPr>
          <p:txBody>
            <a:bodyPr wrap="square" rtlCol="0">
              <a:spAutoFit/>
            </a:bodyPr>
            <a:lstStyle/>
            <a:p>
              <a:pPr algn="ctr"/>
              <a:r>
                <a:rPr lang="en-US" sz="1200" b="1" dirty="0" smtClean="0">
                  <a:cs typeface="Times New Roman"/>
                </a:rPr>
                <a:t>A</a:t>
              </a:r>
              <a:r>
                <a:rPr lang="en-US" sz="1200" b="1" dirty="0" smtClean="0">
                  <a:solidFill>
                    <a:srgbClr val="FF0000"/>
                  </a:solidFill>
                  <a:cs typeface="Times New Roman"/>
                </a:rPr>
                <a:t>G</a:t>
              </a:r>
              <a:r>
                <a:rPr lang="en-US" sz="1200" b="1" dirty="0" smtClean="0">
                  <a:cs typeface="Times New Roman"/>
                </a:rPr>
                <a:t>TC</a:t>
              </a:r>
              <a:endParaRPr lang="en-US" sz="1200" dirty="0"/>
            </a:p>
          </p:txBody>
        </p:sp>
        <p:sp>
          <p:nvSpPr>
            <p:cNvPr id="44" name="TextBox 43"/>
            <p:cNvSpPr txBox="1"/>
            <p:nvPr/>
          </p:nvSpPr>
          <p:spPr>
            <a:xfrm>
              <a:off x="368356" y="5623928"/>
              <a:ext cx="950716" cy="251817"/>
            </a:xfrm>
            <a:prstGeom prst="rect">
              <a:avLst/>
            </a:prstGeom>
            <a:noFill/>
          </p:spPr>
          <p:txBody>
            <a:bodyPr wrap="square" rtlCol="0">
              <a:spAutoFit/>
            </a:bodyPr>
            <a:lstStyle/>
            <a:p>
              <a:pPr algn="ctr"/>
              <a:r>
                <a:rPr lang="en-US" sz="1200" b="1" dirty="0" smtClean="0">
                  <a:cs typeface="Times New Roman"/>
                </a:rPr>
                <a:t>AA</a:t>
              </a:r>
              <a:r>
                <a:rPr lang="en-US" sz="1200" b="1" dirty="0" smtClean="0">
                  <a:solidFill>
                    <a:srgbClr val="FF0000"/>
                  </a:solidFill>
                  <a:cs typeface="Times New Roman"/>
                </a:rPr>
                <a:t>A</a:t>
              </a:r>
              <a:r>
                <a:rPr lang="en-US" sz="1200" b="1" dirty="0" smtClean="0">
                  <a:cs typeface="Times New Roman"/>
                </a:rPr>
                <a:t>C</a:t>
              </a:r>
              <a:endParaRPr lang="en-US" sz="1200" dirty="0"/>
            </a:p>
          </p:txBody>
        </p:sp>
        <p:sp>
          <p:nvSpPr>
            <p:cNvPr id="45" name="TextBox 44"/>
            <p:cNvSpPr txBox="1"/>
            <p:nvPr/>
          </p:nvSpPr>
          <p:spPr>
            <a:xfrm>
              <a:off x="1909002" y="5637828"/>
              <a:ext cx="950716" cy="251817"/>
            </a:xfrm>
            <a:prstGeom prst="rect">
              <a:avLst/>
            </a:prstGeom>
            <a:noFill/>
          </p:spPr>
          <p:txBody>
            <a:bodyPr wrap="square" rtlCol="0">
              <a:spAutoFit/>
            </a:bodyPr>
            <a:lstStyle/>
            <a:p>
              <a:pPr algn="ctr"/>
              <a:r>
                <a:rPr lang="en-US" sz="1200" b="1" dirty="0" smtClean="0">
                  <a:cs typeface="Times New Roman"/>
                </a:rPr>
                <a:t>AA</a:t>
              </a:r>
              <a:r>
                <a:rPr lang="en-US" sz="1200" b="1" dirty="0" smtClean="0">
                  <a:solidFill>
                    <a:srgbClr val="FF0000"/>
                  </a:solidFill>
                  <a:cs typeface="Times New Roman"/>
                </a:rPr>
                <a:t>C</a:t>
              </a:r>
              <a:r>
                <a:rPr lang="en-US" sz="1200" b="1" dirty="0" smtClean="0">
                  <a:cs typeface="Times New Roman"/>
                </a:rPr>
                <a:t>C</a:t>
              </a:r>
              <a:endParaRPr lang="en-US" sz="1200" dirty="0"/>
            </a:p>
          </p:txBody>
        </p:sp>
        <p:sp>
          <p:nvSpPr>
            <p:cNvPr id="46" name="TextBox 45"/>
            <p:cNvSpPr txBox="1"/>
            <p:nvPr/>
          </p:nvSpPr>
          <p:spPr>
            <a:xfrm>
              <a:off x="3458041" y="5637828"/>
              <a:ext cx="950716" cy="251817"/>
            </a:xfrm>
            <a:prstGeom prst="rect">
              <a:avLst/>
            </a:prstGeom>
            <a:noFill/>
          </p:spPr>
          <p:txBody>
            <a:bodyPr wrap="square" rtlCol="0">
              <a:spAutoFit/>
            </a:bodyPr>
            <a:lstStyle/>
            <a:p>
              <a:pPr algn="ctr"/>
              <a:r>
                <a:rPr lang="en-US" sz="1200" b="1" dirty="0" smtClean="0">
                  <a:cs typeface="Times New Roman"/>
                </a:rPr>
                <a:t>AA</a:t>
              </a:r>
              <a:r>
                <a:rPr lang="en-US" sz="1200" b="1" dirty="0" smtClean="0">
                  <a:solidFill>
                    <a:srgbClr val="FF0000"/>
                  </a:solidFill>
                  <a:cs typeface="Times New Roman"/>
                </a:rPr>
                <a:t>G</a:t>
              </a:r>
              <a:r>
                <a:rPr lang="en-US" sz="1200" b="1" dirty="0" smtClean="0">
                  <a:cs typeface="Times New Roman"/>
                </a:rPr>
                <a:t>C</a:t>
              </a:r>
              <a:endParaRPr lang="en-US" sz="1200" dirty="0"/>
            </a:p>
          </p:txBody>
        </p:sp>
        <p:sp>
          <p:nvSpPr>
            <p:cNvPr id="47" name="TextBox 46"/>
            <p:cNvSpPr txBox="1"/>
            <p:nvPr/>
          </p:nvSpPr>
          <p:spPr>
            <a:xfrm>
              <a:off x="377009" y="7380035"/>
              <a:ext cx="950716" cy="251817"/>
            </a:xfrm>
            <a:prstGeom prst="rect">
              <a:avLst/>
            </a:prstGeom>
            <a:noFill/>
          </p:spPr>
          <p:txBody>
            <a:bodyPr wrap="square" rtlCol="0">
              <a:spAutoFit/>
            </a:bodyPr>
            <a:lstStyle/>
            <a:p>
              <a:pPr algn="ctr"/>
              <a:r>
                <a:rPr lang="en-US" sz="1200" b="1" dirty="0" smtClean="0">
                  <a:cs typeface="Times New Roman"/>
                </a:rPr>
                <a:t>AAT</a:t>
              </a:r>
              <a:r>
                <a:rPr lang="en-US" sz="1200" b="1" dirty="0" smtClean="0">
                  <a:solidFill>
                    <a:srgbClr val="FF0000"/>
                  </a:solidFill>
                  <a:cs typeface="Times New Roman"/>
                </a:rPr>
                <a:t>A</a:t>
              </a:r>
              <a:endParaRPr lang="en-US" sz="1200" dirty="0">
                <a:solidFill>
                  <a:srgbClr val="FF0000"/>
                </a:solidFill>
              </a:endParaRPr>
            </a:p>
          </p:txBody>
        </p:sp>
        <p:sp>
          <p:nvSpPr>
            <p:cNvPr id="48" name="TextBox 47"/>
            <p:cNvSpPr txBox="1"/>
            <p:nvPr/>
          </p:nvSpPr>
          <p:spPr>
            <a:xfrm>
              <a:off x="1918147" y="7393935"/>
              <a:ext cx="950716" cy="251817"/>
            </a:xfrm>
            <a:prstGeom prst="rect">
              <a:avLst/>
            </a:prstGeom>
            <a:noFill/>
          </p:spPr>
          <p:txBody>
            <a:bodyPr wrap="square" rtlCol="0">
              <a:spAutoFit/>
            </a:bodyPr>
            <a:lstStyle/>
            <a:p>
              <a:pPr algn="ctr"/>
              <a:r>
                <a:rPr lang="en-US" sz="1200" b="1" dirty="0" smtClean="0">
                  <a:cs typeface="Times New Roman"/>
                </a:rPr>
                <a:t>AAT</a:t>
              </a:r>
              <a:r>
                <a:rPr lang="en-US" sz="1200" b="1" dirty="0" smtClean="0">
                  <a:solidFill>
                    <a:srgbClr val="FF0000"/>
                  </a:solidFill>
                  <a:cs typeface="Times New Roman"/>
                </a:rPr>
                <a:t>T</a:t>
              </a:r>
              <a:endParaRPr lang="en-US" sz="1200" dirty="0">
                <a:solidFill>
                  <a:srgbClr val="FF0000"/>
                </a:solidFill>
              </a:endParaRPr>
            </a:p>
          </p:txBody>
        </p:sp>
        <p:sp>
          <p:nvSpPr>
            <p:cNvPr id="49" name="TextBox 48"/>
            <p:cNvSpPr txBox="1"/>
            <p:nvPr/>
          </p:nvSpPr>
          <p:spPr>
            <a:xfrm>
              <a:off x="3458338" y="7393935"/>
              <a:ext cx="950716" cy="251817"/>
            </a:xfrm>
            <a:prstGeom prst="rect">
              <a:avLst/>
            </a:prstGeom>
            <a:noFill/>
          </p:spPr>
          <p:txBody>
            <a:bodyPr wrap="square" rtlCol="0">
              <a:spAutoFit/>
            </a:bodyPr>
            <a:lstStyle/>
            <a:p>
              <a:pPr algn="ctr"/>
              <a:r>
                <a:rPr lang="en-US" sz="1200" b="1" dirty="0" smtClean="0">
                  <a:cs typeface="Times New Roman"/>
                </a:rPr>
                <a:t>AAT</a:t>
              </a:r>
              <a:r>
                <a:rPr lang="en-US" sz="1200" b="1" dirty="0" smtClean="0">
                  <a:solidFill>
                    <a:srgbClr val="FF0000"/>
                  </a:solidFill>
                  <a:cs typeface="Times New Roman"/>
                </a:rPr>
                <a:t>G</a:t>
              </a:r>
              <a:endParaRPr lang="en-US" sz="1200" dirty="0">
                <a:solidFill>
                  <a:srgbClr val="FF0000"/>
                </a:solidFill>
              </a:endParaRPr>
            </a:p>
          </p:txBody>
        </p:sp>
      </p:grpSp>
      <p:sp>
        <p:nvSpPr>
          <p:cNvPr id="2" name="Title 1"/>
          <p:cNvSpPr>
            <a:spLocks noGrp="1"/>
          </p:cNvSpPr>
          <p:nvPr>
            <p:ph type="title"/>
          </p:nvPr>
        </p:nvSpPr>
        <p:spPr>
          <a:xfrm>
            <a:off x="381000" y="228600"/>
            <a:ext cx="2984217" cy="712935"/>
          </a:xfrm>
        </p:spPr>
        <p:txBody>
          <a:bodyPr>
            <a:normAutofit/>
          </a:bodyPr>
          <a:lstStyle/>
          <a:p>
            <a:pPr algn="l"/>
            <a:r>
              <a:rPr lang="en-US" sz="3200" b="1" dirty="0" smtClean="0">
                <a:latin typeface="+mn-lt"/>
              </a:rPr>
              <a:t>I-PanMI</a:t>
            </a:r>
            <a:endParaRPr lang="en-US" sz="3200" b="1" dirty="0">
              <a:latin typeface="+mn-lt"/>
            </a:endParaRPr>
          </a:p>
        </p:txBody>
      </p:sp>
    </p:spTree>
    <p:extLst>
      <p:ext uri="{BB962C8B-B14F-4D97-AF65-F5344CB8AC3E}">
        <p14:creationId xmlns:p14="http://schemas.microsoft.com/office/powerpoint/2010/main" val="399043160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2984217" cy="712935"/>
          </a:xfrm>
        </p:spPr>
        <p:txBody>
          <a:bodyPr>
            <a:normAutofit/>
          </a:bodyPr>
          <a:lstStyle/>
          <a:p>
            <a:pPr algn="l"/>
            <a:r>
              <a:rPr lang="en-US" sz="3200" b="1" dirty="0" smtClean="0"/>
              <a:t>I-PanMI</a:t>
            </a:r>
            <a:endParaRPr lang="en-US" sz="3200" b="1" dirty="0"/>
          </a:p>
        </p:txBody>
      </p:sp>
      <p:graphicFrame>
        <p:nvGraphicFramePr>
          <p:cNvPr id="6" name="Table 5"/>
          <p:cNvGraphicFramePr>
            <a:graphicFrameLocks noGrp="1"/>
          </p:cNvGraphicFramePr>
          <p:nvPr>
            <p:extLst>
              <p:ext uri="{D42A27DB-BD31-4B8C-83A1-F6EECF244321}">
                <p14:modId xmlns:p14="http://schemas.microsoft.com/office/powerpoint/2010/main" val="3706088484"/>
              </p:ext>
            </p:extLst>
          </p:nvPr>
        </p:nvGraphicFramePr>
        <p:xfrm>
          <a:off x="331028" y="8131392"/>
          <a:ext cx="7020455" cy="1043616"/>
        </p:xfrm>
        <a:graphic>
          <a:graphicData uri="http://schemas.openxmlformats.org/drawingml/2006/table">
            <a:tbl>
              <a:tblPr firstRow="1" bandRow="1">
                <a:tableStyleId>{5940675A-B579-460E-94D1-54222C63F5DA}</a:tableStyleId>
              </a:tblPr>
              <a:tblGrid>
                <a:gridCol w="1002923"/>
                <a:gridCol w="501461"/>
                <a:gridCol w="501461"/>
                <a:gridCol w="501461"/>
                <a:gridCol w="501461"/>
                <a:gridCol w="501461"/>
                <a:gridCol w="501461"/>
                <a:gridCol w="501461"/>
                <a:gridCol w="501461"/>
                <a:gridCol w="501461"/>
                <a:gridCol w="501461"/>
                <a:gridCol w="501461"/>
                <a:gridCol w="501461"/>
              </a:tblGrid>
              <a:tr h="347872">
                <a:tc>
                  <a:txBody>
                    <a:bodyPr/>
                    <a:lstStyle/>
                    <a:p>
                      <a:pPr algn="r"/>
                      <a:r>
                        <a:rPr lang="en-US" sz="1100" b="1" dirty="0" smtClean="0">
                          <a:solidFill>
                            <a:srgbClr val="0000FF"/>
                          </a:solidFill>
                        </a:rPr>
                        <a:t>AATC</a:t>
                      </a:r>
                      <a:endParaRPr lang="en-US" sz="1100" b="1" dirty="0">
                        <a:solidFill>
                          <a:srgbClr val="0000F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TATC</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CATC</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GATC</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ATTC</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chemeClr val="tx1"/>
                          </a:solidFill>
                        </a:rPr>
                        <a:t>ACTC</a:t>
                      </a:r>
                      <a:endParaRPr lang="en-US" sz="1200" b="1"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AGTC</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AAAC</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chemeClr val="tx1"/>
                          </a:solidFill>
                        </a:rPr>
                        <a:t>AACC</a:t>
                      </a:r>
                      <a:endParaRPr lang="en-US" sz="1200" b="1"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AAGC</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AATA</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AATT</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AATG</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b="0" dirty="0" smtClean="0">
                          <a:solidFill>
                            <a:schemeClr val="tx1"/>
                          </a:solidFill>
                        </a:rPr>
                        <a:t>In-Vitro</a:t>
                      </a:r>
                      <a:endParaRPr lang="en-US" sz="11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18%</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15%</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120%</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chemeClr val="tx1"/>
                          </a:solidFill>
                        </a:rPr>
                        <a:t>97%</a:t>
                      </a:r>
                      <a:endParaRPr lang="en-US" sz="1200" b="1"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81%</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90%</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chemeClr val="tx1"/>
                          </a:solidFill>
                        </a:rPr>
                        <a:t>108%</a:t>
                      </a:r>
                      <a:endParaRPr lang="en-US" sz="1200" b="1"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67%</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75%</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50%</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4%</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b="0" dirty="0" smtClean="0">
                          <a:solidFill>
                            <a:schemeClr val="tx1"/>
                          </a:solidFill>
                        </a:rPr>
                        <a:t>Tethered-Flow</a:t>
                      </a:r>
                      <a:endParaRPr lang="en-US" sz="11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6%</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4%</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143%</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chemeClr val="tx1"/>
                          </a:solidFill>
                        </a:rPr>
                        <a:t>74%</a:t>
                      </a:r>
                      <a:endParaRPr lang="en-US" sz="1200" b="1"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87%</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135%</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chemeClr val="tx1"/>
                          </a:solidFill>
                        </a:rPr>
                        <a:t>115%</a:t>
                      </a:r>
                      <a:endParaRPr lang="en-US" sz="1200" b="1"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52%</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87%</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28%</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2%</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cxnSp>
        <p:nvCxnSpPr>
          <p:cNvPr id="10" name="Straight Arrow Connector 9"/>
          <p:cNvCxnSpPr/>
          <p:nvPr/>
        </p:nvCxnSpPr>
        <p:spPr>
          <a:xfrm flipV="1">
            <a:off x="3422106" y="9136789"/>
            <a:ext cx="236462" cy="309337"/>
          </a:xfrm>
          <a:prstGeom prst="straightConnector1">
            <a:avLst/>
          </a:prstGeom>
          <a:ln w="38100" cmpd="sng">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p:cNvCxnSpPr/>
          <p:nvPr/>
        </p:nvCxnSpPr>
        <p:spPr>
          <a:xfrm flipV="1">
            <a:off x="4923125" y="9136789"/>
            <a:ext cx="236462" cy="309337"/>
          </a:xfrm>
          <a:prstGeom prst="straightConnector1">
            <a:avLst/>
          </a:prstGeom>
          <a:ln w="38100" cmpd="sng">
            <a:tailEnd type="arrow"/>
          </a:ln>
        </p:spPr>
        <p:style>
          <a:lnRef idx="2">
            <a:schemeClr val="dk1"/>
          </a:lnRef>
          <a:fillRef idx="0">
            <a:schemeClr val="dk1"/>
          </a:fillRef>
          <a:effectRef idx="1">
            <a:schemeClr val="dk1"/>
          </a:effectRef>
          <a:fontRef idx="minor">
            <a:schemeClr val="tx1"/>
          </a:fontRef>
        </p:style>
      </p:cxnSp>
      <p:pic>
        <p:nvPicPr>
          <p:cNvPr id="12" name="Picture 11" descr="Screen Shot 2015-03-26 at 10.51.0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2077" y="9088394"/>
            <a:ext cx="459257" cy="406128"/>
          </a:xfrm>
          <a:prstGeom prst="rect">
            <a:avLst/>
          </a:prstGeom>
        </p:spPr>
      </p:pic>
      <p:pic>
        <p:nvPicPr>
          <p:cNvPr id="13" name="Picture 12" descr="Screen Shot 2015-03-26 at 10.51.0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3940" y="9088394"/>
            <a:ext cx="459257" cy="406128"/>
          </a:xfrm>
          <a:prstGeom prst="rect">
            <a:avLst/>
          </a:prstGeom>
        </p:spPr>
      </p:pic>
      <p:pic>
        <p:nvPicPr>
          <p:cNvPr id="14" name="Picture 13" descr="Screen Shot 2015-03-26 at 10.51.0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4397" y="9088394"/>
            <a:ext cx="459257" cy="406128"/>
          </a:xfrm>
          <a:prstGeom prst="rect">
            <a:avLst/>
          </a:prstGeom>
        </p:spPr>
      </p:pic>
      <p:pic>
        <p:nvPicPr>
          <p:cNvPr id="16" name="Picture 15" descr="Screen Shot 2015-03-26 at 10.51.28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7925" y="9106853"/>
            <a:ext cx="523041" cy="369206"/>
          </a:xfrm>
          <a:prstGeom prst="rect">
            <a:avLst/>
          </a:prstGeom>
        </p:spPr>
      </p:pic>
      <p:pic>
        <p:nvPicPr>
          <p:cNvPr id="17" name="Picture 16" descr="Screen Shot 2015-03-26 at 10.51.28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80628" y="9106853"/>
            <a:ext cx="523041" cy="369206"/>
          </a:xfrm>
          <a:prstGeom prst="rect">
            <a:avLst/>
          </a:prstGeom>
        </p:spPr>
      </p:pic>
      <p:pic>
        <p:nvPicPr>
          <p:cNvPr id="19" name="Picture 18" descr="Screen Shot 2015-03-26 at 10.51.0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670" y="9088394"/>
            <a:ext cx="459257" cy="406128"/>
          </a:xfrm>
          <a:prstGeom prst="rect">
            <a:avLst/>
          </a:prstGeom>
        </p:spPr>
      </p:pic>
      <p:grpSp>
        <p:nvGrpSpPr>
          <p:cNvPr id="7" name="Group 6"/>
          <p:cNvGrpSpPr/>
          <p:nvPr/>
        </p:nvGrpSpPr>
        <p:grpSpPr>
          <a:xfrm>
            <a:off x="385799" y="702737"/>
            <a:ext cx="7440434" cy="7530493"/>
            <a:chOff x="194734" y="592668"/>
            <a:chExt cx="6565089" cy="6845903"/>
          </a:xfrm>
        </p:grpSpPr>
        <p:pic>
          <p:nvPicPr>
            <p:cNvPr id="5" name="Picture 4" descr="Pan.png"/>
            <p:cNvPicPr>
              <a:picLocks noChangeAspect="1"/>
            </p:cNvPicPr>
            <p:nvPr/>
          </p:nvPicPr>
          <p:blipFill rotWithShape="1">
            <a:blip r:embed="rId5">
              <a:extLst>
                <a:ext uri="{28A0092B-C50C-407E-A947-70E740481C1C}">
                  <a14:useLocalDpi xmlns:a14="http://schemas.microsoft.com/office/drawing/2010/main" val="0"/>
                </a:ext>
              </a:extLst>
            </a:blip>
            <a:srcRect b="8221"/>
            <a:stretch/>
          </p:blipFill>
          <p:spPr>
            <a:xfrm>
              <a:off x="194734" y="592668"/>
              <a:ext cx="6322262" cy="6845903"/>
            </a:xfrm>
            <a:prstGeom prst="rect">
              <a:avLst/>
            </a:prstGeom>
          </p:spPr>
        </p:pic>
        <p:sp>
          <p:nvSpPr>
            <p:cNvPr id="4" name="Rectangle 3"/>
            <p:cNvSpPr/>
            <p:nvPr/>
          </p:nvSpPr>
          <p:spPr>
            <a:xfrm>
              <a:off x="6024512" y="4344836"/>
              <a:ext cx="551481" cy="2088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5949313" y="4303060"/>
              <a:ext cx="810510" cy="237827"/>
            </a:xfrm>
            <a:prstGeom prst="rect">
              <a:avLst/>
            </a:prstGeom>
            <a:noFill/>
          </p:spPr>
          <p:txBody>
            <a:bodyPr wrap="square" rtlCol="0">
              <a:spAutoFit/>
            </a:bodyPr>
            <a:lstStyle/>
            <a:p>
              <a:r>
                <a:rPr lang="en-US" sz="1100" dirty="0" smtClean="0"/>
                <a:t>AATG</a:t>
              </a:r>
              <a:endParaRPr lang="en-US" sz="1100" dirty="0"/>
            </a:p>
          </p:txBody>
        </p:sp>
      </p:grpSp>
    </p:spTree>
    <p:extLst>
      <p:ext uri="{BB962C8B-B14F-4D97-AF65-F5344CB8AC3E}">
        <p14:creationId xmlns:p14="http://schemas.microsoft.com/office/powerpoint/2010/main" val="375970349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2199470" y="368572"/>
            <a:ext cx="5070052" cy="9308352"/>
            <a:chOff x="0" y="0"/>
            <a:chExt cx="4474152" cy="8658268"/>
          </a:xfrm>
        </p:grpSpPr>
        <p:pic>
          <p:nvPicPr>
            <p:cNvPr id="18" name="Picture 17"/>
            <p:cNvPicPr>
              <a:picLocks noChangeAspect="1"/>
            </p:cNvPicPr>
            <p:nvPr/>
          </p:nvPicPr>
          <p:blipFill>
            <a:blip r:embed="rId3"/>
            <a:stretch>
              <a:fillRect/>
            </a:stretch>
          </p:blipFill>
          <p:spPr>
            <a:xfrm>
              <a:off x="0" y="5255034"/>
              <a:ext cx="4474152" cy="3403234"/>
            </a:xfrm>
            <a:prstGeom prst="rect">
              <a:avLst/>
            </a:prstGeom>
          </p:spPr>
        </p:pic>
        <p:pic>
          <p:nvPicPr>
            <p:cNvPr id="20" name="Picture 19"/>
            <p:cNvPicPr>
              <a:picLocks noChangeAspect="1"/>
            </p:cNvPicPr>
            <p:nvPr/>
          </p:nvPicPr>
          <p:blipFill>
            <a:blip r:embed="rId4"/>
            <a:stretch>
              <a:fillRect/>
            </a:stretch>
          </p:blipFill>
          <p:spPr>
            <a:xfrm>
              <a:off x="0" y="0"/>
              <a:ext cx="4474152" cy="5179248"/>
            </a:xfrm>
            <a:prstGeom prst="rect">
              <a:avLst/>
            </a:prstGeom>
          </p:spPr>
        </p:pic>
        <p:sp>
          <p:nvSpPr>
            <p:cNvPr id="21" name="Rectangle 20"/>
            <p:cNvSpPr/>
            <p:nvPr/>
          </p:nvSpPr>
          <p:spPr>
            <a:xfrm>
              <a:off x="1552489" y="62674"/>
              <a:ext cx="1748764" cy="155450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r>
                <a:rPr lang="en-US" sz="1200">
                  <a:effectLst/>
                  <a:ea typeface="Times New Roman"/>
                  <a:cs typeface="Times New Roman"/>
                </a:rPr>
                <a:t> </a:t>
              </a:r>
              <a:endParaRPr lang="en-US" sz="1200">
                <a:effectLst/>
                <a:ea typeface="ＭＳ 明朝"/>
                <a:cs typeface="Times New Roman"/>
              </a:endParaRPr>
            </a:p>
          </p:txBody>
        </p:sp>
        <p:sp>
          <p:nvSpPr>
            <p:cNvPr id="22" name="Text Box 279"/>
            <p:cNvSpPr txBox="1"/>
            <p:nvPr/>
          </p:nvSpPr>
          <p:spPr>
            <a:xfrm>
              <a:off x="464049" y="953649"/>
              <a:ext cx="950595" cy="257654"/>
            </a:xfrm>
            <a:prstGeom prst="rect">
              <a:avLst/>
            </a:prstGeom>
            <a:noFill/>
          </p:spPr>
          <p:txBody>
            <a:bodyPr wrap="square" rtlCol="0">
              <a:spAutoFit/>
            </a:bodyPr>
            <a:lstStyle/>
            <a:p>
              <a:pPr marL="0" marR="0">
                <a:spcBef>
                  <a:spcPts val="0"/>
                </a:spcBef>
                <a:spcAft>
                  <a:spcPts val="0"/>
                </a:spcAft>
              </a:pPr>
              <a:r>
                <a:rPr lang="en-US" sz="1200" b="1" kern="1200">
                  <a:solidFill>
                    <a:srgbClr val="000000"/>
                  </a:solidFill>
                  <a:effectLst/>
                  <a:ea typeface="ＭＳ 明朝"/>
                  <a:cs typeface="Times New Roman"/>
                </a:rPr>
                <a:t>wt AATC</a:t>
              </a:r>
              <a:r>
                <a:rPr lang="en-US" sz="1200" kern="1200">
                  <a:solidFill>
                    <a:srgbClr val="000000"/>
                  </a:solidFill>
                  <a:effectLst/>
                  <a:ea typeface="ＭＳ 明朝"/>
                  <a:cs typeface="Times New Roman"/>
                </a:rPr>
                <a:t> </a:t>
              </a:r>
              <a:endParaRPr lang="en-US" sz="1000">
                <a:effectLst/>
                <a:ea typeface="ＭＳ 明朝"/>
                <a:cs typeface="Times New Roman"/>
              </a:endParaRPr>
            </a:p>
          </p:txBody>
        </p:sp>
        <p:sp>
          <p:nvSpPr>
            <p:cNvPr id="23" name="Text Box 280"/>
            <p:cNvSpPr txBox="1"/>
            <p:nvPr/>
          </p:nvSpPr>
          <p:spPr>
            <a:xfrm>
              <a:off x="357295" y="2606581"/>
              <a:ext cx="950595" cy="257654"/>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T</a:t>
              </a:r>
              <a:r>
                <a:rPr lang="en-US" sz="1200" b="1" kern="1200">
                  <a:solidFill>
                    <a:srgbClr val="000000"/>
                  </a:solidFill>
                  <a:effectLst/>
                  <a:ea typeface="ＭＳ 明朝"/>
                  <a:cs typeface="Times New Roman"/>
                </a:rPr>
                <a:t>ATC</a:t>
              </a:r>
              <a:endParaRPr lang="en-US" sz="1000">
                <a:effectLst/>
                <a:ea typeface="ＭＳ 明朝"/>
                <a:cs typeface="Times New Roman"/>
              </a:endParaRPr>
            </a:p>
          </p:txBody>
        </p:sp>
        <p:sp>
          <p:nvSpPr>
            <p:cNvPr id="24" name="Text Box 281"/>
            <p:cNvSpPr txBox="1"/>
            <p:nvPr/>
          </p:nvSpPr>
          <p:spPr>
            <a:xfrm>
              <a:off x="1873613" y="2620481"/>
              <a:ext cx="950595" cy="257654"/>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ATC</a:t>
              </a:r>
              <a:endParaRPr lang="en-US" sz="1000">
                <a:effectLst/>
                <a:ea typeface="ＭＳ 明朝"/>
                <a:cs typeface="Times New Roman"/>
              </a:endParaRPr>
            </a:p>
          </p:txBody>
        </p:sp>
        <p:sp>
          <p:nvSpPr>
            <p:cNvPr id="25" name="Text Box 282"/>
            <p:cNvSpPr txBox="1"/>
            <p:nvPr/>
          </p:nvSpPr>
          <p:spPr>
            <a:xfrm>
              <a:off x="3360761" y="2620481"/>
              <a:ext cx="950595" cy="257654"/>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ATC</a:t>
              </a:r>
              <a:endParaRPr lang="en-US" sz="1000">
                <a:effectLst/>
                <a:ea typeface="ＭＳ 明朝"/>
                <a:cs typeface="Times New Roman"/>
              </a:endParaRPr>
            </a:p>
          </p:txBody>
        </p:sp>
        <p:sp>
          <p:nvSpPr>
            <p:cNvPr id="26" name="Text Box 283"/>
            <p:cNvSpPr txBox="1"/>
            <p:nvPr/>
          </p:nvSpPr>
          <p:spPr>
            <a:xfrm>
              <a:off x="348940" y="4401411"/>
              <a:ext cx="950595" cy="257654"/>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T</a:t>
              </a:r>
              <a:r>
                <a:rPr lang="en-US" sz="1200" b="1" kern="1200">
                  <a:solidFill>
                    <a:srgbClr val="000000"/>
                  </a:solidFill>
                  <a:effectLst/>
                  <a:ea typeface="ＭＳ 明朝"/>
                  <a:cs typeface="Times New Roman"/>
                </a:rPr>
                <a:t>TC</a:t>
              </a:r>
              <a:endParaRPr lang="en-US" sz="1000">
                <a:effectLst/>
                <a:ea typeface="ＭＳ 明朝"/>
                <a:cs typeface="Times New Roman"/>
              </a:endParaRPr>
            </a:p>
          </p:txBody>
        </p:sp>
        <p:sp>
          <p:nvSpPr>
            <p:cNvPr id="27" name="Text Box 284"/>
            <p:cNvSpPr txBox="1"/>
            <p:nvPr/>
          </p:nvSpPr>
          <p:spPr>
            <a:xfrm>
              <a:off x="1865258" y="4415311"/>
              <a:ext cx="950595" cy="257654"/>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TC</a:t>
              </a:r>
              <a:endParaRPr lang="en-US" sz="1000">
                <a:effectLst/>
                <a:ea typeface="ＭＳ 明朝"/>
                <a:cs typeface="Times New Roman"/>
              </a:endParaRPr>
            </a:p>
          </p:txBody>
        </p:sp>
        <p:sp>
          <p:nvSpPr>
            <p:cNvPr id="28" name="Text Box 285"/>
            <p:cNvSpPr txBox="1"/>
            <p:nvPr/>
          </p:nvSpPr>
          <p:spPr>
            <a:xfrm>
              <a:off x="3385825" y="4415311"/>
              <a:ext cx="950595" cy="257654"/>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TC</a:t>
              </a:r>
              <a:endParaRPr lang="en-US" sz="1000">
                <a:effectLst/>
                <a:ea typeface="ＭＳ 明朝"/>
                <a:cs typeface="Times New Roman"/>
              </a:endParaRPr>
            </a:p>
          </p:txBody>
        </p:sp>
        <p:sp>
          <p:nvSpPr>
            <p:cNvPr id="29" name="Text Box 286"/>
            <p:cNvSpPr txBox="1"/>
            <p:nvPr/>
          </p:nvSpPr>
          <p:spPr>
            <a:xfrm>
              <a:off x="344833" y="6143416"/>
              <a:ext cx="950595" cy="257654"/>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a:t>
              </a:r>
              <a:r>
                <a:rPr lang="en-US" sz="1200" b="1" kern="1200">
                  <a:solidFill>
                    <a:srgbClr val="FF0000"/>
                  </a:solidFill>
                  <a:effectLst/>
                  <a:ea typeface="ＭＳ 明朝"/>
                  <a:cs typeface="Times New Roman"/>
                </a:rPr>
                <a:t>A</a:t>
              </a:r>
              <a:r>
                <a:rPr lang="en-US" sz="1200" b="1" kern="1200">
                  <a:solidFill>
                    <a:srgbClr val="000000"/>
                  </a:solidFill>
                  <a:effectLst/>
                  <a:ea typeface="ＭＳ 明朝"/>
                  <a:cs typeface="Times New Roman"/>
                </a:rPr>
                <a:t>C</a:t>
              </a:r>
              <a:endParaRPr lang="en-US" sz="1000">
                <a:effectLst/>
                <a:ea typeface="ＭＳ 明朝"/>
                <a:cs typeface="Times New Roman"/>
              </a:endParaRPr>
            </a:p>
          </p:txBody>
        </p:sp>
        <p:sp>
          <p:nvSpPr>
            <p:cNvPr id="30" name="Text Box 287"/>
            <p:cNvSpPr txBox="1"/>
            <p:nvPr/>
          </p:nvSpPr>
          <p:spPr>
            <a:xfrm>
              <a:off x="1869506" y="6157316"/>
              <a:ext cx="950595" cy="257654"/>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C</a:t>
              </a:r>
              <a:endParaRPr lang="en-US" sz="1000">
                <a:effectLst/>
                <a:ea typeface="ＭＳ 明朝"/>
                <a:cs typeface="Times New Roman"/>
              </a:endParaRPr>
            </a:p>
          </p:txBody>
        </p:sp>
        <p:sp>
          <p:nvSpPr>
            <p:cNvPr id="31" name="Text Box 288"/>
            <p:cNvSpPr txBox="1"/>
            <p:nvPr/>
          </p:nvSpPr>
          <p:spPr>
            <a:xfrm>
              <a:off x="3331588" y="6157316"/>
              <a:ext cx="950595" cy="257654"/>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C</a:t>
              </a:r>
              <a:endParaRPr lang="en-US" sz="1000">
                <a:effectLst/>
                <a:ea typeface="ＭＳ 明朝"/>
                <a:cs typeface="Times New Roman"/>
              </a:endParaRPr>
            </a:p>
          </p:txBody>
        </p:sp>
        <p:sp>
          <p:nvSpPr>
            <p:cNvPr id="32" name="Text Box 289"/>
            <p:cNvSpPr txBox="1"/>
            <p:nvPr/>
          </p:nvSpPr>
          <p:spPr>
            <a:xfrm>
              <a:off x="364234" y="7840817"/>
              <a:ext cx="950595" cy="257654"/>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a:t>
              </a:r>
              <a:r>
                <a:rPr lang="en-US" sz="1200" b="1" kern="1200">
                  <a:solidFill>
                    <a:srgbClr val="FF0000"/>
                  </a:solidFill>
                  <a:effectLst/>
                  <a:ea typeface="ＭＳ 明朝"/>
                  <a:cs typeface="Times New Roman"/>
                </a:rPr>
                <a:t>A</a:t>
              </a:r>
              <a:endParaRPr lang="en-US" sz="1000">
                <a:effectLst/>
                <a:ea typeface="ＭＳ 明朝"/>
                <a:cs typeface="Times New Roman"/>
              </a:endParaRPr>
            </a:p>
          </p:txBody>
        </p:sp>
        <p:sp>
          <p:nvSpPr>
            <p:cNvPr id="33" name="Text Box 290"/>
            <p:cNvSpPr txBox="1"/>
            <p:nvPr/>
          </p:nvSpPr>
          <p:spPr>
            <a:xfrm>
              <a:off x="1849964" y="7854717"/>
              <a:ext cx="950595" cy="257654"/>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a:t>
              </a:r>
              <a:r>
                <a:rPr lang="en-US" sz="1200" b="1" kern="1200">
                  <a:solidFill>
                    <a:srgbClr val="FF0000"/>
                  </a:solidFill>
                  <a:effectLst/>
                  <a:ea typeface="ＭＳ 明朝"/>
                  <a:cs typeface="Times New Roman"/>
                </a:rPr>
                <a:t>T</a:t>
              </a:r>
              <a:endParaRPr lang="en-US" sz="1000">
                <a:effectLst/>
                <a:ea typeface="ＭＳ 明朝"/>
                <a:cs typeface="Times New Roman"/>
              </a:endParaRPr>
            </a:p>
          </p:txBody>
        </p:sp>
        <p:sp>
          <p:nvSpPr>
            <p:cNvPr id="34" name="Text Box 291"/>
            <p:cNvSpPr txBox="1"/>
            <p:nvPr/>
          </p:nvSpPr>
          <p:spPr>
            <a:xfrm>
              <a:off x="3342635" y="7854717"/>
              <a:ext cx="950595" cy="257654"/>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a:t>
              </a:r>
              <a:r>
                <a:rPr lang="en-US" sz="1200" b="1" kern="1200">
                  <a:solidFill>
                    <a:srgbClr val="FF0000"/>
                  </a:solidFill>
                  <a:effectLst/>
                  <a:ea typeface="ＭＳ 明朝"/>
                  <a:cs typeface="Times New Roman"/>
                </a:rPr>
                <a:t>G</a:t>
              </a:r>
              <a:endParaRPr lang="en-US" sz="1000">
                <a:effectLst/>
                <a:ea typeface="ＭＳ 明朝"/>
                <a:cs typeface="Times New Roman"/>
              </a:endParaRPr>
            </a:p>
          </p:txBody>
        </p:sp>
      </p:grpSp>
      <p:sp>
        <p:nvSpPr>
          <p:cNvPr id="2" name="Title 1"/>
          <p:cNvSpPr>
            <a:spLocks noGrp="1"/>
          </p:cNvSpPr>
          <p:nvPr>
            <p:ph type="title"/>
          </p:nvPr>
        </p:nvSpPr>
        <p:spPr>
          <a:xfrm>
            <a:off x="381000" y="152400"/>
            <a:ext cx="2984217" cy="712935"/>
          </a:xfrm>
        </p:spPr>
        <p:txBody>
          <a:bodyPr>
            <a:normAutofit/>
          </a:bodyPr>
          <a:lstStyle/>
          <a:p>
            <a:pPr algn="l"/>
            <a:r>
              <a:rPr lang="en-US" sz="3200" b="1" dirty="0" smtClean="0"/>
              <a:t>I-PanMI</a:t>
            </a:r>
            <a:endParaRPr lang="en-US" sz="3200" b="1" dirty="0"/>
          </a:p>
        </p:txBody>
      </p:sp>
      <p:sp>
        <p:nvSpPr>
          <p:cNvPr id="36" name="TextBox 35"/>
          <p:cNvSpPr txBox="1"/>
          <p:nvPr/>
        </p:nvSpPr>
        <p:spPr>
          <a:xfrm>
            <a:off x="4105394" y="904885"/>
            <a:ext cx="3150541" cy="369332"/>
          </a:xfrm>
          <a:prstGeom prst="rect">
            <a:avLst/>
          </a:prstGeom>
          <a:noFill/>
        </p:spPr>
        <p:txBody>
          <a:bodyPr wrap="square" rtlCol="0">
            <a:spAutoFit/>
          </a:bodyPr>
          <a:lstStyle/>
          <a:p>
            <a:r>
              <a:rPr lang="en-US" b="1" dirty="0" smtClean="0">
                <a:cs typeface="Times New Roman"/>
              </a:rPr>
              <a:t>Tethered Cleavage Activity</a:t>
            </a:r>
            <a:endParaRPr lang="en-US" sz="1200" b="1" dirty="0">
              <a:cs typeface="Times New Roman"/>
            </a:endParaRPr>
          </a:p>
        </p:txBody>
      </p:sp>
    </p:spTree>
    <p:extLst>
      <p:ext uri="{BB962C8B-B14F-4D97-AF65-F5344CB8AC3E}">
        <p14:creationId xmlns:p14="http://schemas.microsoft.com/office/powerpoint/2010/main" val="186854107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2907453" cy="717124"/>
          </a:xfrm>
        </p:spPr>
        <p:txBody>
          <a:bodyPr>
            <a:normAutofit/>
          </a:bodyPr>
          <a:lstStyle/>
          <a:p>
            <a:pPr algn="l"/>
            <a:r>
              <a:rPr lang="en-US" sz="3200" b="1" dirty="0" smtClean="0">
                <a:latin typeface="+mn-lt"/>
              </a:rPr>
              <a:t>I-SmaMI</a:t>
            </a:r>
            <a:endParaRPr lang="en-US" sz="3200" b="1" dirty="0">
              <a:latin typeface="+mn-lt"/>
            </a:endParaRPr>
          </a:p>
        </p:txBody>
      </p:sp>
      <p:grpSp>
        <p:nvGrpSpPr>
          <p:cNvPr id="30" name="Group 29"/>
          <p:cNvGrpSpPr/>
          <p:nvPr/>
        </p:nvGrpSpPr>
        <p:grpSpPr>
          <a:xfrm>
            <a:off x="2215919" y="224861"/>
            <a:ext cx="5210516" cy="9508558"/>
            <a:chOff x="152320" y="245470"/>
            <a:chExt cx="4597514" cy="8644144"/>
          </a:xfrm>
        </p:grpSpPr>
        <p:pic>
          <p:nvPicPr>
            <p:cNvPr id="31" name="Picture 30"/>
            <p:cNvPicPr>
              <a:picLocks noChangeAspect="1"/>
            </p:cNvPicPr>
            <p:nvPr/>
          </p:nvPicPr>
          <p:blipFill>
            <a:blip r:embed="rId2"/>
            <a:stretch>
              <a:fillRect/>
            </a:stretch>
          </p:blipFill>
          <p:spPr>
            <a:xfrm>
              <a:off x="152320" y="245470"/>
              <a:ext cx="4565962" cy="5201453"/>
            </a:xfrm>
            <a:prstGeom prst="rect">
              <a:avLst/>
            </a:prstGeom>
          </p:spPr>
        </p:pic>
        <p:pic>
          <p:nvPicPr>
            <p:cNvPr id="32" name="Picture 31"/>
            <p:cNvPicPr>
              <a:picLocks noChangeAspect="1"/>
            </p:cNvPicPr>
            <p:nvPr/>
          </p:nvPicPr>
          <p:blipFill>
            <a:blip r:embed="rId3"/>
            <a:stretch>
              <a:fillRect/>
            </a:stretch>
          </p:blipFill>
          <p:spPr>
            <a:xfrm>
              <a:off x="183873" y="5499603"/>
              <a:ext cx="4565961" cy="3390011"/>
            </a:xfrm>
            <a:prstGeom prst="rect">
              <a:avLst/>
            </a:prstGeom>
          </p:spPr>
        </p:pic>
        <p:sp>
          <p:nvSpPr>
            <p:cNvPr id="33" name="TextBox 32"/>
            <p:cNvSpPr txBox="1"/>
            <p:nvPr/>
          </p:nvSpPr>
          <p:spPr>
            <a:xfrm>
              <a:off x="481870" y="365069"/>
              <a:ext cx="950716" cy="251817"/>
            </a:xfrm>
            <a:prstGeom prst="rect">
              <a:avLst/>
            </a:prstGeom>
            <a:noFill/>
          </p:spPr>
          <p:txBody>
            <a:bodyPr wrap="square" rtlCol="0">
              <a:spAutoFit/>
            </a:bodyPr>
            <a:lstStyle/>
            <a:p>
              <a:r>
                <a:rPr lang="en-US" sz="1200" b="1" dirty="0" smtClean="0">
                  <a:cs typeface="Times New Roman"/>
                </a:rPr>
                <a:t>wt TTAT</a:t>
              </a:r>
              <a:endParaRPr lang="en-US" sz="1200" dirty="0"/>
            </a:p>
          </p:txBody>
        </p:sp>
        <p:sp>
          <p:nvSpPr>
            <p:cNvPr id="34" name="TextBox 33"/>
            <p:cNvSpPr txBox="1"/>
            <p:nvPr/>
          </p:nvSpPr>
          <p:spPr>
            <a:xfrm>
              <a:off x="275378" y="2131023"/>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A</a:t>
              </a:r>
              <a:r>
                <a:rPr lang="en-US" sz="1200" b="1" dirty="0" smtClean="0">
                  <a:cs typeface="Times New Roman"/>
                </a:rPr>
                <a:t>TAT</a:t>
              </a:r>
              <a:endParaRPr lang="en-US" sz="1200" dirty="0"/>
            </a:p>
          </p:txBody>
        </p:sp>
        <p:sp>
          <p:nvSpPr>
            <p:cNvPr id="35" name="TextBox 34"/>
            <p:cNvSpPr txBox="1"/>
            <p:nvPr/>
          </p:nvSpPr>
          <p:spPr>
            <a:xfrm>
              <a:off x="1800248" y="2144923"/>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C</a:t>
              </a:r>
              <a:r>
                <a:rPr lang="en-US" sz="1200" b="1" dirty="0" smtClean="0">
                  <a:cs typeface="Times New Roman"/>
                </a:rPr>
                <a:t>TAT</a:t>
              </a:r>
              <a:endParaRPr lang="en-US" sz="1200" dirty="0"/>
            </a:p>
          </p:txBody>
        </p:sp>
        <p:sp>
          <p:nvSpPr>
            <p:cNvPr id="36" name="TextBox 35"/>
            <p:cNvSpPr txBox="1"/>
            <p:nvPr/>
          </p:nvSpPr>
          <p:spPr>
            <a:xfrm>
              <a:off x="3294071" y="2144923"/>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G</a:t>
              </a:r>
              <a:r>
                <a:rPr lang="en-US" sz="1200" b="1" dirty="0" smtClean="0">
                  <a:cs typeface="Times New Roman"/>
                </a:rPr>
                <a:t>TAT</a:t>
              </a:r>
              <a:endParaRPr lang="en-US" sz="1200" dirty="0"/>
            </a:p>
          </p:txBody>
        </p:sp>
        <p:sp>
          <p:nvSpPr>
            <p:cNvPr id="37" name="TextBox 36"/>
            <p:cNvSpPr txBox="1"/>
            <p:nvPr/>
          </p:nvSpPr>
          <p:spPr>
            <a:xfrm>
              <a:off x="287123" y="3925404"/>
              <a:ext cx="950716" cy="251817"/>
            </a:xfrm>
            <a:prstGeom prst="rect">
              <a:avLst/>
            </a:prstGeom>
            <a:noFill/>
          </p:spPr>
          <p:txBody>
            <a:bodyPr wrap="square" rtlCol="0">
              <a:spAutoFit/>
            </a:bodyPr>
            <a:lstStyle/>
            <a:p>
              <a:pPr algn="ctr"/>
              <a:r>
                <a:rPr lang="en-US" sz="1200" b="1" dirty="0" smtClean="0">
                  <a:cs typeface="Times New Roman"/>
                </a:rPr>
                <a:t>T</a:t>
              </a:r>
              <a:r>
                <a:rPr lang="en-US" sz="1200" b="1" dirty="0" smtClean="0">
                  <a:solidFill>
                    <a:srgbClr val="FF0000"/>
                  </a:solidFill>
                  <a:cs typeface="Times New Roman"/>
                </a:rPr>
                <a:t>A</a:t>
              </a:r>
              <a:r>
                <a:rPr lang="en-US" sz="1200" b="1" dirty="0" smtClean="0">
                  <a:cs typeface="Times New Roman"/>
                </a:rPr>
                <a:t>AT</a:t>
              </a:r>
              <a:endParaRPr lang="en-US" sz="1200" dirty="0"/>
            </a:p>
          </p:txBody>
        </p:sp>
        <p:sp>
          <p:nvSpPr>
            <p:cNvPr id="38" name="TextBox 37"/>
            <p:cNvSpPr txBox="1"/>
            <p:nvPr/>
          </p:nvSpPr>
          <p:spPr>
            <a:xfrm>
              <a:off x="1794813" y="3939304"/>
              <a:ext cx="950716" cy="251817"/>
            </a:xfrm>
            <a:prstGeom prst="rect">
              <a:avLst/>
            </a:prstGeom>
            <a:noFill/>
          </p:spPr>
          <p:txBody>
            <a:bodyPr wrap="square" rtlCol="0">
              <a:spAutoFit/>
            </a:bodyPr>
            <a:lstStyle/>
            <a:p>
              <a:pPr algn="ctr"/>
              <a:r>
                <a:rPr lang="en-US" sz="1200" b="1" dirty="0" smtClean="0">
                  <a:cs typeface="Times New Roman"/>
                </a:rPr>
                <a:t>T</a:t>
              </a:r>
              <a:r>
                <a:rPr lang="en-US" sz="1200" b="1" dirty="0" smtClean="0">
                  <a:solidFill>
                    <a:srgbClr val="FF0000"/>
                  </a:solidFill>
                  <a:cs typeface="Times New Roman"/>
                </a:rPr>
                <a:t>C</a:t>
              </a:r>
              <a:r>
                <a:rPr lang="en-US" sz="1200" b="1" dirty="0" smtClean="0">
                  <a:cs typeface="Times New Roman"/>
                </a:rPr>
                <a:t>AT</a:t>
              </a:r>
              <a:endParaRPr lang="en-US" sz="1200" dirty="0"/>
            </a:p>
          </p:txBody>
        </p:sp>
        <p:sp>
          <p:nvSpPr>
            <p:cNvPr id="39" name="TextBox 38"/>
            <p:cNvSpPr txBox="1"/>
            <p:nvPr/>
          </p:nvSpPr>
          <p:spPr>
            <a:xfrm>
              <a:off x="3297460" y="3939304"/>
              <a:ext cx="950716" cy="251817"/>
            </a:xfrm>
            <a:prstGeom prst="rect">
              <a:avLst/>
            </a:prstGeom>
            <a:noFill/>
          </p:spPr>
          <p:txBody>
            <a:bodyPr wrap="square" rtlCol="0">
              <a:spAutoFit/>
            </a:bodyPr>
            <a:lstStyle/>
            <a:p>
              <a:pPr algn="ctr"/>
              <a:r>
                <a:rPr lang="en-US" sz="1200" b="1" dirty="0" smtClean="0">
                  <a:cs typeface="Times New Roman"/>
                </a:rPr>
                <a:t>T</a:t>
              </a:r>
              <a:r>
                <a:rPr lang="en-US" sz="1200" b="1" dirty="0" smtClean="0">
                  <a:solidFill>
                    <a:srgbClr val="FF0000"/>
                  </a:solidFill>
                  <a:cs typeface="Times New Roman"/>
                </a:rPr>
                <a:t>G</a:t>
              </a:r>
              <a:r>
                <a:rPr lang="en-US" sz="1200" b="1" dirty="0" smtClean="0">
                  <a:cs typeface="Times New Roman"/>
                </a:rPr>
                <a:t>AT</a:t>
              </a:r>
              <a:endParaRPr lang="en-US" sz="1200" dirty="0"/>
            </a:p>
          </p:txBody>
        </p:sp>
        <p:sp>
          <p:nvSpPr>
            <p:cNvPr id="40" name="TextBox 39"/>
            <p:cNvSpPr txBox="1"/>
            <p:nvPr/>
          </p:nvSpPr>
          <p:spPr>
            <a:xfrm>
              <a:off x="308334" y="5647026"/>
              <a:ext cx="950716" cy="251817"/>
            </a:xfrm>
            <a:prstGeom prst="rect">
              <a:avLst/>
            </a:prstGeom>
            <a:noFill/>
          </p:spPr>
          <p:txBody>
            <a:bodyPr wrap="square" rtlCol="0">
              <a:spAutoFit/>
            </a:bodyPr>
            <a:lstStyle/>
            <a:p>
              <a:pPr algn="ctr"/>
              <a:r>
                <a:rPr lang="en-US" sz="1200" b="1" dirty="0" smtClean="0">
                  <a:cs typeface="Times New Roman"/>
                </a:rPr>
                <a:t>TT</a:t>
              </a:r>
              <a:r>
                <a:rPr lang="en-US" sz="1200" b="1" dirty="0" smtClean="0">
                  <a:solidFill>
                    <a:srgbClr val="FF0000"/>
                  </a:solidFill>
                  <a:cs typeface="Times New Roman"/>
                </a:rPr>
                <a:t>T</a:t>
              </a:r>
              <a:r>
                <a:rPr lang="en-US" sz="1200" b="1" dirty="0" smtClean="0">
                  <a:cs typeface="Times New Roman"/>
                </a:rPr>
                <a:t>T</a:t>
              </a:r>
              <a:endParaRPr lang="en-US" sz="1200" dirty="0"/>
            </a:p>
          </p:txBody>
        </p:sp>
        <p:sp>
          <p:nvSpPr>
            <p:cNvPr id="41" name="TextBox 40"/>
            <p:cNvSpPr txBox="1"/>
            <p:nvPr/>
          </p:nvSpPr>
          <p:spPr>
            <a:xfrm>
              <a:off x="1800248" y="5635861"/>
              <a:ext cx="950716" cy="251817"/>
            </a:xfrm>
            <a:prstGeom prst="rect">
              <a:avLst/>
            </a:prstGeom>
            <a:noFill/>
          </p:spPr>
          <p:txBody>
            <a:bodyPr wrap="square" rtlCol="0">
              <a:spAutoFit/>
            </a:bodyPr>
            <a:lstStyle/>
            <a:p>
              <a:pPr algn="ctr"/>
              <a:r>
                <a:rPr lang="en-US" sz="1200" b="1" dirty="0" smtClean="0">
                  <a:cs typeface="Times New Roman"/>
                </a:rPr>
                <a:t>TT</a:t>
              </a:r>
              <a:r>
                <a:rPr lang="en-US" sz="1200" b="1" dirty="0" smtClean="0">
                  <a:solidFill>
                    <a:srgbClr val="FF0000"/>
                  </a:solidFill>
                  <a:cs typeface="Times New Roman"/>
                </a:rPr>
                <a:t>C</a:t>
              </a:r>
              <a:r>
                <a:rPr lang="en-US" sz="1200" b="1" dirty="0" smtClean="0">
                  <a:cs typeface="Times New Roman"/>
                </a:rPr>
                <a:t>T</a:t>
              </a:r>
              <a:endParaRPr lang="en-US" sz="1200" dirty="0"/>
            </a:p>
          </p:txBody>
        </p:sp>
        <p:sp>
          <p:nvSpPr>
            <p:cNvPr id="42" name="TextBox 41"/>
            <p:cNvSpPr txBox="1"/>
            <p:nvPr/>
          </p:nvSpPr>
          <p:spPr>
            <a:xfrm>
              <a:off x="3286651" y="5644216"/>
              <a:ext cx="950716" cy="251817"/>
            </a:xfrm>
            <a:prstGeom prst="rect">
              <a:avLst/>
            </a:prstGeom>
            <a:noFill/>
          </p:spPr>
          <p:txBody>
            <a:bodyPr wrap="square" rtlCol="0">
              <a:spAutoFit/>
            </a:bodyPr>
            <a:lstStyle/>
            <a:p>
              <a:pPr algn="ctr"/>
              <a:r>
                <a:rPr lang="en-US" sz="1200" b="1" dirty="0" smtClean="0">
                  <a:cs typeface="Times New Roman"/>
                </a:rPr>
                <a:t>TT</a:t>
              </a:r>
              <a:r>
                <a:rPr lang="en-US" sz="1200" b="1" dirty="0" smtClean="0">
                  <a:solidFill>
                    <a:srgbClr val="FF0000"/>
                  </a:solidFill>
                  <a:cs typeface="Times New Roman"/>
                </a:rPr>
                <a:t>G</a:t>
              </a:r>
              <a:r>
                <a:rPr lang="en-US" sz="1200" b="1" dirty="0" smtClean="0">
                  <a:cs typeface="Times New Roman"/>
                </a:rPr>
                <a:t>T</a:t>
              </a:r>
              <a:endParaRPr lang="en-US" sz="1200" dirty="0"/>
            </a:p>
          </p:txBody>
        </p:sp>
        <p:sp>
          <p:nvSpPr>
            <p:cNvPr id="43" name="TextBox 42"/>
            <p:cNvSpPr txBox="1"/>
            <p:nvPr/>
          </p:nvSpPr>
          <p:spPr>
            <a:xfrm>
              <a:off x="307379" y="7379256"/>
              <a:ext cx="950716" cy="251817"/>
            </a:xfrm>
            <a:prstGeom prst="rect">
              <a:avLst/>
            </a:prstGeom>
            <a:noFill/>
          </p:spPr>
          <p:txBody>
            <a:bodyPr wrap="square" rtlCol="0">
              <a:spAutoFit/>
            </a:bodyPr>
            <a:lstStyle/>
            <a:p>
              <a:pPr algn="ctr"/>
              <a:r>
                <a:rPr lang="en-US" sz="1200" b="1" dirty="0" smtClean="0">
                  <a:cs typeface="Times New Roman"/>
                </a:rPr>
                <a:t>TTA</a:t>
              </a:r>
              <a:r>
                <a:rPr lang="en-US" sz="1200" b="1" dirty="0" smtClean="0">
                  <a:solidFill>
                    <a:srgbClr val="FF0000"/>
                  </a:solidFill>
                  <a:cs typeface="Times New Roman"/>
                </a:rPr>
                <a:t>A</a:t>
              </a:r>
              <a:endParaRPr lang="en-US" sz="1200" dirty="0">
                <a:solidFill>
                  <a:srgbClr val="FF0000"/>
                </a:solidFill>
              </a:endParaRPr>
            </a:p>
          </p:txBody>
        </p:sp>
        <p:sp>
          <p:nvSpPr>
            <p:cNvPr id="44" name="TextBox 43"/>
            <p:cNvSpPr txBox="1"/>
            <p:nvPr/>
          </p:nvSpPr>
          <p:spPr>
            <a:xfrm>
              <a:off x="1794237" y="7393156"/>
              <a:ext cx="950716" cy="251817"/>
            </a:xfrm>
            <a:prstGeom prst="rect">
              <a:avLst/>
            </a:prstGeom>
            <a:noFill/>
          </p:spPr>
          <p:txBody>
            <a:bodyPr wrap="square" rtlCol="0">
              <a:spAutoFit/>
            </a:bodyPr>
            <a:lstStyle/>
            <a:p>
              <a:pPr algn="ctr"/>
              <a:r>
                <a:rPr lang="en-US" sz="1200" b="1" dirty="0" smtClean="0">
                  <a:cs typeface="Times New Roman"/>
                </a:rPr>
                <a:t>TTA</a:t>
              </a:r>
              <a:r>
                <a:rPr lang="en-US" sz="1200" b="1" dirty="0" smtClean="0">
                  <a:solidFill>
                    <a:srgbClr val="FF0000"/>
                  </a:solidFill>
                  <a:cs typeface="Times New Roman"/>
                </a:rPr>
                <a:t>C</a:t>
              </a:r>
              <a:endParaRPr lang="en-US" sz="1200" dirty="0">
                <a:solidFill>
                  <a:srgbClr val="FF0000"/>
                </a:solidFill>
              </a:endParaRPr>
            </a:p>
          </p:txBody>
        </p:sp>
        <p:sp>
          <p:nvSpPr>
            <p:cNvPr id="45" name="TextBox 44"/>
            <p:cNvSpPr txBox="1"/>
            <p:nvPr/>
          </p:nvSpPr>
          <p:spPr>
            <a:xfrm>
              <a:off x="3270388" y="7393156"/>
              <a:ext cx="950716" cy="251817"/>
            </a:xfrm>
            <a:prstGeom prst="rect">
              <a:avLst/>
            </a:prstGeom>
            <a:noFill/>
          </p:spPr>
          <p:txBody>
            <a:bodyPr wrap="square" rtlCol="0">
              <a:spAutoFit/>
            </a:bodyPr>
            <a:lstStyle/>
            <a:p>
              <a:pPr algn="ctr"/>
              <a:r>
                <a:rPr lang="en-US" sz="1200" b="1" dirty="0" smtClean="0">
                  <a:cs typeface="Times New Roman"/>
                </a:rPr>
                <a:t>TTA</a:t>
              </a:r>
              <a:r>
                <a:rPr lang="en-US" sz="1200" b="1" dirty="0" smtClean="0">
                  <a:solidFill>
                    <a:srgbClr val="FF0000"/>
                  </a:solidFill>
                  <a:cs typeface="Times New Roman"/>
                </a:rPr>
                <a:t>G</a:t>
              </a:r>
              <a:endParaRPr lang="en-US" sz="1200" dirty="0">
                <a:solidFill>
                  <a:srgbClr val="FF0000"/>
                </a:solidFill>
              </a:endParaRPr>
            </a:p>
          </p:txBody>
        </p:sp>
        <p:sp>
          <p:nvSpPr>
            <p:cNvPr id="46" name="Rectangle 45"/>
            <p:cNvSpPr/>
            <p:nvPr/>
          </p:nvSpPr>
          <p:spPr>
            <a:xfrm>
              <a:off x="1767462" y="299180"/>
              <a:ext cx="1748764" cy="16358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TextBox 46"/>
            <p:cNvSpPr txBox="1"/>
            <p:nvPr/>
          </p:nvSpPr>
          <p:spPr>
            <a:xfrm>
              <a:off x="2120484" y="606113"/>
              <a:ext cx="1678556" cy="643533"/>
            </a:xfrm>
            <a:prstGeom prst="rect">
              <a:avLst/>
            </a:prstGeom>
            <a:noFill/>
          </p:spPr>
          <p:txBody>
            <a:bodyPr wrap="square" rtlCol="0">
              <a:spAutoFit/>
            </a:bodyPr>
            <a:lstStyle/>
            <a:p>
              <a:r>
                <a:rPr lang="en-US" b="1" dirty="0" smtClean="0">
                  <a:cs typeface="Times New Roman"/>
                </a:rPr>
                <a:t>Binding</a:t>
              </a:r>
            </a:p>
            <a:p>
              <a:endParaRPr lang="en-US" sz="1000" b="1" dirty="0" smtClean="0">
                <a:cs typeface="Times New Roman"/>
              </a:endParaRPr>
            </a:p>
            <a:p>
              <a:r>
                <a:rPr lang="en-US" sz="1200" b="1" dirty="0" smtClean="0">
                  <a:cs typeface="Times New Roman"/>
                </a:rPr>
                <a:t>100pM DNA substrate</a:t>
              </a:r>
              <a:endParaRPr lang="en-US" sz="1200" b="1" dirty="0">
                <a:cs typeface="Times New Roman"/>
              </a:endParaRPr>
            </a:p>
          </p:txBody>
        </p:sp>
      </p:grpSp>
    </p:spTree>
    <p:extLst>
      <p:ext uri="{BB962C8B-B14F-4D97-AF65-F5344CB8AC3E}">
        <p14:creationId xmlns:p14="http://schemas.microsoft.com/office/powerpoint/2010/main" val="37908538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2907453" cy="717124"/>
          </a:xfrm>
        </p:spPr>
        <p:txBody>
          <a:bodyPr>
            <a:normAutofit/>
          </a:bodyPr>
          <a:lstStyle/>
          <a:p>
            <a:pPr algn="l"/>
            <a:r>
              <a:rPr lang="en-US" sz="3200" b="1" dirty="0" smtClean="0"/>
              <a:t>I-SmaMI</a:t>
            </a:r>
            <a:endParaRPr lang="en-US" sz="3200" b="1" dirty="0"/>
          </a:p>
        </p:txBody>
      </p:sp>
      <p:pic>
        <p:nvPicPr>
          <p:cNvPr id="3" name="Picture 2" descr="Sma.png"/>
          <p:cNvPicPr>
            <a:picLocks noChangeAspect="1"/>
          </p:cNvPicPr>
          <p:nvPr/>
        </p:nvPicPr>
        <p:blipFill rotWithShape="1">
          <a:blip r:embed="rId2">
            <a:extLst>
              <a:ext uri="{28A0092B-C50C-407E-A947-70E740481C1C}">
                <a14:useLocalDpi xmlns:a14="http://schemas.microsoft.com/office/drawing/2010/main" val="0"/>
              </a:ext>
            </a:extLst>
          </a:blip>
          <a:srcRect b="8368"/>
          <a:stretch/>
        </p:blipFill>
        <p:spPr>
          <a:xfrm>
            <a:off x="230294" y="847517"/>
            <a:ext cx="7138850" cy="7454657"/>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3811700592"/>
              </p:ext>
            </p:extLst>
          </p:nvPr>
        </p:nvGraphicFramePr>
        <p:xfrm>
          <a:off x="237894" y="8180388"/>
          <a:ext cx="6989613" cy="1043616"/>
        </p:xfrm>
        <a:graphic>
          <a:graphicData uri="http://schemas.openxmlformats.org/drawingml/2006/table">
            <a:tbl>
              <a:tblPr firstRow="1" bandRow="1">
                <a:tableStyleId>{5940675A-B579-460E-94D1-54222C63F5DA}</a:tableStyleId>
              </a:tblPr>
              <a:tblGrid>
                <a:gridCol w="998517"/>
                <a:gridCol w="499258"/>
                <a:gridCol w="499258"/>
                <a:gridCol w="499258"/>
                <a:gridCol w="499258"/>
                <a:gridCol w="499258"/>
                <a:gridCol w="499258"/>
                <a:gridCol w="499258"/>
                <a:gridCol w="499258"/>
                <a:gridCol w="499258"/>
                <a:gridCol w="499258"/>
                <a:gridCol w="499258"/>
                <a:gridCol w="499258"/>
              </a:tblGrid>
              <a:tr h="347872">
                <a:tc>
                  <a:txBody>
                    <a:bodyPr/>
                    <a:lstStyle/>
                    <a:p>
                      <a:pPr algn="r"/>
                      <a:r>
                        <a:rPr lang="en-US" sz="1100" b="1" dirty="0" smtClean="0">
                          <a:solidFill>
                            <a:srgbClr val="0000FF"/>
                          </a:solidFill>
                        </a:rPr>
                        <a:t>TTAT</a:t>
                      </a:r>
                      <a:endParaRPr lang="en-US" sz="1100" b="1" dirty="0">
                        <a:solidFill>
                          <a:srgbClr val="0000F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ATAT</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000000"/>
                          </a:solidFill>
                        </a:rPr>
                        <a:t>CTAT</a:t>
                      </a:r>
                      <a:endParaRPr lang="en-US" sz="1200" b="1" dirty="0">
                        <a:solidFill>
                          <a:srgbClr val="000000"/>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GTAT</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TAAT</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TCAT</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TGAT</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TTTT</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TTCT</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TTGT</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TTAA</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TTAC</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TTAG</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b="0" dirty="0" smtClean="0">
                          <a:solidFill>
                            <a:schemeClr val="tx1"/>
                          </a:solidFill>
                        </a:rPr>
                        <a:t>In-Vitro</a:t>
                      </a:r>
                      <a:endParaRPr lang="en-US" sz="11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106%</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000000"/>
                          </a:solidFill>
                        </a:rPr>
                        <a:t>93%</a:t>
                      </a:r>
                      <a:endParaRPr lang="en-US" sz="1200" b="1" dirty="0">
                        <a:solidFill>
                          <a:srgbClr val="000000"/>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108%</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17%</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7%</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0%</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3%</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19%</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15%</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16%</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39%</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0%</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b="0" dirty="0" smtClean="0">
                          <a:solidFill>
                            <a:schemeClr val="tx1"/>
                          </a:solidFill>
                        </a:rPr>
                        <a:t>Tethered-Flow</a:t>
                      </a:r>
                      <a:endParaRPr lang="en-US" sz="11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77%</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000000"/>
                          </a:solidFill>
                        </a:rPr>
                        <a:t>46%</a:t>
                      </a:r>
                      <a:endParaRPr lang="en-US" sz="1200" b="1" dirty="0">
                        <a:solidFill>
                          <a:srgbClr val="000000"/>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solidFill>
                            <a:srgbClr val="7F7F7F"/>
                          </a:solidFill>
                        </a:rPr>
                        <a:t>100%</a:t>
                      </a:r>
                      <a:endParaRPr lang="en-US" sz="1200" b="1" dirty="0">
                        <a:solidFill>
                          <a:srgbClr val="7F7F7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8%</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12%</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8%</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solidFill>
                            <a:schemeClr val="tx1"/>
                          </a:solidFill>
                        </a:rPr>
                        <a:t>0%</a:t>
                      </a:r>
                      <a:endParaRPr lang="en-US" sz="1200" b="0" dirty="0">
                        <a:solidFill>
                          <a:schemeClr val="tx1"/>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pic>
        <p:nvPicPr>
          <p:cNvPr id="11" name="Picture 10" descr="Screen Shot 2015-03-26 at 10.51.0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351" y="9157337"/>
            <a:ext cx="459257" cy="406128"/>
          </a:xfrm>
          <a:prstGeom prst="rect">
            <a:avLst/>
          </a:prstGeom>
        </p:spPr>
      </p:pic>
      <p:pic>
        <p:nvPicPr>
          <p:cNvPr id="12" name="Picture 11" descr="Screen Shot 2015-03-26 at 10.51.09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5267" y="9157337"/>
            <a:ext cx="459257" cy="406128"/>
          </a:xfrm>
          <a:prstGeom prst="rect">
            <a:avLst/>
          </a:prstGeom>
        </p:spPr>
      </p:pic>
      <p:cxnSp>
        <p:nvCxnSpPr>
          <p:cNvPr id="9" name="Straight Arrow Connector 8"/>
          <p:cNvCxnSpPr/>
          <p:nvPr/>
        </p:nvCxnSpPr>
        <p:spPr>
          <a:xfrm flipV="1">
            <a:off x="1788886" y="9169809"/>
            <a:ext cx="236462" cy="309337"/>
          </a:xfrm>
          <a:prstGeom prst="straightConnector1">
            <a:avLst/>
          </a:prstGeom>
          <a:ln w="38100" cmpd="sng">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9163834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194237" y="287828"/>
            <a:ext cx="5131223" cy="9456913"/>
            <a:chOff x="0" y="0"/>
            <a:chExt cx="4527661" cy="8897306"/>
          </a:xfrm>
        </p:grpSpPr>
        <p:pic>
          <p:nvPicPr>
            <p:cNvPr id="13" name="Picture 12"/>
            <p:cNvPicPr>
              <a:picLocks noChangeAspect="1"/>
            </p:cNvPicPr>
            <p:nvPr/>
          </p:nvPicPr>
          <p:blipFill>
            <a:blip r:embed="rId2"/>
            <a:stretch>
              <a:fillRect/>
            </a:stretch>
          </p:blipFill>
          <p:spPr>
            <a:xfrm>
              <a:off x="0" y="0"/>
              <a:ext cx="4494237" cy="5312988"/>
            </a:xfrm>
            <a:prstGeom prst="rect">
              <a:avLst/>
            </a:prstGeom>
          </p:spPr>
        </p:pic>
        <p:pic>
          <p:nvPicPr>
            <p:cNvPr id="14" name="Picture 13"/>
            <p:cNvPicPr>
              <a:picLocks noChangeAspect="1"/>
            </p:cNvPicPr>
            <p:nvPr/>
          </p:nvPicPr>
          <p:blipFill>
            <a:blip r:embed="rId3"/>
            <a:stretch>
              <a:fillRect/>
            </a:stretch>
          </p:blipFill>
          <p:spPr>
            <a:xfrm>
              <a:off x="33424" y="5329532"/>
              <a:ext cx="4494237" cy="3567774"/>
            </a:xfrm>
            <a:prstGeom prst="rect">
              <a:avLst/>
            </a:prstGeom>
          </p:spPr>
        </p:pic>
        <p:grpSp>
          <p:nvGrpSpPr>
            <p:cNvPr id="15" name="Group 14"/>
            <p:cNvGrpSpPr/>
            <p:nvPr/>
          </p:nvGrpSpPr>
          <p:grpSpPr>
            <a:xfrm>
              <a:off x="386200" y="16710"/>
              <a:ext cx="3961949" cy="8300841"/>
              <a:chOff x="386200" y="16710"/>
              <a:chExt cx="3961949" cy="8300841"/>
            </a:xfrm>
          </p:grpSpPr>
          <p:sp>
            <p:nvSpPr>
              <p:cNvPr id="16" name="Text Box 297"/>
              <p:cNvSpPr txBox="1"/>
              <p:nvPr/>
            </p:nvSpPr>
            <p:spPr>
              <a:xfrm>
                <a:off x="484609" y="972287"/>
                <a:ext cx="950595" cy="260608"/>
              </a:xfrm>
              <a:prstGeom prst="rect">
                <a:avLst/>
              </a:prstGeom>
              <a:noFill/>
            </p:spPr>
            <p:txBody>
              <a:bodyPr wrap="square" rtlCol="0">
                <a:spAutoFit/>
              </a:bodyPr>
              <a:lstStyle/>
              <a:p>
                <a:pPr marL="0" marR="0">
                  <a:spcBef>
                    <a:spcPts val="0"/>
                  </a:spcBef>
                  <a:spcAft>
                    <a:spcPts val="0"/>
                  </a:spcAft>
                </a:pPr>
                <a:r>
                  <a:rPr lang="en-US" sz="1200" b="1" kern="1200">
                    <a:solidFill>
                      <a:srgbClr val="000000"/>
                    </a:solidFill>
                    <a:effectLst/>
                    <a:ea typeface="ＭＳ 明朝"/>
                    <a:cs typeface="Times New Roman"/>
                  </a:rPr>
                  <a:t>wt TTAT</a:t>
                </a:r>
                <a:endParaRPr lang="en-US" sz="1000">
                  <a:effectLst/>
                  <a:ea typeface="ＭＳ 明朝"/>
                  <a:cs typeface="Times New Roman"/>
                </a:endParaRPr>
              </a:p>
            </p:txBody>
          </p:sp>
          <p:sp>
            <p:nvSpPr>
              <p:cNvPr id="17" name="Text Box 298"/>
              <p:cNvSpPr txBox="1"/>
              <p:nvPr/>
            </p:nvSpPr>
            <p:spPr>
              <a:xfrm>
                <a:off x="386200" y="2700360"/>
                <a:ext cx="950595" cy="260608"/>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A</a:t>
                </a:r>
                <a:r>
                  <a:rPr lang="en-US" sz="1200" b="1" kern="1200">
                    <a:solidFill>
                      <a:srgbClr val="000000"/>
                    </a:solidFill>
                    <a:effectLst/>
                    <a:ea typeface="ＭＳ 明朝"/>
                    <a:cs typeface="Times New Roman"/>
                  </a:rPr>
                  <a:t>TAT</a:t>
                </a:r>
                <a:endParaRPr lang="en-US" sz="1000">
                  <a:effectLst/>
                  <a:ea typeface="ＭＳ 明朝"/>
                  <a:cs typeface="Times New Roman"/>
                </a:endParaRPr>
              </a:p>
            </p:txBody>
          </p:sp>
          <p:sp>
            <p:nvSpPr>
              <p:cNvPr id="18" name="Text Box 299"/>
              <p:cNvSpPr txBox="1"/>
              <p:nvPr/>
            </p:nvSpPr>
            <p:spPr>
              <a:xfrm>
                <a:off x="1911032" y="2714259"/>
                <a:ext cx="951230" cy="260608"/>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TAT</a:t>
                </a:r>
                <a:endParaRPr lang="en-US" sz="1000">
                  <a:effectLst/>
                  <a:ea typeface="ＭＳ 明朝"/>
                  <a:cs typeface="Times New Roman"/>
                </a:endParaRPr>
              </a:p>
            </p:txBody>
          </p:sp>
          <p:sp>
            <p:nvSpPr>
              <p:cNvPr id="19" name="Text Box 300"/>
              <p:cNvSpPr txBox="1"/>
              <p:nvPr/>
            </p:nvSpPr>
            <p:spPr>
              <a:xfrm>
                <a:off x="3373267" y="2714259"/>
                <a:ext cx="950595" cy="260608"/>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TAT</a:t>
                </a:r>
                <a:endParaRPr lang="en-US" sz="1000">
                  <a:effectLst/>
                  <a:ea typeface="ＭＳ 明朝"/>
                  <a:cs typeface="Times New Roman"/>
                </a:endParaRPr>
              </a:p>
            </p:txBody>
          </p:sp>
          <p:sp>
            <p:nvSpPr>
              <p:cNvPr id="20" name="Text Box 301"/>
              <p:cNvSpPr txBox="1"/>
              <p:nvPr/>
            </p:nvSpPr>
            <p:spPr>
              <a:xfrm>
                <a:off x="411267" y="4486779"/>
                <a:ext cx="950595" cy="26060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T</a:t>
                </a:r>
                <a:r>
                  <a:rPr lang="en-US" sz="1200" b="1" kern="1200">
                    <a:solidFill>
                      <a:srgbClr val="FF0000"/>
                    </a:solidFill>
                    <a:effectLst/>
                    <a:ea typeface="ＭＳ 明朝"/>
                    <a:cs typeface="Times New Roman"/>
                  </a:rPr>
                  <a:t>A</a:t>
                </a:r>
                <a:r>
                  <a:rPr lang="en-US" sz="1200" b="1" kern="1200">
                    <a:solidFill>
                      <a:srgbClr val="000000"/>
                    </a:solidFill>
                    <a:effectLst/>
                    <a:ea typeface="ＭＳ 明朝"/>
                    <a:cs typeface="Times New Roman"/>
                  </a:rPr>
                  <a:t>AT</a:t>
                </a:r>
                <a:endParaRPr lang="en-US" sz="1000">
                  <a:effectLst/>
                  <a:ea typeface="ＭＳ 明朝"/>
                  <a:cs typeface="Times New Roman"/>
                </a:endParaRPr>
              </a:p>
            </p:txBody>
          </p:sp>
          <p:sp>
            <p:nvSpPr>
              <p:cNvPr id="21" name="Text Box 302"/>
              <p:cNvSpPr txBox="1"/>
              <p:nvPr/>
            </p:nvSpPr>
            <p:spPr>
              <a:xfrm>
                <a:off x="1911032" y="4500679"/>
                <a:ext cx="951230" cy="26060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T</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AT</a:t>
                </a:r>
                <a:endParaRPr lang="en-US" sz="1000">
                  <a:effectLst/>
                  <a:ea typeface="ＭＳ 明朝"/>
                  <a:cs typeface="Times New Roman"/>
                </a:endParaRPr>
              </a:p>
            </p:txBody>
          </p:sp>
          <p:sp>
            <p:nvSpPr>
              <p:cNvPr id="22" name="Text Box 303"/>
              <p:cNvSpPr txBox="1"/>
              <p:nvPr/>
            </p:nvSpPr>
            <p:spPr>
              <a:xfrm>
                <a:off x="3389979" y="4500679"/>
                <a:ext cx="950595" cy="26060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T</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AT</a:t>
                </a:r>
                <a:endParaRPr lang="en-US" sz="1000">
                  <a:effectLst/>
                  <a:ea typeface="ＭＳ 明朝"/>
                  <a:cs typeface="Times New Roman"/>
                </a:endParaRPr>
              </a:p>
            </p:txBody>
          </p:sp>
          <p:sp>
            <p:nvSpPr>
              <p:cNvPr id="23" name="Text Box 304"/>
              <p:cNvSpPr txBox="1"/>
              <p:nvPr/>
            </p:nvSpPr>
            <p:spPr>
              <a:xfrm>
                <a:off x="423871" y="6287213"/>
                <a:ext cx="950595" cy="26060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TT</a:t>
                </a:r>
                <a:r>
                  <a:rPr lang="en-US" sz="1200" b="1" kern="1200">
                    <a:solidFill>
                      <a:srgbClr val="FF0000"/>
                    </a:solidFill>
                    <a:effectLst/>
                    <a:ea typeface="ＭＳ 明朝"/>
                    <a:cs typeface="Times New Roman"/>
                  </a:rPr>
                  <a:t>T</a:t>
                </a:r>
                <a:r>
                  <a:rPr lang="en-US" sz="1200" b="1" kern="1200">
                    <a:solidFill>
                      <a:srgbClr val="000000"/>
                    </a:solidFill>
                    <a:effectLst/>
                    <a:ea typeface="ＭＳ 明朝"/>
                    <a:cs typeface="Times New Roman"/>
                  </a:rPr>
                  <a:t>T</a:t>
                </a:r>
                <a:endParaRPr lang="en-US" sz="1000">
                  <a:effectLst/>
                  <a:ea typeface="ＭＳ 明朝"/>
                  <a:cs typeface="Times New Roman"/>
                </a:endParaRPr>
              </a:p>
            </p:txBody>
          </p:sp>
          <p:sp>
            <p:nvSpPr>
              <p:cNvPr id="24" name="Text Box 305"/>
              <p:cNvSpPr txBox="1"/>
              <p:nvPr/>
            </p:nvSpPr>
            <p:spPr>
              <a:xfrm>
                <a:off x="1923636" y="6276049"/>
                <a:ext cx="951230" cy="26060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TT</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T</a:t>
                </a:r>
                <a:endParaRPr lang="en-US" sz="1000">
                  <a:effectLst/>
                  <a:ea typeface="ＭＳ 明朝"/>
                  <a:cs typeface="Times New Roman"/>
                </a:endParaRPr>
              </a:p>
            </p:txBody>
          </p:sp>
          <p:sp>
            <p:nvSpPr>
              <p:cNvPr id="25" name="Text Box 306"/>
              <p:cNvSpPr txBox="1"/>
              <p:nvPr/>
            </p:nvSpPr>
            <p:spPr>
              <a:xfrm>
                <a:off x="3394227" y="6284403"/>
                <a:ext cx="950595" cy="26060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TT</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T</a:t>
                </a:r>
                <a:endParaRPr lang="en-US" sz="1000">
                  <a:effectLst/>
                  <a:ea typeface="ＭＳ 明朝"/>
                  <a:cs typeface="Times New Roman"/>
                </a:endParaRPr>
              </a:p>
            </p:txBody>
          </p:sp>
          <p:sp>
            <p:nvSpPr>
              <p:cNvPr id="26" name="Text Box 307"/>
              <p:cNvSpPr txBox="1"/>
              <p:nvPr/>
            </p:nvSpPr>
            <p:spPr>
              <a:xfrm>
                <a:off x="418207" y="8043044"/>
                <a:ext cx="950595" cy="26060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TTA</a:t>
                </a:r>
                <a:r>
                  <a:rPr lang="en-US" sz="1200" b="1" kern="1200">
                    <a:solidFill>
                      <a:srgbClr val="FF0000"/>
                    </a:solidFill>
                    <a:effectLst/>
                    <a:ea typeface="ＭＳ 明朝"/>
                    <a:cs typeface="Times New Roman"/>
                  </a:rPr>
                  <a:t>A</a:t>
                </a:r>
                <a:endParaRPr lang="en-US" sz="1000">
                  <a:effectLst/>
                  <a:ea typeface="ＭＳ 明朝"/>
                  <a:cs typeface="Times New Roman"/>
                </a:endParaRPr>
              </a:p>
            </p:txBody>
          </p:sp>
          <p:sp>
            <p:nvSpPr>
              <p:cNvPr id="27" name="Text Box 308"/>
              <p:cNvSpPr txBox="1"/>
              <p:nvPr/>
            </p:nvSpPr>
            <p:spPr>
              <a:xfrm>
                <a:off x="1920804" y="8056943"/>
                <a:ext cx="950595" cy="26060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TTA</a:t>
                </a:r>
                <a:r>
                  <a:rPr lang="en-US" sz="1200" b="1" kern="1200">
                    <a:solidFill>
                      <a:srgbClr val="FF0000"/>
                    </a:solidFill>
                    <a:effectLst/>
                    <a:ea typeface="ＭＳ 明朝"/>
                    <a:cs typeface="Times New Roman"/>
                  </a:rPr>
                  <a:t>C</a:t>
                </a:r>
                <a:endParaRPr lang="en-US" sz="1000">
                  <a:effectLst/>
                  <a:ea typeface="ＭＳ 明朝"/>
                  <a:cs typeface="Times New Roman"/>
                </a:endParaRPr>
              </a:p>
            </p:txBody>
          </p:sp>
          <p:sp>
            <p:nvSpPr>
              <p:cNvPr id="28" name="Text Box 309"/>
              <p:cNvSpPr txBox="1"/>
              <p:nvPr/>
            </p:nvSpPr>
            <p:spPr>
              <a:xfrm>
                <a:off x="3396919" y="8056943"/>
                <a:ext cx="951230" cy="260608"/>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TTA</a:t>
                </a:r>
                <a:r>
                  <a:rPr lang="en-US" sz="1200" b="1" kern="1200">
                    <a:solidFill>
                      <a:srgbClr val="FF0000"/>
                    </a:solidFill>
                    <a:effectLst/>
                    <a:ea typeface="ＭＳ 明朝"/>
                    <a:cs typeface="Times New Roman"/>
                  </a:rPr>
                  <a:t>G</a:t>
                </a:r>
                <a:endParaRPr lang="en-US" sz="1000">
                  <a:effectLst/>
                  <a:ea typeface="ＭＳ 明朝"/>
                  <a:cs typeface="Times New Roman"/>
                </a:endParaRPr>
              </a:p>
            </p:txBody>
          </p:sp>
          <p:sp>
            <p:nvSpPr>
              <p:cNvPr id="29" name="Rectangle 28"/>
              <p:cNvSpPr/>
              <p:nvPr/>
            </p:nvSpPr>
            <p:spPr>
              <a:xfrm>
                <a:off x="1531221" y="16710"/>
                <a:ext cx="1748764" cy="16358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r>
                  <a:rPr lang="en-US" sz="1200">
                    <a:effectLst/>
                    <a:ea typeface="Times New Roman"/>
                    <a:cs typeface="Times New Roman"/>
                  </a:rPr>
                  <a:t> </a:t>
                </a:r>
                <a:endParaRPr lang="en-US" sz="1200">
                  <a:effectLst/>
                  <a:ea typeface="ＭＳ 明朝"/>
                  <a:cs typeface="Times New Roman"/>
                </a:endParaRPr>
              </a:p>
            </p:txBody>
          </p:sp>
        </p:grpSp>
      </p:grpSp>
      <p:sp>
        <p:nvSpPr>
          <p:cNvPr id="2" name="Title 1"/>
          <p:cNvSpPr>
            <a:spLocks noGrp="1"/>
          </p:cNvSpPr>
          <p:nvPr>
            <p:ph type="title"/>
          </p:nvPr>
        </p:nvSpPr>
        <p:spPr>
          <a:xfrm>
            <a:off x="381000" y="228600"/>
            <a:ext cx="2907453" cy="717124"/>
          </a:xfrm>
        </p:spPr>
        <p:txBody>
          <a:bodyPr>
            <a:normAutofit/>
          </a:bodyPr>
          <a:lstStyle/>
          <a:p>
            <a:pPr algn="l"/>
            <a:r>
              <a:rPr lang="en-US" sz="3200" b="1" dirty="0" smtClean="0"/>
              <a:t>I-SmaMI</a:t>
            </a:r>
            <a:endParaRPr lang="en-US" sz="3200" b="1" dirty="0"/>
          </a:p>
        </p:txBody>
      </p:sp>
      <p:sp>
        <p:nvSpPr>
          <p:cNvPr id="31" name="TextBox 30"/>
          <p:cNvSpPr txBox="1"/>
          <p:nvPr/>
        </p:nvSpPr>
        <p:spPr>
          <a:xfrm>
            <a:off x="4143494" y="803285"/>
            <a:ext cx="3150541" cy="369332"/>
          </a:xfrm>
          <a:prstGeom prst="rect">
            <a:avLst/>
          </a:prstGeom>
          <a:noFill/>
        </p:spPr>
        <p:txBody>
          <a:bodyPr wrap="square" rtlCol="0">
            <a:spAutoFit/>
          </a:bodyPr>
          <a:lstStyle/>
          <a:p>
            <a:r>
              <a:rPr lang="en-US" b="1" dirty="0" smtClean="0">
                <a:cs typeface="Times New Roman"/>
              </a:rPr>
              <a:t>Tethered Cleavage Activity</a:t>
            </a:r>
            <a:endParaRPr lang="en-US" sz="1200" b="1" dirty="0">
              <a:cs typeface="Times New Roman"/>
            </a:endParaRPr>
          </a:p>
        </p:txBody>
      </p:sp>
    </p:spTree>
    <p:extLst>
      <p:ext uri="{BB962C8B-B14F-4D97-AF65-F5344CB8AC3E}">
        <p14:creationId xmlns:p14="http://schemas.microsoft.com/office/powerpoint/2010/main" val="1479753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2" y="143941"/>
            <a:ext cx="2619587" cy="614677"/>
          </a:xfrm>
        </p:spPr>
        <p:txBody>
          <a:bodyPr>
            <a:normAutofit/>
          </a:bodyPr>
          <a:lstStyle/>
          <a:p>
            <a:pPr algn="l"/>
            <a:r>
              <a:rPr lang="en-US" sz="3200" b="1" dirty="0" smtClean="0">
                <a:latin typeface="+mn-lt"/>
              </a:rPr>
              <a:t>I-AabMI</a:t>
            </a:r>
            <a:endParaRPr lang="en-US" sz="3200" b="1" dirty="0">
              <a:latin typeface="+mn-lt"/>
            </a:endParaRPr>
          </a:p>
        </p:txBody>
      </p:sp>
      <p:grpSp>
        <p:nvGrpSpPr>
          <p:cNvPr id="22" name="Group 21"/>
          <p:cNvGrpSpPr/>
          <p:nvPr/>
        </p:nvGrpSpPr>
        <p:grpSpPr>
          <a:xfrm>
            <a:off x="1718469" y="641306"/>
            <a:ext cx="5453064" cy="9004389"/>
            <a:chOff x="402614" y="466941"/>
            <a:chExt cx="4811527" cy="8185808"/>
          </a:xfrm>
        </p:grpSpPr>
        <p:pic>
          <p:nvPicPr>
            <p:cNvPr id="23" name="Picture 22"/>
            <p:cNvPicPr>
              <a:picLocks noChangeAspect="1"/>
            </p:cNvPicPr>
            <p:nvPr/>
          </p:nvPicPr>
          <p:blipFill>
            <a:blip r:embed="rId3"/>
            <a:stretch>
              <a:fillRect/>
            </a:stretch>
          </p:blipFill>
          <p:spPr>
            <a:xfrm>
              <a:off x="402614" y="5381379"/>
              <a:ext cx="4803171" cy="3271370"/>
            </a:xfrm>
            <a:prstGeom prst="rect">
              <a:avLst/>
            </a:prstGeom>
          </p:spPr>
        </p:pic>
        <p:pic>
          <p:nvPicPr>
            <p:cNvPr id="24" name="Picture 23"/>
            <p:cNvPicPr>
              <a:picLocks noChangeAspect="1"/>
            </p:cNvPicPr>
            <p:nvPr/>
          </p:nvPicPr>
          <p:blipFill>
            <a:blip r:embed="rId4"/>
            <a:stretch>
              <a:fillRect/>
            </a:stretch>
          </p:blipFill>
          <p:spPr>
            <a:xfrm>
              <a:off x="410970" y="466941"/>
              <a:ext cx="4803171" cy="4872723"/>
            </a:xfrm>
            <a:prstGeom prst="rect">
              <a:avLst/>
            </a:prstGeom>
          </p:spPr>
        </p:pic>
        <p:sp>
          <p:nvSpPr>
            <p:cNvPr id="25" name="Rectangle 24"/>
            <p:cNvSpPr/>
            <p:nvPr/>
          </p:nvSpPr>
          <p:spPr>
            <a:xfrm>
              <a:off x="2049294" y="491990"/>
              <a:ext cx="1748764" cy="155450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743658" y="614310"/>
              <a:ext cx="950716" cy="251817"/>
            </a:xfrm>
            <a:prstGeom prst="rect">
              <a:avLst/>
            </a:prstGeom>
            <a:noFill/>
          </p:spPr>
          <p:txBody>
            <a:bodyPr wrap="square" rtlCol="0">
              <a:spAutoFit/>
            </a:bodyPr>
            <a:lstStyle/>
            <a:p>
              <a:r>
                <a:rPr lang="en-US" sz="1200" b="1" dirty="0" smtClean="0">
                  <a:cs typeface="Times New Roman"/>
                </a:rPr>
                <a:t>wt TTAA</a:t>
              </a:r>
              <a:r>
                <a:rPr lang="en-US" sz="1200" dirty="0" smtClean="0"/>
                <a:t> </a:t>
              </a:r>
              <a:endParaRPr lang="en-US" sz="1200" dirty="0"/>
            </a:p>
          </p:txBody>
        </p:sp>
        <p:sp>
          <p:nvSpPr>
            <p:cNvPr id="27" name="TextBox 26"/>
            <p:cNvSpPr txBox="1"/>
            <p:nvPr/>
          </p:nvSpPr>
          <p:spPr>
            <a:xfrm>
              <a:off x="570042" y="2258895"/>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A</a:t>
              </a:r>
              <a:r>
                <a:rPr lang="en-US" sz="1200" b="1" dirty="0" smtClean="0">
                  <a:cs typeface="Times New Roman"/>
                </a:rPr>
                <a:t>TAA</a:t>
              </a:r>
              <a:r>
                <a:rPr lang="en-US" sz="1200" dirty="0" smtClean="0"/>
                <a:t> </a:t>
              </a:r>
              <a:endParaRPr lang="en-US" sz="1200" dirty="0"/>
            </a:p>
          </p:txBody>
        </p:sp>
        <p:sp>
          <p:nvSpPr>
            <p:cNvPr id="28" name="TextBox 27"/>
            <p:cNvSpPr txBox="1"/>
            <p:nvPr/>
          </p:nvSpPr>
          <p:spPr>
            <a:xfrm>
              <a:off x="2186828" y="2272795"/>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C</a:t>
              </a:r>
              <a:r>
                <a:rPr lang="en-US" sz="1200" b="1" dirty="0" smtClean="0">
                  <a:cs typeface="Times New Roman"/>
                </a:rPr>
                <a:t>TAA</a:t>
              </a:r>
              <a:r>
                <a:rPr lang="en-US" sz="1200" dirty="0" smtClean="0"/>
                <a:t> </a:t>
              </a:r>
              <a:endParaRPr lang="en-US" sz="1200" dirty="0"/>
            </a:p>
          </p:txBody>
        </p:sp>
        <p:sp>
          <p:nvSpPr>
            <p:cNvPr id="48" name="TextBox 47"/>
            <p:cNvSpPr txBox="1"/>
            <p:nvPr/>
          </p:nvSpPr>
          <p:spPr>
            <a:xfrm>
              <a:off x="3774439" y="2272795"/>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G</a:t>
              </a:r>
              <a:r>
                <a:rPr lang="en-US" sz="1200" b="1" dirty="0" smtClean="0">
                  <a:cs typeface="Times New Roman"/>
                </a:rPr>
                <a:t>TAA</a:t>
              </a:r>
              <a:r>
                <a:rPr lang="en-US" sz="1200" dirty="0" smtClean="0"/>
                <a:t> </a:t>
              </a:r>
              <a:endParaRPr lang="en-US" sz="1200" dirty="0"/>
            </a:p>
          </p:txBody>
        </p:sp>
        <p:sp>
          <p:nvSpPr>
            <p:cNvPr id="49" name="TextBox 48"/>
            <p:cNvSpPr txBox="1"/>
            <p:nvPr/>
          </p:nvSpPr>
          <p:spPr>
            <a:xfrm>
              <a:off x="570042" y="3945119"/>
              <a:ext cx="950716" cy="251817"/>
            </a:xfrm>
            <a:prstGeom prst="rect">
              <a:avLst/>
            </a:prstGeom>
            <a:noFill/>
          </p:spPr>
          <p:txBody>
            <a:bodyPr wrap="square" rtlCol="0">
              <a:spAutoFit/>
            </a:bodyPr>
            <a:lstStyle/>
            <a:p>
              <a:pPr algn="ctr"/>
              <a:r>
                <a:rPr lang="en-US" sz="1200" b="1" dirty="0" smtClean="0">
                  <a:cs typeface="Times New Roman"/>
                </a:rPr>
                <a:t>T</a:t>
              </a:r>
              <a:r>
                <a:rPr lang="en-US" sz="1200" b="1" dirty="0" smtClean="0">
                  <a:solidFill>
                    <a:srgbClr val="FF0000"/>
                  </a:solidFill>
                  <a:cs typeface="Times New Roman"/>
                </a:rPr>
                <a:t>A</a:t>
              </a:r>
              <a:r>
                <a:rPr lang="en-US" sz="1200" b="1" dirty="0" smtClean="0">
                  <a:cs typeface="Times New Roman"/>
                </a:rPr>
                <a:t>AA</a:t>
              </a:r>
              <a:r>
                <a:rPr lang="en-US" sz="1200" dirty="0" smtClean="0"/>
                <a:t> </a:t>
              </a:r>
              <a:endParaRPr lang="en-US" sz="1200" dirty="0"/>
            </a:p>
          </p:txBody>
        </p:sp>
        <p:sp>
          <p:nvSpPr>
            <p:cNvPr id="50" name="TextBox 49"/>
            <p:cNvSpPr txBox="1"/>
            <p:nvPr/>
          </p:nvSpPr>
          <p:spPr>
            <a:xfrm>
              <a:off x="2178472" y="3959019"/>
              <a:ext cx="950716" cy="251817"/>
            </a:xfrm>
            <a:prstGeom prst="rect">
              <a:avLst/>
            </a:prstGeom>
            <a:noFill/>
          </p:spPr>
          <p:txBody>
            <a:bodyPr wrap="square" rtlCol="0">
              <a:spAutoFit/>
            </a:bodyPr>
            <a:lstStyle/>
            <a:p>
              <a:pPr algn="ctr"/>
              <a:r>
                <a:rPr lang="en-US" sz="1200" b="1" dirty="0" smtClean="0">
                  <a:cs typeface="Times New Roman"/>
                </a:rPr>
                <a:t>T</a:t>
              </a:r>
              <a:r>
                <a:rPr lang="en-US" sz="1200" b="1" dirty="0" smtClean="0">
                  <a:solidFill>
                    <a:srgbClr val="FF0000"/>
                  </a:solidFill>
                  <a:cs typeface="Times New Roman"/>
                </a:rPr>
                <a:t>C</a:t>
              </a:r>
              <a:r>
                <a:rPr lang="en-US" sz="1200" b="1" dirty="0" smtClean="0">
                  <a:cs typeface="Times New Roman"/>
                </a:rPr>
                <a:t>AA</a:t>
              </a:r>
              <a:r>
                <a:rPr lang="en-US" sz="1200" dirty="0" smtClean="0"/>
                <a:t> </a:t>
              </a:r>
              <a:endParaRPr lang="en-US" sz="1200" dirty="0"/>
            </a:p>
          </p:txBody>
        </p:sp>
        <p:sp>
          <p:nvSpPr>
            <p:cNvPr id="51" name="TextBox 50"/>
            <p:cNvSpPr txBox="1"/>
            <p:nvPr/>
          </p:nvSpPr>
          <p:spPr>
            <a:xfrm>
              <a:off x="3766083" y="3959019"/>
              <a:ext cx="950716" cy="251817"/>
            </a:xfrm>
            <a:prstGeom prst="rect">
              <a:avLst/>
            </a:prstGeom>
            <a:noFill/>
          </p:spPr>
          <p:txBody>
            <a:bodyPr wrap="square" rtlCol="0">
              <a:spAutoFit/>
            </a:bodyPr>
            <a:lstStyle/>
            <a:p>
              <a:pPr algn="ctr"/>
              <a:r>
                <a:rPr lang="en-US" sz="1200" b="1" dirty="0" smtClean="0">
                  <a:cs typeface="Times New Roman"/>
                </a:rPr>
                <a:t>T</a:t>
              </a:r>
              <a:r>
                <a:rPr lang="en-US" sz="1200" b="1" dirty="0" smtClean="0">
                  <a:solidFill>
                    <a:srgbClr val="FF0000"/>
                  </a:solidFill>
                  <a:cs typeface="Times New Roman"/>
                </a:rPr>
                <a:t>G</a:t>
              </a:r>
              <a:r>
                <a:rPr lang="en-US" sz="1200" b="1" dirty="0" smtClean="0">
                  <a:cs typeface="Times New Roman"/>
                </a:rPr>
                <a:t>AA</a:t>
              </a:r>
              <a:r>
                <a:rPr lang="en-US" sz="1200" dirty="0" smtClean="0"/>
                <a:t> </a:t>
              </a:r>
              <a:endParaRPr lang="en-US" sz="1200" dirty="0"/>
            </a:p>
          </p:txBody>
        </p:sp>
        <p:sp>
          <p:nvSpPr>
            <p:cNvPr id="52" name="TextBox 51"/>
            <p:cNvSpPr txBox="1"/>
            <p:nvPr/>
          </p:nvSpPr>
          <p:spPr>
            <a:xfrm>
              <a:off x="574290" y="5570163"/>
              <a:ext cx="950716" cy="251817"/>
            </a:xfrm>
            <a:prstGeom prst="rect">
              <a:avLst/>
            </a:prstGeom>
            <a:noFill/>
          </p:spPr>
          <p:txBody>
            <a:bodyPr wrap="square" rtlCol="0">
              <a:spAutoFit/>
            </a:bodyPr>
            <a:lstStyle/>
            <a:p>
              <a:pPr algn="ctr"/>
              <a:r>
                <a:rPr lang="en-US" sz="1200" b="1" dirty="0" smtClean="0">
                  <a:cs typeface="Times New Roman"/>
                </a:rPr>
                <a:t>TT</a:t>
              </a:r>
              <a:r>
                <a:rPr lang="en-US" sz="1200" b="1" dirty="0" smtClean="0">
                  <a:solidFill>
                    <a:srgbClr val="FF0000"/>
                  </a:solidFill>
                  <a:cs typeface="Times New Roman"/>
                </a:rPr>
                <a:t>T</a:t>
              </a:r>
              <a:r>
                <a:rPr lang="en-US" sz="1200" b="1" dirty="0" smtClean="0">
                  <a:cs typeface="Times New Roman"/>
                </a:rPr>
                <a:t>A</a:t>
              </a:r>
              <a:r>
                <a:rPr lang="en-US" sz="1200" dirty="0" smtClean="0"/>
                <a:t> </a:t>
              </a:r>
              <a:endParaRPr lang="en-US" sz="1200" dirty="0"/>
            </a:p>
          </p:txBody>
        </p:sp>
        <p:sp>
          <p:nvSpPr>
            <p:cNvPr id="53" name="TextBox 52"/>
            <p:cNvSpPr txBox="1"/>
            <p:nvPr/>
          </p:nvSpPr>
          <p:spPr>
            <a:xfrm>
              <a:off x="2174364" y="5584063"/>
              <a:ext cx="950716" cy="251817"/>
            </a:xfrm>
            <a:prstGeom prst="rect">
              <a:avLst/>
            </a:prstGeom>
            <a:noFill/>
          </p:spPr>
          <p:txBody>
            <a:bodyPr wrap="square" rtlCol="0">
              <a:spAutoFit/>
            </a:bodyPr>
            <a:lstStyle/>
            <a:p>
              <a:pPr algn="ctr"/>
              <a:r>
                <a:rPr lang="en-US" sz="1200" b="1" dirty="0" smtClean="0">
                  <a:cs typeface="Times New Roman"/>
                </a:rPr>
                <a:t>TT</a:t>
              </a:r>
              <a:r>
                <a:rPr lang="en-US" sz="1200" b="1" dirty="0" smtClean="0">
                  <a:solidFill>
                    <a:srgbClr val="FF0000"/>
                  </a:solidFill>
                  <a:cs typeface="Times New Roman"/>
                </a:rPr>
                <a:t>C</a:t>
              </a:r>
              <a:r>
                <a:rPr lang="en-US" sz="1200" b="1" dirty="0" smtClean="0">
                  <a:cs typeface="Times New Roman"/>
                </a:rPr>
                <a:t>A</a:t>
              </a:r>
              <a:r>
                <a:rPr lang="en-US" sz="1200" dirty="0" smtClean="0"/>
                <a:t> </a:t>
              </a:r>
              <a:endParaRPr lang="en-US" sz="1200" dirty="0"/>
            </a:p>
          </p:txBody>
        </p:sp>
        <p:sp>
          <p:nvSpPr>
            <p:cNvPr id="54" name="TextBox 53"/>
            <p:cNvSpPr txBox="1"/>
            <p:nvPr/>
          </p:nvSpPr>
          <p:spPr>
            <a:xfrm>
              <a:off x="3761975" y="5584063"/>
              <a:ext cx="950716" cy="251817"/>
            </a:xfrm>
            <a:prstGeom prst="rect">
              <a:avLst/>
            </a:prstGeom>
            <a:noFill/>
          </p:spPr>
          <p:txBody>
            <a:bodyPr wrap="square" rtlCol="0">
              <a:spAutoFit/>
            </a:bodyPr>
            <a:lstStyle/>
            <a:p>
              <a:pPr algn="ctr"/>
              <a:r>
                <a:rPr lang="en-US" sz="1200" b="1" dirty="0" smtClean="0">
                  <a:cs typeface="Times New Roman"/>
                </a:rPr>
                <a:t>TT</a:t>
              </a:r>
              <a:r>
                <a:rPr lang="en-US" sz="1200" b="1" dirty="0" smtClean="0">
                  <a:solidFill>
                    <a:srgbClr val="FF0000"/>
                  </a:solidFill>
                  <a:cs typeface="Times New Roman"/>
                </a:rPr>
                <a:t>G</a:t>
              </a:r>
              <a:r>
                <a:rPr lang="en-US" sz="1200" b="1" dirty="0" smtClean="0">
                  <a:cs typeface="Times New Roman"/>
                </a:rPr>
                <a:t>A</a:t>
              </a:r>
              <a:r>
                <a:rPr lang="en-US" sz="1200" dirty="0" smtClean="0"/>
                <a:t> </a:t>
              </a:r>
              <a:endParaRPr lang="en-US" sz="1200" dirty="0"/>
            </a:p>
          </p:txBody>
        </p:sp>
        <p:sp>
          <p:nvSpPr>
            <p:cNvPr id="55" name="TextBox 54"/>
            <p:cNvSpPr txBox="1"/>
            <p:nvPr/>
          </p:nvSpPr>
          <p:spPr>
            <a:xfrm>
              <a:off x="585338" y="7250862"/>
              <a:ext cx="950716" cy="251817"/>
            </a:xfrm>
            <a:prstGeom prst="rect">
              <a:avLst/>
            </a:prstGeom>
            <a:noFill/>
          </p:spPr>
          <p:txBody>
            <a:bodyPr wrap="square" rtlCol="0">
              <a:spAutoFit/>
            </a:bodyPr>
            <a:lstStyle/>
            <a:p>
              <a:pPr algn="ctr"/>
              <a:r>
                <a:rPr lang="en-US" sz="1200" b="1" dirty="0" smtClean="0">
                  <a:cs typeface="Times New Roman"/>
                </a:rPr>
                <a:t>TTA</a:t>
              </a:r>
              <a:r>
                <a:rPr lang="en-US" sz="1200" b="1" dirty="0" smtClean="0">
                  <a:solidFill>
                    <a:srgbClr val="FF0000"/>
                  </a:solidFill>
                  <a:cs typeface="Times New Roman"/>
                </a:rPr>
                <a:t>T</a:t>
              </a:r>
              <a:r>
                <a:rPr lang="en-US" sz="1200" dirty="0" smtClean="0"/>
                <a:t> </a:t>
              </a:r>
              <a:endParaRPr lang="en-US" sz="1200" dirty="0"/>
            </a:p>
          </p:txBody>
        </p:sp>
        <p:sp>
          <p:nvSpPr>
            <p:cNvPr id="56" name="TextBox 55"/>
            <p:cNvSpPr txBox="1"/>
            <p:nvPr/>
          </p:nvSpPr>
          <p:spPr>
            <a:xfrm>
              <a:off x="2171532" y="7264762"/>
              <a:ext cx="950716" cy="251817"/>
            </a:xfrm>
            <a:prstGeom prst="rect">
              <a:avLst/>
            </a:prstGeom>
            <a:noFill/>
          </p:spPr>
          <p:txBody>
            <a:bodyPr wrap="square" rtlCol="0">
              <a:spAutoFit/>
            </a:bodyPr>
            <a:lstStyle/>
            <a:p>
              <a:pPr algn="ctr"/>
              <a:r>
                <a:rPr lang="en-US" sz="1200" b="1" dirty="0" smtClean="0">
                  <a:cs typeface="Times New Roman"/>
                </a:rPr>
                <a:t>TTA</a:t>
              </a:r>
              <a:r>
                <a:rPr lang="en-US" sz="1200" b="1" dirty="0" smtClean="0">
                  <a:solidFill>
                    <a:srgbClr val="FF0000"/>
                  </a:solidFill>
                  <a:cs typeface="Times New Roman"/>
                </a:rPr>
                <a:t>C</a:t>
              </a:r>
              <a:r>
                <a:rPr lang="en-US" sz="1200" dirty="0" smtClean="0"/>
                <a:t> </a:t>
              </a:r>
              <a:endParaRPr lang="en-US" sz="1200" dirty="0"/>
            </a:p>
          </p:txBody>
        </p:sp>
        <p:sp>
          <p:nvSpPr>
            <p:cNvPr id="57" name="TextBox 56"/>
            <p:cNvSpPr txBox="1"/>
            <p:nvPr/>
          </p:nvSpPr>
          <p:spPr>
            <a:xfrm>
              <a:off x="3764667" y="7264762"/>
              <a:ext cx="950716" cy="251817"/>
            </a:xfrm>
            <a:prstGeom prst="rect">
              <a:avLst/>
            </a:prstGeom>
            <a:noFill/>
          </p:spPr>
          <p:txBody>
            <a:bodyPr wrap="square" rtlCol="0">
              <a:spAutoFit/>
            </a:bodyPr>
            <a:lstStyle/>
            <a:p>
              <a:pPr algn="ctr"/>
              <a:r>
                <a:rPr lang="en-US" sz="1200" b="1" dirty="0" smtClean="0">
                  <a:cs typeface="Times New Roman"/>
                </a:rPr>
                <a:t>TTA</a:t>
              </a:r>
              <a:r>
                <a:rPr lang="en-US" sz="1200" b="1" dirty="0" smtClean="0">
                  <a:solidFill>
                    <a:srgbClr val="FF0000"/>
                  </a:solidFill>
                  <a:cs typeface="Times New Roman"/>
                </a:rPr>
                <a:t>G</a:t>
              </a:r>
              <a:r>
                <a:rPr lang="en-US" sz="1200" dirty="0" smtClean="0"/>
                <a:t> </a:t>
              </a:r>
              <a:endParaRPr lang="en-US" sz="1200" dirty="0"/>
            </a:p>
          </p:txBody>
        </p:sp>
      </p:grpSp>
      <p:sp>
        <p:nvSpPr>
          <p:cNvPr id="62" name="TextBox 61"/>
          <p:cNvSpPr txBox="1"/>
          <p:nvPr/>
        </p:nvSpPr>
        <p:spPr>
          <a:xfrm>
            <a:off x="3954498" y="899557"/>
            <a:ext cx="1902363" cy="707886"/>
          </a:xfrm>
          <a:prstGeom prst="rect">
            <a:avLst/>
          </a:prstGeom>
          <a:noFill/>
        </p:spPr>
        <p:txBody>
          <a:bodyPr wrap="square" rtlCol="0">
            <a:spAutoFit/>
          </a:bodyPr>
          <a:lstStyle/>
          <a:p>
            <a:r>
              <a:rPr lang="en-US" b="1" dirty="0" smtClean="0">
                <a:cs typeface="Times New Roman"/>
              </a:rPr>
              <a:t>Binding</a:t>
            </a:r>
          </a:p>
          <a:p>
            <a:endParaRPr lang="en-US" sz="1000" b="1" dirty="0" smtClean="0">
              <a:cs typeface="Times New Roman"/>
            </a:endParaRPr>
          </a:p>
          <a:p>
            <a:r>
              <a:rPr lang="en-US" sz="1200" b="1" dirty="0">
                <a:cs typeface="Times New Roman"/>
              </a:rPr>
              <a:t>4</a:t>
            </a:r>
            <a:r>
              <a:rPr lang="en-US" sz="1200" b="1" dirty="0" smtClean="0">
                <a:cs typeface="Times New Roman"/>
              </a:rPr>
              <a:t>00pM DNA substrate</a:t>
            </a:r>
            <a:endParaRPr lang="en-US" sz="1200" b="1" dirty="0">
              <a:cs typeface="Times New Roman"/>
            </a:endParaRPr>
          </a:p>
        </p:txBody>
      </p:sp>
    </p:spTree>
    <p:extLst>
      <p:ext uri="{BB962C8B-B14F-4D97-AF65-F5344CB8AC3E}">
        <p14:creationId xmlns:p14="http://schemas.microsoft.com/office/powerpoint/2010/main" val="86345069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2" y="190508"/>
            <a:ext cx="2619587" cy="614677"/>
          </a:xfrm>
        </p:spPr>
        <p:txBody>
          <a:bodyPr>
            <a:normAutofit/>
          </a:bodyPr>
          <a:lstStyle/>
          <a:p>
            <a:pPr algn="l"/>
            <a:r>
              <a:rPr lang="en-US" sz="3200" b="1" dirty="0" smtClean="0"/>
              <a:t>I-AabMI</a:t>
            </a:r>
            <a:endParaRPr lang="en-US" sz="3200" b="1" dirty="0"/>
          </a:p>
        </p:txBody>
      </p:sp>
      <p:pic>
        <p:nvPicPr>
          <p:cNvPr id="7" name="Picture 6" descr="Aab.png"/>
          <p:cNvPicPr>
            <a:picLocks noChangeAspect="1"/>
          </p:cNvPicPr>
          <p:nvPr/>
        </p:nvPicPr>
        <p:blipFill rotWithShape="1">
          <a:blip r:embed="rId3">
            <a:extLst>
              <a:ext uri="{28A0092B-C50C-407E-A947-70E740481C1C}">
                <a14:useLocalDpi xmlns:a14="http://schemas.microsoft.com/office/drawing/2010/main" val="0"/>
              </a:ext>
            </a:extLst>
          </a:blip>
          <a:srcRect b="9323"/>
          <a:stretch/>
        </p:blipFill>
        <p:spPr>
          <a:xfrm>
            <a:off x="201505" y="707814"/>
            <a:ext cx="7140524" cy="7304980"/>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4174817242"/>
              </p:ext>
            </p:extLst>
          </p:nvPr>
        </p:nvGraphicFramePr>
        <p:xfrm>
          <a:off x="252638" y="7947806"/>
          <a:ext cx="6893558" cy="1043616"/>
        </p:xfrm>
        <a:graphic>
          <a:graphicData uri="http://schemas.openxmlformats.org/drawingml/2006/table">
            <a:tbl>
              <a:tblPr firstRow="1" bandRow="1">
                <a:tableStyleId>{5940675A-B579-460E-94D1-54222C63F5DA}</a:tableStyleId>
              </a:tblPr>
              <a:tblGrid>
                <a:gridCol w="984794"/>
                <a:gridCol w="492397"/>
                <a:gridCol w="492397"/>
                <a:gridCol w="492397"/>
                <a:gridCol w="492397"/>
                <a:gridCol w="492397"/>
                <a:gridCol w="492397"/>
                <a:gridCol w="492397"/>
                <a:gridCol w="492397"/>
                <a:gridCol w="492397"/>
                <a:gridCol w="492397"/>
                <a:gridCol w="492397"/>
                <a:gridCol w="492397"/>
              </a:tblGrid>
              <a:tr h="347872">
                <a:tc>
                  <a:txBody>
                    <a:bodyPr/>
                    <a:lstStyle/>
                    <a:p>
                      <a:pPr algn="r"/>
                      <a:r>
                        <a:rPr lang="en-US" sz="1100" b="1" dirty="0" smtClean="0">
                          <a:solidFill>
                            <a:srgbClr val="0000FF"/>
                          </a:solidFill>
                        </a:rPr>
                        <a:t>TTAT</a:t>
                      </a:r>
                      <a:endParaRPr lang="en-US" sz="1100" b="1" dirty="0">
                        <a:solidFill>
                          <a:srgbClr val="0000F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ATAA</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CTAA</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t>GTAA</a:t>
                      </a:r>
                      <a:endParaRPr lang="en-US" sz="1200" b="1"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TAAA</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TCAA</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TGAA</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TTTA</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TTCA</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TTGA</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TTAT</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TTAC</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TTAG</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dirty="0" smtClean="0"/>
                        <a:t>In-Vitro</a:t>
                      </a:r>
                      <a:endParaRPr lang="en-US" sz="11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15%</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37%</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t>112%</a:t>
                      </a:r>
                      <a:endParaRPr lang="en-US" sz="1200" b="1"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12%</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3%</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0%</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8%</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6%</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6%</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24%</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15%</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23%</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dirty="0" smtClean="0"/>
                        <a:t>Tethered-Flow</a:t>
                      </a:r>
                      <a:endParaRPr lang="en-US" sz="11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6%</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20%</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t>106%</a:t>
                      </a:r>
                      <a:endParaRPr lang="en-US" sz="1200" b="1"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26%</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3%</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0%</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6%</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3%</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3%</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11%</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3%</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dirty="0" smtClean="0"/>
                        <a:t>3%</a:t>
                      </a:r>
                      <a:endParaRPr lang="en-US" sz="120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cxnSp>
        <p:nvCxnSpPr>
          <p:cNvPr id="19" name="Straight Arrow Connector 18"/>
          <p:cNvCxnSpPr/>
          <p:nvPr/>
        </p:nvCxnSpPr>
        <p:spPr>
          <a:xfrm flipV="1">
            <a:off x="2300877" y="8958762"/>
            <a:ext cx="236462" cy="309337"/>
          </a:xfrm>
          <a:prstGeom prst="straightConnector1">
            <a:avLst/>
          </a:prstGeom>
          <a:ln w="38100" cmpd="sng">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76804248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2619587" cy="614677"/>
          </a:xfrm>
        </p:spPr>
        <p:txBody>
          <a:bodyPr>
            <a:normAutofit/>
          </a:bodyPr>
          <a:lstStyle/>
          <a:p>
            <a:pPr algn="l"/>
            <a:r>
              <a:rPr lang="en-US" sz="3200" b="1" dirty="0" smtClean="0"/>
              <a:t>I-AabMI</a:t>
            </a:r>
            <a:endParaRPr lang="en-US" sz="3200" b="1" dirty="0"/>
          </a:p>
        </p:txBody>
      </p:sp>
      <p:grpSp>
        <p:nvGrpSpPr>
          <p:cNvPr id="29" name="Group 28"/>
          <p:cNvGrpSpPr/>
          <p:nvPr/>
        </p:nvGrpSpPr>
        <p:grpSpPr>
          <a:xfrm>
            <a:off x="2068309" y="581152"/>
            <a:ext cx="5134102" cy="8896096"/>
            <a:chOff x="0" y="0"/>
            <a:chExt cx="4530090" cy="8087360"/>
          </a:xfrm>
        </p:grpSpPr>
        <p:grpSp>
          <p:nvGrpSpPr>
            <p:cNvPr id="30" name="Group 29"/>
            <p:cNvGrpSpPr/>
            <p:nvPr/>
          </p:nvGrpSpPr>
          <p:grpSpPr>
            <a:xfrm>
              <a:off x="0" y="0"/>
              <a:ext cx="4530090" cy="4882515"/>
              <a:chOff x="0" y="0"/>
              <a:chExt cx="4530090" cy="4882515"/>
            </a:xfrm>
          </p:grpSpPr>
          <p:pic>
            <p:nvPicPr>
              <p:cNvPr id="39" name="Picture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4530090" cy="4882515"/>
              </a:xfrm>
              <a:prstGeom prst="rect">
                <a:avLst/>
              </a:prstGeom>
            </p:spPr>
          </p:pic>
          <p:sp>
            <p:nvSpPr>
              <p:cNvPr id="40" name="TextBox 39"/>
              <p:cNvSpPr txBox="1"/>
              <p:nvPr/>
            </p:nvSpPr>
            <p:spPr>
              <a:xfrm>
                <a:off x="368300" y="802640"/>
                <a:ext cx="950595" cy="251817"/>
              </a:xfrm>
              <a:prstGeom prst="rect">
                <a:avLst/>
              </a:prstGeom>
              <a:noFill/>
            </p:spPr>
            <p:txBody>
              <a:bodyPr wrap="square" rtlCol="0">
                <a:spAutoFit/>
              </a:bodyPr>
              <a:lstStyle/>
              <a:p>
                <a:pPr marL="0" marR="0">
                  <a:spcBef>
                    <a:spcPts val="0"/>
                  </a:spcBef>
                  <a:spcAft>
                    <a:spcPts val="0"/>
                  </a:spcAft>
                </a:pPr>
                <a:r>
                  <a:rPr lang="en-US" sz="1200" b="1" kern="1200">
                    <a:solidFill>
                      <a:srgbClr val="000000"/>
                    </a:solidFill>
                    <a:effectLst/>
                    <a:latin typeface="+mj-lt"/>
                    <a:ea typeface="ＭＳ 明朝"/>
                    <a:cs typeface="Times New Roman"/>
                  </a:rPr>
                  <a:t>wt TTAA</a:t>
                </a:r>
                <a:r>
                  <a:rPr lang="en-US" sz="1200" kern="1200">
                    <a:solidFill>
                      <a:srgbClr val="000000"/>
                    </a:solidFill>
                    <a:effectLst/>
                    <a:latin typeface="+mj-lt"/>
                    <a:ea typeface="ＭＳ 明朝"/>
                    <a:cs typeface="Times New Roman"/>
                  </a:rPr>
                  <a:t> </a:t>
                </a:r>
                <a:endParaRPr lang="en-US" sz="1000">
                  <a:effectLst/>
                  <a:latin typeface="+mj-lt"/>
                  <a:ea typeface="ＭＳ 明朝"/>
                  <a:cs typeface="Times New Roman"/>
                </a:endParaRPr>
              </a:p>
            </p:txBody>
          </p:sp>
          <p:sp>
            <p:nvSpPr>
              <p:cNvPr id="41" name="TextBox 40"/>
              <p:cNvSpPr txBox="1"/>
              <p:nvPr/>
            </p:nvSpPr>
            <p:spPr>
              <a:xfrm>
                <a:off x="331470" y="2456180"/>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latin typeface="+mj-lt"/>
                    <a:ea typeface="ＭＳ 明朝"/>
                    <a:cs typeface="Times New Roman"/>
                  </a:rPr>
                  <a:t>A</a:t>
                </a:r>
                <a:r>
                  <a:rPr lang="en-US" sz="1200" b="1" kern="1200">
                    <a:solidFill>
                      <a:srgbClr val="000000"/>
                    </a:solidFill>
                    <a:effectLst/>
                    <a:latin typeface="+mj-lt"/>
                    <a:ea typeface="ＭＳ 明朝"/>
                    <a:cs typeface="Times New Roman"/>
                  </a:rPr>
                  <a:t>TAA</a:t>
                </a:r>
                <a:r>
                  <a:rPr lang="en-US" sz="1200" kern="1200">
                    <a:solidFill>
                      <a:srgbClr val="000000"/>
                    </a:solidFill>
                    <a:effectLst/>
                    <a:latin typeface="+mj-lt"/>
                    <a:ea typeface="ＭＳ 明朝"/>
                    <a:cs typeface="Times New Roman"/>
                  </a:rPr>
                  <a:t> </a:t>
                </a:r>
                <a:endParaRPr lang="en-US" sz="1000">
                  <a:effectLst/>
                  <a:latin typeface="+mj-lt"/>
                  <a:ea typeface="ＭＳ 明朝"/>
                  <a:cs typeface="Times New Roman"/>
                </a:endParaRPr>
              </a:p>
            </p:txBody>
          </p:sp>
          <p:sp>
            <p:nvSpPr>
              <p:cNvPr id="42" name="TextBox 41"/>
              <p:cNvSpPr txBox="1"/>
              <p:nvPr/>
            </p:nvSpPr>
            <p:spPr>
              <a:xfrm>
                <a:off x="1906270" y="2470150"/>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latin typeface="+mj-lt"/>
                    <a:ea typeface="ＭＳ 明朝"/>
                    <a:cs typeface="Times New Roman"/>
                  </a:rPr>
                  <a:t>C</a:t>
                </a:r>
                <a:r>
                  <a:rPr lang="en-US" sz="1200" b="1" kern="1200">
                    <a:solidFill>
                      <a:srgbClr val="000000"/>
                    </a:solidFill>
                    <a:effectLst/>
                    <a:latin typeface="+mj-lt"/>
                    <a:ea typeface="ＭＳ 明朝"/>
                    <a:cs typeface="Times New Roman"/>
                  </a:rPr>
                  <a:t>TAA</a:t>
                </a:r>
                <a:r>
                  <a:rPr lang="en-US" sz="1200" kern="1200">
                    <a:solidFill>
                      <a:srgbClr val="000000"/>
                    </a:solidFill>
                    <a:effectLst/>
                    <a:latin typeface="+mj-lt"/>
                    <a:ea typeface="ＭＳ 明朝"/>
                    <a:cs typeface="Times New Roman"/>
                  </a:rPr>
                  <a:t> </a:t>
                </a:r>
                <a:endParaRPr lang="en-US" sz="1000">
                  <a:effectLst/>
                  <a:latin typeface="+mj-lt"/>
                  <a:ea typeface="ＭＳ 明朝"/>
                  <a:cs typeface="Times New Roman"/>
                </a:endParaRPr>
              </a:p>
            </p:txBody>
          </p:sp>
          <p:sp>
            <p:nvSpPr>
              <p:cNvPr id="43" name="TextBox 42"/>
              <p:cNvSpPr txBox="1"/>
              <p:nvPr/>
            </p:nvSpPr>
            <p:spPr>
              <a:xfrm>
                <a:off x="3460750" y="2470150"/>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latin typeface="+mj-lt"/>
                    <a:ea typeface="ＭＳ 明朝"/>
                    <a:cs typeface="Times New Roman"/>
                  </a:rPr>
                  <a:t>G</a:t>
                </a:r>
                <a:r>
                  <a:rPr lang="en-US" sz="1200" b="1" kern="1200">
                    <a:solidFill>
                      <a:srgbClr val="000000"/>
                    </a:solidFill>
                    <a:effectLst/>
                    <a:latin typeface="+mj-lt"/>
                    <a:ea typeface="ＭＳ 明朝"/>
                    <a:cs typeface="Times New Roman"/>
                  </a:rPr>
                  <a:t>TAA</a:t>
                </a:r>
                <a:r>
                  <a:rPr lang="en-US" sz="1200" kern="1200">
                    <a:solidFill>
                      <a:srgbClr val="000000"/>
                    </a:solidFill>
                    <a:effectLst/>
                    <a:latin typeface="+mj-lt"/>
                    <a:ea typeface="ＭＳ 明朝"/>
                    <a:cs typeface="Times New Roman"/>
                  </a:rPr>
                  <a:t> </a:t>
                </a:r>
                <a:endParaRPr lang="en-US" sz="1000">
                  <a:effectLst/>
                  <a:latin typeface="+mj-lt"/>
                  <a:ea typeface="ＭＳ 明朝"/>
                  <a:cs typeface="Times New Roman"/>
                </a:endParaRPr>
              </a:p>
            </p:txBody>
          </p:sp>
          <p:sp>
            <p:nvSpPr>
              <p:cNvPr id="44" name="TextBox 43"/>
              <p:cNvSpPr txBox="1"/>
              <p:nvPr/>
            </p:nvSpPr>
            <p:spPr>
              <a:xfrm>
                <a:off x="331470" y="4100830"/>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latin typeface="+mj-lt"/>
                    <a:ea typeface="ＭＳ 明朝"/>
                    <a:cs typeface="Times New Roman"/>
                  </a:rPr>
                  <a:t>T</a:t>
                </a:r>
                <a:r>
                  <a:rPr lang="en-US" sz="1200" b="1" kern="1200">
                    <a:solidFill>
                      <a:srgbClr val="FF0000"/>
                    </a:solidFill>
                    <a:effectLst/>
                    <a:latin typeface="+mj-lt"/>
                    <a:ea typeface="ＭＳ 明朝"/>
                    <a:cs typeface="Times New Roman"/>
                  </a:rPr>
                  <a:t>A</a:t>
                </a:r>
                <a:r>
                  <a:rPr lang="en-US" sz="1200" b="1" kern="1200">
                    <a:solidFill>
                      <a:srgbClr val="000000"/>
                    </a:solidFill>
                    <a:effectLst/>
                    <a:latin typeface="+mj-lt"/>
                    <a:ea typeface="ＭＳ 明朝"/>
                    <a:cs typeface="Times New Roman"/>
                  </a:rPr>
                  <a:t>AA</a:t>
                </a:r>
                <a:r>
                  <a:rPr lang="en-US" sz="1200" kern="1200">
                    <a:solidFill>
                      <a:srgbClr val="000000"/>
                    </a:solidFill>
                    <a:effectLst/>
                    <a:latin typeface="+mj-lt"/>
                    <a:ea typeface="ＭＳ 明朝"/>
                    <a:cs typeface="Times New Roman"/>
                  </a:rPr>
                  <a:t> </a:t>
                </a:r>
                <a:endParaRPr lang="en-US" sz="1000">
                  <a:effectLst/>
                  <a:latin typeface="+mj-lt"/>
                  <a:ea typeface="ＭＳ 明朝"/>
                  <a:cs typeface="Times New Roman"/>
                </a:endParaRPr>
              </a:p>
            </p:txBody>
          </p:sp>
          <p:sp>
            <p:nvSpPr>
              <p:cNvPr id="45" name="TextBox 44"/>
              <p:cNvSpPr txBox="1"/>
              <p:nvPr/>
            </p:nvSpPr>
            <p:spPr>
              <a:xfrm>
                <a:off x="1906270" y="4114800"/>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latin typeface="+mj-lt"/>
                    <a:ea typeface="ＭＳ 明朝"/>
                    <a:cs typeface="Times New Roman"/>
                  </a:rPr>
                  <a:t>T</a:t>
                </a:r>
                <a:r>
                  <a:rPr lang="en-US" sz="1200" b="1" kern="1200">
                    <a:solidFill>
                      <a:srgbClr val="FF0000"/>
                    </a:solidFill>
                    <a:effectLst/>
                    <a:latin typeface="+mj-lt"/>
                    <a:ea typeface="ＭＳ 明朝"/>
                    <a:cs typeface="Times New Roman"/>
                  </a:rPr>
                  <a:t>C</a:t>
                </a:r>
                <a:r>
                  <a:rPr lang="en-US" sz="1200" b="1" kern="1200">
                    <a:solidFill>
                      <a:srgbClr val="000000"/>
                    </a:solidFill>
                    <a:effectLst/>
                    <a:latin typeface="+mj-lt"/>
                    <a:ea typeface="ＭＳ 明朝"/>
                    <a:cs typeface="Times New Roman"/>
                  </a:rPr>
                  <a:t>AA</a:t>
                </a:r>
                <a:r>
                  <a:rPr lang="en-US" sz="1200" kern="1200">
                    <a:solidFill>
                      <a:srgbClr val="000000"/>
                    </a:solidFill>
                    <a:effectLst/>
                    <a:latin typeface="+mj-lt"/>
                    <a:ea typeface="ＭＳ 明朝"/>
                    <a:cs typeface="Times New Roman"/>
                  </a:rPr>
                  <a:t> </a:t>
                </a:r>
                <a:endParaRPr lang="en-US" sz="1000">
                  <a:effectLst/>
                  <a:latin typeface="+mj-lt"/>
                  <a:ea typeface="ＭＳ 明朝"/>
                  <a:cs typeface="Times New Roman"/>
                </a:endParaRPr>
              </a:p>
            </p:txBody>
          </p:sp>
          <p:sp>
            <p:nvSpPr>
              <p:cNvPr id="46" name="TextBox 45"/>
              <p:cNvSpPr txBox="1"/>
              <p:nvPr/>
            </p:nvSpPr>
            <p:spPr>
              <a:xfrm>
                <a:off x="3460750" y="4114800"/>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latin typeface="+mj-lt"/>
                    <a:ea typeface="ＭＳ 明朝"/>
                    <a:cs typeface="Times New Roman"/>
                  </a:rPr>
                  <a:t>T</a:t>
                </a:r>
                <a:r>
                  <a:rPr lang="en-US" sz="1200" b="1" kern="1200">
                    <a:solidFill>
                      <a:srgbClr val="FF0000"/>
                    </a:solidFill>
                    <a:effectLst/>
                    <a:latin typeface="+mj-lt"/>
                    <a:ea typeface="ＭＳ 明朝"/>
                    <a:cs typeface="Times New Roman"/>
                  </a:rPr>
                  <a:t>G</a:t>
                </a:r>
                <a:r>
                  <a:rPr lang="en-US" sz="1200" b="1" kern="1200">
                    <a:solidFill>
                      <a:srgbClr val="000000"/>
                    </a:solidFill>
                    <a:effectLst/>
                    <a:latin typeface="+mj-lt"/>
                    <a:ea typeface="ＭＳ 明朝"/>
                    <a:cs typeface="Times New Roman"/>
                  </a:rPr>
                  <a:t>AA</a:t>
                </a:r>
                <a:r>
                  <a:rPr lang="en-US" sz="1200" kern="1200">
                    <a:solidFill>
                      <a:srgbClr val="000000"/>
                    </a:solidFill>
                    <a:effectLst/>
                    <a:latin typeface="+mj-lt"/>
                    <a:ea typeface="ＭＳ 明朝"/>
                    <a:cs typeface="Times New Roman"/>
                  </a:rPr>
                  <a:t> </a:t>
                </a:r>
                <a:endParaRPr lang="en-US" sz="1000">
                  <a:effectLst/>
                  <a:latin typeface="+mj-lt"/>
                  <a:ea typeface="ＭＳ 明朝"/>
                  <a:cs typeface="Times New Roman"/>
                </a:endParaRPr>
              </a:p>
            </p:txBody>
          </p:sp>
          <p:sp>
            <p:nvSpPr>
              <p:cNvPr id="47" name="Rectangle 46"/>
              <p:cNvSpPr/>
              <p:nvPr/>
            </p:nvSpPr>
            <p:spPr>
              <a:xfrm>
                <a:off x="1600200" y="38100"/>
                <a:ext cx="1748155" cy="14287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latin typeface="+mj-lt"/>
                </a:endParaRPr>
              </a:p>
            </p:txBody>
          </p:sp>
        </p:grpSp>
        <p:grpSp>
          <p:nvGrpSpPr>
            <p:cNvPr id="31" name="Group 30"/>
            <p:cNvGrpSpPr/>
            <p:nvPr/>
          </p:nvGrpSpPr>
          <p:grpSpPr>
            <a:xfrm>
              <a:off x="0" y="4890135"/>
              <a:ext cx="4530090" cy="3197225"/>
              <a:chOff x="0" y="0"/>
              <a:chExt cx="4530090" cy="3197225"/>
            </a:xfrm>
          </p:grpSpPr>
          <p:pic>
            <p:nvPicPr>
              <p:cNvPr id="32" name="Picture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4530090" cy="3197225"/>
              </a:xfrm>
              <a:prstGeom prst="rect">
                <a:avLst/>
              </a:prstGeom>
            </p:spPr>
          </p:pic>
          <p:sp>
            <p:nvSpPr>
              <p:cNvPr id="33" name="TextBox 32"/>
              <p:cNvSpPr txBox="1"/>
              <p:nvPr/>
            </p:nvSpPr>
            <p:spPr>
              <a:xfrm>
                <a:off x="351155" y="817880"/>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latin typeface="+mj-lt"/>
                    <a:ea typeface="ＭＳ 明朝"/>
                    <a:cs typeface="Times New Roman"/>
                  </a:rPr>
                  <a:t>TT</a:t>
                </a:r>
                <a:r>
                  <a:rPr lang="en-US" sz="1200" b="1" kern="1200">
                    <a:solidFill>
                      <a:srgbClr val="FF0000"/>
                    </a:solidFill>
                    <a:effectLst/>
                    <a:latin typeface="+mj-lt"/>
                    <a:ea typeface="ＭＳ 明朝"/>
                    <a:cs typeface="Times New Roman"/>
                  </a:rPr>
                  <a:t>T</a:t>
                </a:r>
                <a:r>
                  <a:rPr lang="en-US" sz="1200" b="1" kern="1200">
                    <a:solidFill>
                      <a:srgbClr val="000000"/>
                    </a:solidFill>
                    <a:effectLst/>
                    <a:latin typeface="+mj-lt"/>
                    <a:ea typeface="ＭＳ 明朝"/>
                    <a:cs typeface="Times New Roman"/>
                  </a:rPr>
                  <a:t>A</a:t>
                </a:r>
                <a:r>
                  <a:rPr lang="en-US" sz="1200" kern="1200">
                    <a:solidFill>
                      <a:srgbClr val="000000"/>
                    </a:solidFill>
                    <a:effectLst/>
                    <a:latin typeface="+mj-lt"/>
                    <a:ea typeface="ＭＳ 明朝"/>
                    <a:cs typeface="Times New Roman"/>
                  </a:rPr>
                  <a:t> </a:t>
                </a:r>
                <a:endParaRPr lang="en-US" sz="1000">
                  <a:effectLst/>
                  <a:latin typeface="+mj-lt"/>
                  <a:ea typeface="ＭＳ 明朝"/>
                  <a:cs typeface="Times New Roman"/>
                </a:endParaRPr>
              </a:p>
            </p:txBody>
          </p:sp>
          <p:sp>
            <p:nvSpPr>
              <p:cNvPr id="34" name="TextBox 33"/>
              <p:cNvSpPr txBox="1"/>
              <p:nvPr/>
            </p:nvSpPr>
            <p:spPr>
              <a:xfrm>
                <a:off x="1889125" y="831850"/>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latin typeface="+mj-lt"/>
                    <a:ea typeface="ＭＳ 明朝"/>
                    <a:cs typeface="Times New Roman"/>
                  </a:rPr>
                  <a:t>TT</a:t>
                </a:r>
                <a:r>
                  <a:rPr lang="en-US" sz="1200" b="1" kern="1200">
                    <a:solidFill>
                      <a:srgbClr val="FF0000"/>
                    </a:solidFill>
                    <a:effectLst/>
                    <a:latin typeface="+mj-lt"/>
                    <a:ea typeface="ＭＳ 明朝"/>
                    <a:cs typeface="Times New Roman"/>
                  </a:rPr>
                  <a:t>C</a:t>
                </a:r>
                <a:r>
                  <a:rPr lang="en-US" sz="1200" b="1" kern="1200">
                    <a:solidFill>
                      <a:srgbClr val="000000"/>
                    </a:solidFill>
                    <a:effectLst/>
                    <a:latin typeface="+mj-lt"/>
                    <a:ea typeface="ＭＳ 明朝"/>
                    <a:cs typeface="Times New Roman"/>
                  </a:rPr>
                  <a:t>A</a:t>
                </a:r>
                <a:r>
                  <a:rPr lang="en-US" sz="1200" kern="1200">
                    <a:solidFill>
                      <a:srgbClr val="000000"/>
                    </a:solidFill>
                    <a:effectLst/>
                    <a:latin typeface="+mj-lt"/>
                    <a:ea typeface="ＭＳ 明朝"/>
                    <a:cs typeface="Times New Roman"/>
                  </a:rPr>
                  <a:t> </a:t>
                </a:r>
                <a:endParaRPr lang="en-US" sz="1000">
                  <a:effectLst/>
                  <a:latin typeface="+mj-lt"/>
                  <a:ea typeface="ＭＳ 明朝"/>
                  <a:cs typeface="Times New Roman"/>
                </a:endParaRPr>
              </a:p>
            </p:txBody>
          </p:sp>
          <p:sp>
            <p:nvSpPr>
              <p:cNvPr id="35" name="TextBox 34"/>
              <p:cNvSpPr txBox="1"/>
              <p:nvPr/>
            </p:nvSpPr>
            <p:spPr>
              <a:xfrm>
                <a:off x="3435985" y="831850"/>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latin typeface="+mj-lt"/>
                    <a:ea typeface="ＭＳ 明朝"/>
                    <a:cs typeface="Times New Roman"/>
                  </a:rPr>
                  <a:t>TT</a:t>
                </a:r>
                <a:r>
                  <a:rPr lang="en-US" sz="1200" b="1" kern="1200">
                    <a:solidFill>
                      <a:srgbClr val="FF0000"/>
                    </a:solidFill>
                    <a:effectLst/>
                    <a:latin typeface="+mj-lt"/>
                    <a:ea typeface="ＭＳ 明朝"/>
                    <a:cs typeface="Times New Roman"/>
                  </a:rPr>
                  <a:t>G</a:t>
                </a:r>
                <a:r>
                  <a:rPr lang="en-US" sz="1200" b="1" kern="1200">
                    <a:solidFill>
                      <a:srgbClr val="000000"/>
                    </a:solidFill>
                    <a:effectLst/>
                    <a:latin typeface="+mj-lt"/>
                    <a:ea typeface="ＭＳ 明朝"/>
                    <a:cs typeface="Times New Roman"/>
                  </a:rPr>
                  <a:t>A</a:t>
                </a:r>
                <a:r>
                  <a:rPr lang="en-US" sz="1200" kern="1200">
                    <a:solidFill>
                      <a:srgbClr val="000000"/>
                    </a:solidFill>
                    <a:effectLst/>
                    <a:latin typeface="+mj-lt"/>
                    <a:ea typeface="ＭＳ 明朝"/>
                    <a:cs typeface="Times New Roman"/>
                  </a:rPr>
                  <a:t> </a:t>
                </a:r>
                <a:endParaRPr lang="en-US" sz="1000">
                  <a:effectLst/>
                  <a:latin typeface="+mj-lt"/>
                  <a:ea typeface="ＭＳ 明朝"/>
                  <a:cs typeface="Times New Roman"/>
                </a:endParaRPr>
              </a:p>
            </p:txBody>
          </p:sp>
          <p:sp>
            <p:nvSpPr>
              <p:cNvPr id="36" name="TextBox 35"/>
              <p:cNvSpPr txBox="1"/>
              <p:nvPr/>
            </p:nvSpPr>
            <p:spPr>
              <a:xfrm>
                <a:off x="334645" y="2444750"/>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latin typeface="+mj-lt"/>
                    <a:ea typeface="ＭＳ 明朝"/>
                    <a:cs typeface="Times New Roman"/>
                  </a:rPr>
                  <a:t>TTA</a:t>
                </a:r>
                <a:r>
                  <a:rPr lang="en-US" sz="1200" b="1" kern="1200">
                    <a:solidFill>
                      <a:srgbClr val="FF0000"/>
                    </a:solidFill>
                    <a:effectLst/>
                    <a:latin typeface="+mj-lt"/>
                    <a:ea typeface="ＭＳ 明朝"/>
                    <a:cs typeface="Times New Roman"/>
                  </a:rPr>
                  <a:t>T</a:t>
                </a:r>
                <a:r>
                  <a:rPr lang="en-US" sz="1200" kern="1200">
                    <a:solidFill>
                      <a:srgbClr val="000000"/>
                    </a:solidFill>
                    <a:effectLst/>
                    <a:latin typeface="+mj-lt"/>
                    <a:ea typeface="ＭＳ 明朝"/>
                    <a:cs typeface="Times New Roman"/>
                  </a:rPr>
                  <a:t> </a:t>
                </a:r>
                <a:endParaRPr lang="en-US" sz="1000">
                  <a:effectLst/>
                  <a:latin typeface="+mj-lt"/>
                  <a:ea typeface="ＭＳ 明朝"/>
                  <a:cs typeface="Times New Roman"/>
                </a:endParaRPr>
              </a:p>
            </p:txBody>
          </p:sp>
          <p:sp>
            <p:nvSpPr>
              <p:cNvPr id="37" name="TextBox 36"/>
              <p:cNvSpPr txBox="1"/>
              <p:nvPr/>
            </p:nvSpPr>
            <p:spPr>
              <a:xfrm>
                <a:off x="1895475" y="2458720"/>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latin typeface="+mj-lt"/>
                    <a:ea typeface="ＭＳ 明朝"/>
                    <a:cs typeface="Times New Roman"/>
                  </a:rPr>
                  <a:t>TTA</a:t>
                </a:r>
                <a:r>
                  <a:rPr lang="en-US" sz="1200" b="1" kern="1200">
                    <a:solidFill>
                      <a:srgbClr val="FF0000"/>
                    </a:solidFill>
                    <a:effectLst/>
                    <a:latin typeface="+mj-lt"/>
                    <a:ea typeface="ＭＳ 明朝"/>
                    <a:cs typeface="Times New Roman"/>
                  </a:rPr>
                  <a:t>C</a:t>
                </a:r>
                <a:r>
                  <a:rPr lang="en-US" sz="1200" kern="1200">
                    <a:solidFill>
                      <a:srgbClr val="000000"/>
                    </a:solidFill>
                    <a:effectLst/>
                    <a:latin typeface="+mj-lt"/>
                    <a:ea typeface="ＭＳ 明朝"/>
                    <a:cs typeface="Times New Roman"/>
                  </a:rPr>
                  <a:t> </a:t>
                </a:r>
                <a:endParaRPr lang="en-US" sz="1000">
                  <a:effectLst/>
                  <a:latin typeface="+mj-lt"/>
                  <a:ea typeface="ＭＳ 明朝"/>
                  <a:cs typeface="Times New Roman"/>
                </a:endParaRPr>
              </a:p>
            </p:txBody>
          </p:sp>
          <p:sp>
            <p:nvSpPr>
              <p:cNvPr id="38" name="TextBox 37"/>
              <p:cNvSpPr txBox="1"/>
              <p:nvPr/>
            </p:nvSpPr>
            <p:spPr>
              <a:xfrm>
                <a:off x="3421380" y="2458720"/>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latin typeface="+mj-lt"/>
                    <a:ea typeface="ＭＳ 明朝"/>
                    <a:cs typeface="Times New Roman"/>
                  </a:rPr>
                  <a:t>TTA</a:t>
                </a:r>
                <a:r>
                  <a:rPr lang="en-US" sz="1200" b="1" kern="1200">
                    <a:solidFill>
                      <a:srgbClr val="FF0000"/>
                    </a:solidFill>
                    <a:effectLst/>
                    <a:latin typeface="+mj-lt"/>
                    <a:ea typeface="ＭＳ 明朝"/>
                    <a:cs typeface="Times New Roman"/>
                  </a:rPr>
                  <a:t>G</a:t>
                </a:r>
                <a:r>
                  <a:rPr lang="en-US" sz="1200" kern="1200">
                    <a:solidFill>
                      <a:srgbClr val="000000"/>
                    </a:solidFill>
                    <a:effectLst/>
                    <a:latin typeface="+mj-lt"/>
                    <a:ea typeface="ＭＳ 明朝"/>
                    <a:cs typeface="Times New Roman"/>
                  </a:rPr>
                  <a:t> </a:t>
                </a:r>
                <a:endParaRPr lang="en-US" sz="1000">
                  <a:effectLst/>
                  <a:latin typeface="+mj-lt"/>
                  <a:ea typeface="ＭＳ 明朝"/>
                  <a:cs typeface="Times New Roman"/>
                </a:endParaRPr>
              </a:p>
            </p:txBody>
          </p:sp>
        </p:grpSp>
      </p:grpSp>
      <p:sp>
        <p:nvSpPr>
          <p:cNvPr id="23" name="TextBox 22"/>
          <p:cNvSpPr txBox="1"/>
          <p:nvPr/>
        </p:nvSpPr>
        <p:spPr>
          <a:xfrm>
            <a:off x="4041894" y="1069985"/>
            <a:ext cx="3150541" cy="369332"/>
          </a:xfrm>
          <a:prstGeom prst="rect">
            <a:avLst/>
          </a:prstGeom>
          <a:noFill/>
        </p:spPr>
        <p:txBody>
          <a:bodyPr wrap="square" rtlCol="0">
            <a:spAutoFit/>
          </a:bodyPr>
          <a:lstStyle/>
          <a:p>
            <a:r>
              <a:rPr lang="en-US" b="1" dirty="0" smtClean="0">
                <a:cs typeface="Times New Roman"/>
              </a:rPr>
              <a:t>Tethered Cleavage Activity</a:t>
            </a:r>
            <a:endParaRPr lang="en-US" sz="1200" b="1" dirty="0">
              <a:cs typeface="Times New Roman"/>
            </a:endParaRPr>
          </a:p>
        </p:txBody>
      </p:sp>
    </p:spTree>
    <p:extLst>
      <p:ext uri="{BB962C8B-B14F-4D97-AF65-F5344CB8AC3E}">
        <p14:creationId xmlns:p14="http://schemas.microsoft.com/office/powerpoint/2010/main" val="314564838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1861635" y="383324"/>
            <a:ext cx="5298431" cy="9509062"/>
            <a:chOff x="317518" y="278487"/>
            <a:chExt cx="4675086" cy="8644602"/>
          </a:xfrm>
        </p:grpSpPr>
        <p:pic>
          <p:nvPicPr>
            <p:cNvPr id="28" name="Picture 27"/>
            <p:cNvPicPr>
              <a:picLocks noChangeAspect="1"/>
            </p:cNvPicPr>
            <p:nvPr/>
          </p:nvPicPr>
          <p:blipFill>
            <a:blip r:embed="rId2"/>
            <a:stretch>
              <a:fillRect/>
            </a:stretch>
          </p:blipFill>
          <p:spPr>
            <a:xfrm>
              <a:off x="317518" y="278487"/>
              <a:ext cx="4675086" cy="5169272"/>
            </a:xfrm>
            <a:prstGeom prst="rect">
              <a:avLst/>
            </a:prstGeom>
          </p:spPr>
        </p:pic>
        <p:pic>
          <p:nvPicPr>
            <p:cNvPr id="29" name="Picture 28"/>
            <p:cNvPicPr>
              <a:picLocks noChangeAspect="1"/>
            </p:cNvPicPr>
            <p:nvPr/>
          </p:nvPicPr>
          <p:blipFill>
            <a:blip r:embed="rId3"/>
            <a:stretch>
              <a:fillRect/>
            </a:stretch>
          </p:blipFill>
          <p:spPr>
            <a:xfrm>
              <a:off x="317518" y="5466067"/>
              <a:ext cx="4675086" cy="3457022"/>
            </a:xfrm>
            <a:prstGeom prst="rect">
              <a:avLst/>
            </a:prstGeom>
          </p:spPr>
        </p:pic>
        <p:sp>
          <p:nvSpPr>
            <p:cNvPr id="30" name="Rectangle 29"/>
            <p:cNvSpPr/>
            <p:nvPr/>
          </p:nvSpPr>
          <p:spPr>
            <a:xfrm>
              <a:off x="1882174" y="278487"/>
              <a:ext cx="1748764" cy="16259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Box 30"/>
            <p:cNvSpPr txBox="1"/>
            <p:nvPr/>
          </p:nvSpPr>
          <p:spPr>
            <a:xfrm>
              <a:off x="602009" y="404396"/>
              <a:ext cx="950595" cy="251817"/>
            </a:xfrm>
            <a:prstGeom prst="rect">
              <a:avLst/>
            </a:prstGeom>
            <a:noFill/>
          </p:spPr>
          <p:txBody>
            <a:bodyPr wrap="square" rtlCol="0">
              <a:spAutoFit/>
            </a:bodyPr>
            <a:lstStyle/>
            <a:p>
              <a:pPr marL="0" marR="0">
                <a:spcBef>
                  <a:spcPts val="0"/>
                </a:spcBef>
                <a:spcAft>
                  <a:spcPts val="0"/>
                </a:spcAft>
              </a:pPr>
              <a:r>
                <a:rPr lang="en-US" sz="1200" b="1" kern="1200" dirty="0">
                  <a:solidFill>
                    <a:srgbClr val="000000"/>
                  </a:solidFill>
                  <a:effectLst/>
                  <a:ea typeface="ＭＳ 明朝"/>
                  <a:cs typeface="Times New Roman"/>
                </a:rPr>
                <a:t>wt ATAT</a:t>
              </a:r>
              <a:r>
                <a:rPr lang="en-US" sz="1200" kern="1200" dirty="0">
                  <a:solidFill>
                    <a:srgbClr val="000000"/>
                  </a:solidFill>
                  <a:effectLst/>
                  <a:ea typeface="ＭＳ 明朝"/>
                  <a:cs typeface="Times New Roman"/>
                </a:rPr>
                <a:t> </a:t>
              </a:r>
              <a:endParaRPr lang="en-US" sz="1000" dirty="0">
                <a:effectLst/>
                <a:ea typeface="ＭＳ 明朝"/>
                <a:cs typeface="Times New Roman"/>
              </a:endParaRPr>
            </a:p>
          </p:txBody>
        </p:sp>
        <p:sp>
          <p:nvSpPr>
            <p:cNvPr id="32" name="TextBox 31"/>
            <p:cNvSpPr txBox="1"/>
            <p:nvPr/>
          </p:nvSpPr>
          <p:spPr>
            <a:xfrm>
              <a:off x="425807" y="2165823"/>
              <a:ext cx="950595" cy="251817"/>
            </a:xfrm>
            <a:prstGeom prst="rect">
              <a:avLst/>
            </a:prstGeom>
            <a:noFill/>
          </p:spPr>
          <p:txBody>
            <a:bodyPr wrap="square" rtlCol="0">
              <a:spAutoFit/>
            </a:bodyPr>
            <a:lstStyle/>
            <a:p>
              <a:pPr marL="0" marR="0" algn="ctr">
                <a:spcBef>
                  <a:spcPts val="0"/>
                </a:spcBef>
                <a:spcAft>
                  <a:spcPts val="0"/>
                </a:spcAft>
              </a:pPr>
              <a:r>
                <a:rPr lang="en-US" sz="1200" b="1" kern="1200" dirty="0">
                  <a:solidFill>
                    <a:srgbClr val="FF0000"/>
                  </a:solidFill>
                  <a:effectLst/>
                  <a:ea typeface="ＭＳ 明朝"/>
                  <a:cs typeface="Times New Roman"/>
                </a:rPr>
                <a:t>T</a:t>
              </a:r>
              <a:r>
                <a:rPr lang="en-US" sz="1200" b="1" kern="1200" dirty="0">
                  <a:solidFill>
                    <a:srgbClr val="000000"/>
                  </a:solidFill>
                  <a:effectLst/>
                  <a:ea typeface="ＭＳ 明朝"/>
                  <a:cs typeface="Times New Roman"/>
                </a:rPr>
                <a:t>TAT</a:t>
              </a:r>
              <a:endParaRPr lang="en-US" sz="1000" dirty="0">
                <a:effectLst/>
                <a:ea typeface="ＭＳ 明朝"/>
                <a:cs typeface="Times New Roman"/>
              </a:endParaRPr>
            </a:p>
          </p:txBody>
        </p:sp>
        <p:sp>
          <p:nvSpPr>
            <p:cNvPr id="33" name="TextBox 32"/>
            <p:cNvSpPr txBox="1"/>
            <p:nvPr/>
          </p:nvSpPr>
          <p:spPr>
            <a:xfrm>
              <a:off x="1975611" y="2179793"/>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TAT</a:t>
              </a:r>
              <a:endParaRPr lang="en-US" sz="1000">
                <a:effectLst/>
                <a:ea typeface="ＭＳ 明朝"/>
                <a:cs typeface="Times New Roman"/>
              </a:endParaRPr>
            </a:p>
          </p:txBody>
        </p:sp>
        <p:sp>
          <p:nvSpPr>
            <p:cNvPr id="34" name="TextBox 33"/>
            <p:cNvSpPr txBox="1"/>
            <p:nvPr/>
          </p:nvSpPr>
          <p:spPr>
            <a:xfrm>
              <a:off x="3538288" y="2179793"/>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TAT</a:t>
              </a:r>
              <a:endParaRPr lang="en-US" sz="1000">
                <a:effectLst/>
                <a:ea typeface="ＭＳ 明朝"/>
                <a:cs typeface="Times New Roman"/>
              </a:endParaRPr>
            </a:p>
          </p:txBody>
        </p:sp>
        <p:sp>
          <p:nvSpPr>
            <p:cNvPr id="35" name="TextBox 34"/>
            <p:cNvSpPr txBox="1"/>
            <p:nvPr/>
          </p:nvSpPr>
          <p:spPr>
            <a:xfrm>
              <a:off x="409344" y="3910266"/>
              <a:ext cx="950595" cy="251817"/>
            </a:xfrm>
            <a:prstGeom prst="rect">
              <a:avLst/>
            </a:prstGeom>
            <a:noFill/>
          </p:spPr>
          <p:txBody>
            <a:bodyPr wrap="square" rtlCol="0">
              <a:spAutoFit/>
            </a:bodyPr>
            <a:lstStyle/>
            <a:p>
              <a:pPr marL="0" marR="0" algn="ctr">
                <a:spcBef>
                  <a:spcPts val="0"/>
                </a:spcBef>
                <a:spcAft>
                  <a:spcPts val="0"/>
                </a:spcAft>
              </a:pPr>
              <a:r>
                <a:rPr lang="en-US" sz="1200" b="1" kern="1200" dirty="0">
                  <a:solidFill>
                    <a:srgbClr val="000000"/>
                  </a:solidFill>
                  <a:effectLst/>
                  <a:ea typeface="ＭＳ 明朝"/>
                  <a:cs typeface="Times New Roman"/>
                </a:rPr>
                <a:t>A</a:t>
              </a:r>
              <a:r>
                <a:rPr lang="en-US" sz="1200" b="1" kern="1200" dirty="0">
                  <a:solidFill>
                    <a:srgbClr val="FF0000"/>
                  </a:solidFill>
                  <a:effectLst/>
                  <a:ea typeface="ＭＳ 明朝"/>
                  <a:cs typeface="Times New Roman"/>
                </a:rPr>
                <a:t>A</a:t>
              </a:r>
              <a:r>
                <a:rPr lang="en-US" sz="1200" b="1" kern="1200" dirty="0">
                  <a:solidFill>
                    <a:srgbClr val="000000"/>
                  </a:solidFill>
                  <a:effectLst/>
                  <a:ea typeface="ＭＳ 明朝"/>
                  <a:cs typeface="Times New Roman"/>
                </a:rPr>
                <a:t>AT</a:t>
              </a:r>
              <a:endParaRPr lang="en-US" sz="1000" dirty="0">
                <a:effectLst/>
                <a:ea typeface="ＭＳ 明朝"/>
                <a:cs typeface="Times New Roman"/>
              </a:endParaRPr>
            </a:p>
          </p:txBody>
        </p:sp>
        <p:sp>
          <p:nvSpPr>
            <p:cNvPr id="36" name="TextBox 35"/>
            <p:cNvSpPr txBox="1"/>
            <p:nvPr/>
          </p:nvSpPr>
          <p:spPr>
            <a:xfrm>
              <a:off x="1976163" y="3924236"/>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AT</a:t>
              </a:r>
              <a:endParaRPr lang="en-US" sz="1000">
                <a:effectLst/>
                <a:ea typeface="ＭＳ 明朝"/>
                <a:cs typeface="Times New Roman"/>
              </a:endParaRPr>
            </a:p>
          </p:txBody>
        </p:sp>
        <p:sp>
          <p:nvSpPr>
            <p:cNvPr id="37" name="TextBox 36"/>
            <p:cNvSpPr txBox="1"/>
            <p:nvPr/>
          </p:nvSpPr>
          <p:spPr>
            <a:xfrm>
              <a:off x="3538638" y="3924236"/>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AT</a:t>
              </a:r>
              <a:endParaRPr lang="en-US" sz="1000">
                <a:effectLst/>
                <a:ea typeface="ＭＳ 明朝"/>
                <a:cs typeface="Times New Roman"/>
              </a:endParaRPr>
            </a:p>
          </p:txBody>
        </p:sp>
        <p:sp>
          <p:nvSpPr>
            <p:cNvPr id="38" name="TextBox 37"/>
            <p:cNvSpPr txBox="1"/>
            <p:nvPr/>
          </p:nvSpPr>
          <p:spPr>
            <a:xfrm>
              <a:off x="419100" y="5660525"/>
              <a:ext cx="950595" cy="251817"/>
            </a:xfrm>
            <a:prstGeom prst="rect">
              <a:avLst/>
            </a:prstGeom>
            <a:noFill/>
          </p:spPr>
          <p:txBody>
            <a:bodyPr wrap="square" rtlCol="0">
              <a:spAutoFit/>
            </a:bodyPr>
            <a:lstStyle/>
            <a:p>
              <a:pPr marL="0" marR="0" algn="ctr">
                <a:spcBef>
                  <a:spcPts val="0"/>
                </a:spcBef>
                <a:spcAft>
                  <a:spcPts val="0"/>
                </a:spcAft>
              </a:pPr>
              <a:r>
                <a:rPr lang="en-US" sz="1200" b="1" kern="1200" dirty="0">
                  <a:solidFill>
                    <a:srgbClr val="000000"/>
                  </a:solidFill>
                  <a:effectLst/>
                  <a:ea typeface="ＭＳ 明朝"/>
                  <a:cs typeface="Times New Roman"/>
                </a:rPr>
                <a:t>AT</a:t>
              </a:r>
              <a:r>
                <a:rPr lang="en-US" sz="1200" b="1" kern="1200" dirty="0">
                  <a:solidFill>
                    <a:srgbClr val="FF0000"/>
                  </a:solidFill>
                  <a:effectLst/>
                  <a:ea typeface="ＭＳ 明朝"/>
                  <a:cs typeface="Times New Roman"/>
                </a:rPr>
                <a:t>T</a:t>
              </a:r>
              <a:r>
                <a:rPr lang="en-US" sz="1200" b="1" kern="1200" dirty="0">
                  <a:solidFill>
                    <a:srgbClr val="000000"/>
                  </a:solidFill>
                  <a:effectLst/>
                  <a:ea typeface="ＭＳ 明朝"/>
                  <a:cs typeface="Times New Roman"/>
                </a:rPr>
                <a:t>T</a:t>
              </a:r>
              <a:endParaRPr lang="en-US" sz="1000" dirty="0">
                <a:effectLst/>
                <a:ea typeface="ＭＳ 明朝"/>
                <a:cs typeface="Times New Roman"/>
              </a:endParaRPr>
            </a:p>
          </p:txBody>
        </p:sp>
        <p:sp>
          <p:nvSpPr>
            <p:cNvPr id="39" name="TextBox 38"/>
            <p:cNvSpPr txBox="1"/>
            <p:nvPr/>
          </p:nvSpPr>
          <p:spPr>
            <a:xfrm>
              <a:off x="1977765" y="5674495"/>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T</a:t>
              </a:r>
              <a:endParaRPr lang="en-US" sz="1000">
                <a:effectLst/>
                <a:ea typeface="ＭＳ 明朝"/>
                <a:cs typeface="Times New Roman"/>
              </a:endParaRPr>
            </a:p>
          </p:txBody>
        </p:sp>
        <p:sp>
          <p:nvSpPr>
            <p:cNvPr id="40" name="TextBox 39"/>
            <p:cNvSpPr txBox="1"/>
            <p:nvPr/>
          </p:nvSpPr>
          <p:spPr>
            <a:xfrm>
              <a:off x="3540240" y="5674495"/>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T</a:t>
              </a:r>
              <a:endParaRPr lang="en-US" sz="1000">
                <a:effectLst/>
                <a:ea typeface="ＭＳ 明朝"/>
                <a:cs typeface="Times New Roman"/>
              </a:endParaRPr>
            </a:p>
          </p:txBody>
        </p:sp>
        <p:sp>
          <p:nvSpPr>
            <p:cNvPr id="41" name="TextBox 40"/>
            <p:cNvSpPr txBox="1"/>
            <p:nvPr/>
          </p:nvSpPr>
          <p:spPr>
            <a:xfrm>
              <a:off x="409326" y="7400092"/>
              <a:ext cx="950595" cy="251817"/>
            </a:xfrm>
            <a:prstGeom prst="rect">
              <a:avLst/>
            </a:prstGeom>
            <a:noFill/>
          </p:spPr>
          <p:txBody>
            <a:bodyPr wrap="square" rtlCol="0">
              <a:spAutoFit/>
            </a:bodyPr>
            <a:lstStyle/>
            <a:p>
              <a:pPr marL="0" marR="0" algn="ctr">
                <a:spcBef>
                  <a:spcPts val="0"/>
                </a:spcBef>
                <a:spcAft>
                  <a:spcPts val="0"/>
                </a:spcAft>
              </a:pPr>
              <a:r>
                <a:rPr lang="en-US" sz="1200" b="1" kern="1200" dirty="0">
                  <a:solidFill>
                    <a:srgbClr val="000000"/>
                  </a:solidFill>
                  <a:effectLst/>
                  <a:ea typeface="ＭＳ 明朝"/>
                  <a:cs typeface="Times New Roman"/>
                </a:rPr>
                <a:t>ATA</a:t>
              </a:r>
              <a:r>
                <a:rPr lang="en-US" sz="1200" b="1" kern="1200" dirty="0">
                  <a:solidFill>
                    <a:srgbClr val="FF0000"/>
                  </a:solidFill>
                  <a:effectLst/>
                  <a:ea typeface="ＭＳ 明朝"/>
                  <a:cs typeface="Times New Roman"/>
                </a:rPr>
                <a:t>A</a:t>
              </a:r>
              <a:endParaRPr lang="en-US" sz="1000" dirty="0">
                <a:effectLst/>
                <a:ea typeface="ＭＳ 明朝"/>
                <a:cs typeface="Times New Roman"/>
              </a:endParaRPr>
            </a:p>
          </p:txBody>
        </p:sp>
        <p:sp>
          <p:nvSpPr>
            <p:cNvPr id="42" name="TextBox 41"/>
            <p:cNvSpPr txBox="1"/>
            <p:nvPr/>
          </p:nvSpPr>
          <p:spPr>
            <a:xfrm>
              <a:off x="1970199" y="7414062"/>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a:t>
              </a:r>
              <a:r>
                <a:rPr lang="en-US" sz="1200" b="1" kern="1200">
                  <a:solidFill>
                    <a:srgbClr val="FF0000"/>
                  </a:solidFill>
                  <a:effectLst/>
                  <a:ea typeface="ＭＳ 明朝"/>
                  <a:cs typeface="Times New Roman"/>
                </a:rPr>
                <a:t>C</a:t>
              </a:r>
              <a:endParaRPr lang="en-US" sz="1000">
                <a:effectLst/>
                <a:ea typeface="ＭＳ 明朝"/>
                <a:cs typeface="Times New Roman"/>
              </a:endParaRPr>
            </a:p>
          </p:txBody>
        </p:sp>
        <p:sp>
          <p:nvSpPr>
            <p:cNvPr id="43" name="TextBox 42"/>
            <p:cNvSpPr txBox="1"/>
            <p:nvPr/>
          </p:nvSpPr>
          <p:spPr>
            <a:xfrm>
              <a:off x="3538288" y="7414062"/>
              <a:ext cx="950595" cy="251817"/>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a:t>
              </a:r>
              <a:r>
                <a:rPr lang="en-US" sz="1200" b="1" kern="1200">
                  <a:solidFill>
                    <a:srgbClr val="FF0000"/>
                  </a:solidFill>
                  <a:effectLst/>
                  <a:ea typeface="ＭＳ 明朝"/>
                  <a:cs typeface="Times New Roman"/>
                </a:rPr>
                <a:t>G</a:t>
              </a:r>
              <a:endParaRPr lang="en-US" sz="1000">
                <a:effectLst/>
                <a:ea typeface="ＭＳ 明朝"/>
                <a:cs typeface="Times New Roman"/>
              </a:endParaRPr>
            </a:p>
          </p:txBody>
        </p:sp>
        <p:sp>
          <p:nvSpPr>
            <p:cNvPr id="44" name="TextBox 43"/>
            <p:cNvSpPr txBox="1"/>
            <p:nvPr/>
          </p:nvSpPr>
          <p:spPr>
            <a:xfrm>
              <a:off x="2172580" y="521623"/>
              <a:ext cx="2034705" cy="671513"/>
            </a:xfrm>
            <a:prstGeom prst="rect">
              <a:avLst/>
            </a:prstGeom>
            <a:noFill/>
          </p:spPr>
          <p:txBody>
            <a:bodyPr wrap="square" rtlCol="0">
              <a:spAutoFit/>
            </a:bodyPr>
            <a:lstStyle/>
            <a:p>
              <a:pPr marL="0" marR="0">
                <a:spcBef>
                  <a:spcPts val="0"/>
                </a:spcBef>
                <a:spcAft>
                  <a:spcPts val="0"/>
                </a:spcAft>
              </a:pPr>
              <a:r>
                <a:rPr lang="en-US" sz="1400" b="1" dirty="0" smtClean="0">
                  <a:solidFill>
                    <a:srgbClr val="000000"/>
                  </a:solidFill>
                  <a:ea typeface="ＭＳ 明朝"/>
                  <a:cs typeface="Times New Roman"/>
                </a:rPr>
                <a:t>Binding</a:t>
              </a:r>
              <a:endParaRPr lang="en-US" sz="1400" b="1" kern="1200" dirty="0" smtClean="0">
                <a:solidFill>
                  <a:srgbClr val="000000"/>
                </a:solidFill>
                <a:effectLst/>
                <a:ea typeface="ＭＳ 明朝"/>
                <a:cs typeface="Times New Roman"/>
              </a:endParaRPr>
            </a:p>
            <a:p>
              <a:pPr marL="0" marR="0">
                <a:spcBef>
                  <a:spcPts val="0"/>
                </a:spcBef>
                <a:spcAft>
                  <a:spcPts val="0"/>
                </a:spcAft>
              </a:pPr>
              <a:endParaRPr lang="en-US" sz="1400" b="1" kern="1200" dirty="0" smtClean="0">
                <a:solidFill>
                  <a:srgbClr val="000000"/>
                </a:solidFill>
                <a:effectLst/>
                <a:ea typeface="ＭＳ 明朝"/>
                <a:cs typeface="Times New Roman"/>
              </a:endParaRPr>
            </a:p>
            <a:p>
              <a:pPr marL="0" marR="0">
                <a:spcBef>
                  <a:spcPts val="0"/>
                </a:spcBef>
                <a:spcAft>
                  <a:spcPts val="0"/>
                </a:spcAft>
              </a:pPr>
              <a:r>
                <a:rPr lang="en-US" sz="1400" b="1" dirty="0" smtClean="0">
                  <a:solidFill>
                    <a:srgbClr val="000000"/>
                  </a:solidFill>
                  <a:ea typeface="ＭＳ 明朝"/>
                  <a:cs typeface="Times New Roman"/>
                </a:rPr>
                <a:t>100pM DNA substrate</a:t>
              </a:r>
              <a:endParaRPr lang="en-US" sz="1400" dirty="0">
                <a:effectLst/>
                <a:ea typeface="ＭＳ 明朝"/>
                <a:cs typeface="Times New Roman"/>
              </a:endParaRPr>
            </a:p>
          </p:txBody>
        </p:sp>
      </p:grpSp>
      <p:sp>
        <p:nvSpPr>
          <p:cNvPr id="2" name="Title 1"/>
          <p:cNvSpPr>
            <a:spLocks noGrp="1"/>
          </p:cNvSpPr>
          <p:nvPr>
            <p:ph type="title"/>
          </p:nvPr>
        </p:nvSpPr>
        <p:spPr>
          <a:xfrm>
            <a:off x="257951" y="142031"/>
            <a:ext cx="2485249" cy="696169"/>
          </a:xfrm>
        </p:spPr>
        <p:txBody>
          <a:bodyPr>
            <a:normAutofit/>
          </a:bodyPr>
          <a:lstStyle/>
          <a:p>
            <a:pPr algn="l"/>
            <a:r>
              <a:rPr lang="en-US" sz="3200" b="1" dirty="0" smtClean="0">
                <a:latin typeface="+mn-lt"/>
              </a:rPr>
              <a:t>I-CpaMI</a:t>
            </a:r>
            <a:endParaRPr lang="en-US" sz="3200" b="1" dirty="0">
              <a:latin typeface="+mn-lt"/>
            </a:endParaRPr>
          </a:p>
        </p:txBody>
      </p:sp>
    </p:spTree>
    <p:extLst>
      <p:ext uri="{BB962C8B-B14F-4D97-AF65-F5344CB8AC3E}">
        <p14:creationId xmlns:p14="http://schemas.microsoft.com/office/powerpoint/2010/main" val="368109317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951" y="142031"/>
            <a:ext cx="2485249" cy="696169"/>
          </a:xfrm>
        </p:spPr>
        <p:txBody>
          <a:bodyPr>
            <a:normAutofit/>
          </a:bodyPr>
          <a:lstStyle/>
          <a:p>
            <a:pPr algn="l"/>
            <a:r>
              <a:rPr lang="en-US" sz="3200" b="1" dirty="0" smtClean="0"/>
              <a:t>I-CpaMI</a:t>
            </a:r>
            <a:endParaRPr lang="en-US" sz="3200" b="1" dirty="0"/>
          </a:p>
        </p:txBody>
      </p:sp>
      <p:pic>
        <p:nvPicPr>
          <p:cNvPr id="4" name="Picture 3" descr="Cpa.png"/>
          <p:cNvPicPr>
            <a:picLocks noChangeAspect="1"/>
          </p:cNvPicPr>
          <p:nvPr/>
        </p:nvPicPr>
        <p:blipFill rotWithShape="1">
          <a:blip r:embed="rId2">
            <a:extLst>
              <a:ext uri="{28A0092B-C50C-407E-A947-70E740481C1C}">
                <a14:useLocalDpi xmlns:a14="http://schemas.microsoft.com/office/drawing/2010/main" val="0"/>
              </a:ext>
            </a:extLst>
          </a:blip>
          <a:srcRect b="49309"/>
          <a:stretch/>
        </p:blipFill>
        <p:spPr>
          <a:xfrm>
            <a:off x="345440" y="866141"/>
            <a:ext cx="7157465" cy="4038881"/>
          </a:xfrm>
          <a:prstGeom prst="rect">
            <a:avLst/>
          </a:prstGeom>
        </p:spPr>
      </p:pic>
      <p:pic>
        <p:nvPicPr>
          <p:cNvPr id="3" name="Picture 2" descr="CpaMI_InVitro_10-20_pretty.jpg"/>
          <p:cNvPicPr>
            <a:picLocks noChangeAspect="1"/>
          </p:cNvPicPr>
          <p:nvPr/>
        </p:nvPicPr>
        <p:blipFill rotWithShape="1">
          <a:blip r:embed="rId3">
            <a:extLst>
              <a:ext uri="{28A0092B-C50C-407E-A947-70E740481C1C}">
                <a14:useLocalDpi xmlns:a14="http://schemas.microsoft.com/office/drawing/2010/main" val="0"/>
              </a:ext>
            </a:extLst>
          </a:blip>
          <a:srcRect l="829" t="35706"/>
          <a:stretch/>
        </p:blipFill>
        <p:spPr>
          <a:xfrm>
            <a:off x="411264" y="6072818"/>
            <a:ext cx="7105254" cy="1938628"/>
          </a:xfrm>
          <a:prstGeom prst="rect">
            <a:avLst/>
          </a:prstGeom>
        </p:spPr>
      </p:pic>
      <p:pic>
        <p:nvPicPr>
          <p:cNvPr id="10" name="Picture 9" descr="Screen Shot 2015-03-26 at 9.26.56 AM.png"/>
          <p:cNvPicPr>
            <a:picLocks noChangeAspect="1"/>
          </p:cNvPicPr>
          <p:nvPr/>
        </p:nvPicPr>
        <p:blipFill rotWithShape="1">
          <a:blip r:embed="rId4">
            <a:extLst>
              <a:ext uri="{28A0092B-C50C-407E-A947-70E740481C1C}">
                <a14:useLocalDpi xmlns:a14="http://schemas.microsoft.com/office/drawing/2010/main" val="0"/>
              </a:ext>
            </a:extLst>
          </a:blip>
          <a:srcRect b="2959"/>
          <a:stretch/>
        </p:blipFill>
        <p:spPr>
          <a:xfrm>
            <a:off x="342720" y="5140085"/>
            <a:ext cx="7040448" cy="980250"/>
          </a:xfrm>
          <a:prstGeom prst="rect">
            <a:avLst/>
          </a:prstGeom>
          <a:effectLst/>
        </p:spPr>
      </p:pic>
      <p:graphicFrame>
        <p:nvGraphicFramePr>
          <p:cNvPr id="24" name="Table 23"/>
          <p:cNvGraphicFramePr>
            <a:graphicFrameLocks noGrp="1"/>
          </p:cNvGraphicFramePr>
          <p:nvPr>
            <p:extLst>
              <p:ext uri="{D42A27DB-BD31-4B8C-83A1-F6EECF244321}">
                <p14:modId xmlns:p14="http://schemas.microsoft.com/office/powerpoint/2010/main" val="268231141"/>
              </p:ext>
            </p:extLst>
          </p:nvPr>
        </p:nvGraphicFramePr>
        <p:xfrm>
          <a:off x="381809" y="7841116"/>
          <a:ext cx="6893558" cy="1043616"/>
        </p:xfrm>
        <a:graphic>
          <a:graphicData uri="http://schemas.openxmlformats.org/drawingml/2006/table">
            <a:tbl>
              <a:tblPr firstRow="1" bandRow="1">
                <a:tableStyleId>{5940675A-B579-460E-94D1-54222C63F5DA}</a:tableStyleId>
              </a:tblPr>
              <a:tblGrid>
                <a:gridCol w="984794"/>
                <a:gridCol w="492397"/>
                <a:gridCol w="492397"/>
                <a:gridCol w="492397"/>
                <a:gridCol w="492397"/>
                <a:gridCol w="492397"/>
                <a:gridCol w="492397"/>
                <a:gridCol w="492397"/>
                <a:gridCol w="492397"/>
                <a:gridCol w="492397"/>
                <a:gridCol w="492397"/>
                <a:gridCol w="492397"/>
                <a:gridCol w="492397"/>
              </a:tblGrid>
              <a:tr h="347872">
                <a:tc>
                  <a:txBody>
                    <a:bodyPr/>
                    <a:lstStyle/>
                    <a:p>
                      <a:pPr algn="r"/>
                      <a:r>
                        <a:rPr lang="en-US" sz="1100" b="1" dirty="0" smtClean="0">
                          <a:solidFill>
                            <a:srgbClr val="0000FF"/>
                          </a:solidFill>
                        </a:rPr>
                        <a:t>ATAT</a:t>
                      </a:r>
                      <a:endParaRPr lang="en-US" sz="1100" b="1" dirty="0">
                        <a:solidFill>
                          <a:srgbClr val="0000FF"/>
                        </a:solidFill>
                      </a:endParaRPr>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TTAT</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CTAT</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t>GTAT</a:t>
                      </a:r>
                      <a:endParaRPr lang="en-US" sz="1200" b="1"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AAAT</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ACAT</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AGAT</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ATTT</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ATCT</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ATGT</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ATAA</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ATAC</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ATAG</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b="0" dirty="0" smtClean="0"/>
                        <a:t>In-Vitro</a:t>
                      </a:r>
                      <a:endParaRPr lang="en-US" sz="11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2%</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t>81%</a:t>
                      </a:r>
                      <a:endParaRPr lang="en-US" sz="1200" b="1"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35%</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17%</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11%</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7%</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1%</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347872">
                <a:tc>
                  <a:txBody>
                    <a:bodyPr/>
                    <a:lstStyle/>
                    <a:p>
                      <a:pPr algn="ctr"/>
                      <a:r>
                        <a:rPr lang="en-US" sz="1100" b="0" dirty="0" smtClean="0"/>
                        <a:t>Tethered-Flow</a:t>
                      </a:r>
                      <a:endParaRPr lang="en-US" sz="11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7%</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1" dirty="0" smtClean="0"/>
                        <a:t>13%</a:t>
                      </a:r>
                      <a:endParaRPr lang="en-US" sz="1200" b="1"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7%</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7%</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200" b="0" dirty="0" smtClean="0"/>
                        <a:t>0%</a:t>
                      </a:r>
                      <a:endParaRPr lang="en-US" sz="1200" b="0" dirty="0"/>
                    </a:p>
                  </a:txBody>
                  <a:tcPr marL="51816" marR="51816" marT="50292" marB="50292"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cxnSp>
        <p:nvCxnSpPr>
          <p:cNvPr id="28" name="Straight Arrow Connector 27"/>
          <p:cNvCxnSpPr/>
          <p:nvPr/>
        </p:nvCxnSpPr>
        <p:spPr>
          <a:xfrm flipV="1">
            <a:off x="2394010" y="8908870"/>
            <a:ext cx="236462" cy="309337"/>
          </a:xfrm>
          <a:prstGeom prst="straightConnector1">
            <a:avLst/>
          </a:prstGeom>
          <a:ln w="38100" cmpd="sng">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53176201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951" y="65831"/>
            <a:ext cx="2485249" cy="696169"/>
          </a:xfrm>
        </p:spPr>
        <p:txBody>
          <a:bodyPr>
            <a:normAutofit/>
          </a:bodyPr>
          <a:lstStyle/>
          <a:p>
            <a:pPr algn="l"/>
            <a:r>
              <a:rPr lang="en-US" sz="3200" b="1" dirty="0" smtClean="0"/>
              <a:t>I-CpaMI</a:t>
            </a:r>
            <a:endParaRPr lang="en-US" sz="3200" b="1" dirty="0"/>
          </a:p>
        </p:txBody>
      </p:sp>
      <p:grpSp>
        <p:nvGrpSpPr>
          <p:cNvPr id="9" name="Group 8"/>
          <p:cNvGrpSpPr/>
          <p:nvPr/>
        </p:nvGrpSpPr>
        <p:grpSpPr>
          <a:xfrm>
            <a:off x="1966976" y="517363"/>
            <a:ext cx="5043424" cy="9228459"/>
            <a:chOff x="0" y="0"/>
            <a:chExt cx="4450080" cy="8575675"/>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428490" cy="5166995"/>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90" y="5196840"/>
              <a:ext cx="4428490" cy="3378835"/>
            </a:xfrm>
            <a:prstGeom prst="rect">
              <a:avLst/>
            </a:prstGeom>
          </p:spPr>
        </p:pic>
        <p:sp>
          <p:nvSpPr>
            <p:cNvPr id="13" name="TextBox 12"/>
            <p:cNvSpPr txBox="1"/>
            <p:nvPr/>
          </p:nvSpPr>
          <p:spPr>
            <a:xfrm>
              <a:off x="389890" y="947420"/>
              <a:ext cx="950595" cy="257405"/>
            </a:xfrm>
            <a:prstGeom prst="rect">
              <a:avLst/>
            </a:prstGeom>
            <a:noFill/>
          </p:spPr>
          <p:txBody>
            <a:bodyPr wrap="square" rtlCol="0">
              <a:spAutoFit/>
            </a:bodyPr>
            <a:lstStyle/>
            <a:p>
              <a:pPr marL="0" marR="0">
                <a:spcBef>
                  <a:spcPts val="0"/>
                </a:spcBef>
                <a:spcAft>
                  <a:spcPts val="0"/>
                </a:spcAft>
              </a:pPr>
              <a:r>
                <a:rPr lang="en-US" sz="1200" b="1" kern="1200">
                  <a:solidFill>
                    <a:srgbClr val="000000"/>
                  </a:solidFill>
                  <a:effectLst/>
                  <a:ea typeface="ＭＳ 明朝"/>
                  <a:cs typeface="Times New Roman"/>
                </a:rPr>
                <a:t>wt ATAT</a:t>
              </a:r>
              <a:r>
                <a:rPr lang="en-US" sz="1200" kern="1200">
                  <a:solidFill>
                    <a:srgbClr val="000000"/>
                  </a:solidFill>
                  <a:effectLst/>
                  <a:ea typeface="ＭＳ 明朝"/>
                  <a:cs typeface="Times New Roman"/>
                </a:rPr>
                <a:t> </a:t>
              </a:r>
              <a:endParaRPr lang="en-US" sz="1000">
                <a:effectLst/>
                <a:ea typeface="ＭＳ 明朝"/>
                <a:cs typeface="Times New Roman"/>
              </a:endParaRPr>
            </a:p>
          </p:txBody>
        </p:sp>
        <p:sp>
          <p:nvSpPr>
            <p:cNvPr id="14" name="TextBox 13"/>
            <p:cNvSpPr txBox="1"/>
            <p:nvPr/>
          </p:nvSpPr>
          <p:spPr>
            <a:xfrm>
              <a:off x="349885" y="2608580"/>
              <a:ext cx="950595" cy="257405"/>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T</a:t>
              </a:r>
              <a:r>
                <a:rPr lang="en-US" sz="1200" b="1" kern="1200">
                  <a:solidFill>
                    <a:srgbClr val="000000"/>
                  </a:solidFill>
                  <a:effectLst/>
                  <a:ea typeface="ＭＳ 明朝"/>
                  <a:cs typeface="Times New Roman"/>
                </a:rPr>
                <a:t>TAT</a:t>
              </a:r>
              <a:endParaRPr lang="en-US" sz="1000">
                <a:effectLst/>
                <a:ea typeface="ＭＳ 明朝"/>
                <a:cs typeface="Times New Roman"/>
              </a:endParaRPr>
            </a:p>
          </p:txBody>
        </p:sp>
        <p:sp>
          <p:nvSpPr>
            <p:cNvPr id="15" name="TextBox 14"/>
            <p:cNvSpPr txBox="1"/>
            <p:nvPr/>
          </p:nvSpPr>
          <p:spPr>
            <a:xfrm>
              <a:off x="1866265" y="2622550"/>
              <a:ext cx="950595" cy="257405"/>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TAT</a:t>
              </a:r>
              <a:endParaRPr lang="en-US" sz="1000">
                <a:effectLst/>
                <a:ea typeface="ＭＳ 明朝"/>
                <a:cs typeface="Times New Roman"/>
              </a:endParaRPr>
            </a:p>
          </p:txBody>
        </p:sp>
        <p:sp>
          <p:nvSpPr>
            <p:cNvPr id="16" name="TextBox 15"/>
            <p:cNvSpPr txBox="1"/>
            <p:nvPr/>
          </p:nvSpPr>
          <p:spPr>
            <a:xfrm>
              <a:off x="3328670" y="2622550"/>
              <a:ext cx="950595" cy="257405"/>
            </a:xfrm>
            <a:prstGeom prst="rect">
              <a:avLst/>
            </a:prstGeom>
            <a:noFill/>
          </p:spPr>
          <p:txBody>
            <a:bodyPr wrap="square" rtlCol="0">
              <a:spAutoFit/>
            </a:bodyPr>
            <a:lstStyle/>
            <a:p>
              <a:pPr marL="0" marR="0" algn="ctr">
                <a:spcBef>
                  <a:spcPts val="0"/>
                </a:spcBef>
                <a:spcAft>
                  <a:spcPts val="0"/>
                </a:spcAft>
              </a:pP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TAT</a:t>
              </a:r>
              <a:endParaRPr lang="en-US" sz="1000">
                <a:effectLst/>
                <a:ea typeface="ＭＳ 明朝"/>
                <a:cs typeface="Times New Roman"/>
              </a:endParaRPr>
            </a:p>
          </p:txBody>
        </p:sp>
        <p:sp>
          <p:nvSpPr>
            <p:cNvPr id="17" name="TextBox 16"/>
            <p:cNvSpPr txBox="1"/>
            <p:nvPr/>
          </p:nvSpPr>
          <p:spPr>
            <a:xfrm>
              <a:off x="366395" y="4344670"/>
              <a:ext cx="950595" cy="257405"/>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A</a:t>
              </a:r>
              <a:r>
                <a:rPr lang="en-US" sz="1200" b="1" kern="1200">
                  <a:solidFill>
                    <a:srgbClr val="000000"/>
                  </a:solidFill>
                  <a:effectLst/>
                  <a:ea typeface="ＭＳ 明朝"/>
                  <a:cs typeface="Times New Roman"/>
                </a:rPr>
                <a:t>AT</a:t>
              </a:r>
              <a:endParaRPr lang="en-US" sz="1000">
                <a:effectLst/>
                <a:ea typeface="ＭＳ 明朝"/>
                <a:cs typeface="Times New Roman"/>
              </a:endParaRPr>
            </a:p>
          </p:txBody>
        </p:sp>
        <p:sp>
          <p:nvSpPr>
            <p:cNvPr id="18" name="TextBox 17"/>
            <p:cNvSpPr txBox="1"/>
            <p:nvPr/>
          </p:nvSpPr>
          <p:spPr>
            <a:xfrm>
              <a:off x="1858010" y="4358640"/>
              <a:ext cx="950595" cy="257405"/>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AT</a:t>
              </a:r>
              <a:endParaRPr lang="en-US" sz="1000">
                <a:effectLst/>
                <a:ea typeface="ＭＳ 明朝"/>
                <a:cs typeface="Times New Roman"/>
              </a:endParaRPr>
            </a:p>
          </p:txBody>
        </p:sp>
        <p:sp>
          <p:nvSpPr>
            <p:cNvPr id="19" name="TextBox 18"/>
            <p:cNvSpPr txBox="1"/>
            <p:nvPr/>
          </p:nvSpPr>
          <p:spPr>
            <a:xfrm>
              <a:off x="3336925" y="4358640"/>
              <a:ext cx="950595" cy="257405"/>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AT</a:t>
              </a:r>
              <a:endParaRPr lang="en-US" sz="1000">
                <a:effectLst/>
                <a:ea typeface="ＭＳ 明朝"/>
                <a:cs typeface="Times New Roman"/>
              </a:endParaRPr>
            </a:p>
          </p:txBody>
        </p:sp>
        <p:sp>
          <p:nvSpPr>
            <p:cNvPr id="20" name="TextBox 19"/>
            <p:cNvSpPr txBox="1"/>
            <p:nvPr/>
          </p:nvSpPr>
          <p:spPr>
            <a:xfrm>
              <a:off x="387350" y="6078220"/>
              <a:ext cx="950595" cy="257405"/>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T</a:t>
              </a:r>
              <a:r>
                <a:rPr lang="en-US" sz="1200" b="1" kern="1200">
                  <a:solidFill>
                    <a:srgbClr val="000000"/>
                  </a:solidFill>
                  <a:effectLst/>
                  <a:ea typeface="ＭＳ 明朝"/>
                  <a:cs typeface="Times New Roman"/>
                </a:rPr>
                <a:t>T</a:t>
              </a:r>
              <a:endParaRPr lang="en-US" sz="1000">
                <a:effectLst/>
                <a:ea typeface="ＭＳ 明朝"/>
                <a:cs typeface="Times New Roman"/>
              </a:endParaRPr>
            </a:p>
          </p:txBody>
        </p:sp>
        <p:sp>
          <p:nvSpPr>
            <p:cNvPr id="21" name="TextBox 20"/>
            <p:cNvSpPr txBox="1"/>
            <p:nvPr/>
          </p:nvSpPr>
          <p:spPr>
            <a:xfrm>
              <a:off x="1862455" y="6092190"/>
              <a:ext cx="950595" cy="257405"/>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C</a:t>
              </a:r>
              <a:r>
                <a:rPr lang="en-US" sz="1200" b="1" kern="1200">
                  <a:solidFill>
                    <a:srgbClr val="000000"/>
                  </a:solidFill>
                  <a:effectLst/>
                  <a:ea typeface="ＭＳ 明朝"/>
                  <a:cs typeface="Times New Roman"/>
                </a:rPr>
                <a:t>T</a:t>
              </a:r>
              <a:endParaRPr lang="en-US" sz="1000">
                <a:effectLst/>
                <a:ea typeface="ＭＳ 明朝"/>
                <a:cs typeface="Times New Roman"/>
              </a:endParaRPr>
            </a:p>
          </p:txBody>
        </p:sp>
        <p:sp>
          <p:nvSpPr>
            <p:cNvPr id="22" name="TextBox 21"/>
            <p:cNvSpPr txBox="1"/>
            <p:nvPr/>
          </p:nvSpPr>
          <p:spPr>
            <a:xfrm>
              <a:off x="3341370" y="6092190"/>
              <a:ext cx="950595" cy="257405"/>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t>
              </a:r>
              <a:r>
                <a:rPr lang="en-US" sz="1200" b="1" kern="1200">
                  <a:solidFill>
                    <a:srgbClr val="FF0000"/>
                  </a:solidFill>
                  <a:effectLst/>
                  <a:ea typeface="ＭＳ 明朝"/>
                  <a:cs typeface="Times New Roman"/>
                </a:rPr>
                <a:t>G</a:t>
              </a:r>
              <a:r>
                <a:rPr lang="en-US" sz="1200" b="1" kern="1200">
                  <a:solidFill>
                    <a:srgbClr val="000000"/>
                  </a:solidFill>
                  <a:effectLst/>
                  <a:ea typeface="ＭＳ 明朝"/>
                  <a:cs typeface="Times New Roman"/>
                </a:rPr>
                <a:t>T</a:t>
              </a:r>
              <a:endParaRPr lang="en-US" sz="1000">
                <a:effectLst/>
                <a:ea typeface="ＭＳ 明朝"/>
                <a:cs typeface="Times New Roman"/>
              </a:endParaRPr>
            </a:p>
          </p:txBody>
        </p:sp>
        <p:sp>
          <p:nvSpPr>
            <p:cNvPr id="23" name="TextBox 22"/>
            <p:cNvSpPr txBox="1"/>
            <p:nvPr/>
          </p:nvSpPr>
          <p:spPr>
            <a:xfrm>
              <a:off x="398780" y="7792720"/>
              <a:ext cx="950595" cy="257405"/>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a:t>
              </a:r>
              <a:r>
                <a:rPr lang="en-US" sz="1200" b="1" kern="1200">
                  <a:solidFill>
                    <a:srgbClr val="FF0000"/>
                  </a:solidFill>
                  <a:effectLst/>
                  <a:ea typeface="ＭＳ 明朝"/>
                  <a:cs typeface="Times New Roman"/>
                </a:rPr>
                <a:t>A</a:t>
              </a:r>
              <a:endParaRPr lang="en-US" sz="1000">
                <a:effectLst/>
                <a:ea typeface="ＭＳ 明朝"/>
                <a:cs typeface="Times New Roman"/>
              </a:endParaRPr>
            </a:p>
          </p:txBody>
        </p:sp>
        <p:sp>
          <p:nvSpPr>
            <p:cNvPr id="25" name="TextBox 24"/>
            <p:cNvSpPr txBox="1"/>
            <p:nvPr/>
          </p:nvSpPr>
          <p:spPr>
            <a:xfrm>
              <a:off x="1851025" y="7806690"/>
              <a:ext cx="950595" cy="257405"/>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a:t>
              </a:r>
              <a:r>
                <a:rPr lang="en-US" sz="1200" b="1" kern="1200">
                  <a:solidFill>
                    <a:srgbClr val="FF0000"/>
                  </a:solidFill>
                  <a:effectLst/>
                  <a:ea typeface="ＭＳ 明朝"/>
                  <a:cs typeface="Times New Roman"/>
                </a:rPr>
                <a:t>C</a:t>
              </a:r>
              <a:endParaRPr lang="en-US" sz="1000">
                <a:effectLst/>
                <a:ea typeface="ＭＳ 明朝"/>
                <a:cs typeface="Times New Roman"/>
              </a:endParaRPr>
            </a:p>
          </p:txBody>
        </p:sp>
        <p:sp>
          <p:nvSpPr>
            <p:cNvPr id="26" name="TextBox 25"/>
            <p:cNvSpPr txBox="1"/>
            <p:nvPr/>
          </p:nvSpPr>
          <p:spPr>
            <a:xfrm>
              <a:off x="3343910" y="7806690"/>
              <a:ext cx="950595" cy="257405"/>
            </a:xfrm>
            <a:prstGeom prst="rect">
              <a:avLst/>
            </a:prstGeom>
            <a:noFill/>
          </p:spPr>
          <p:txBody>
            <a:bodyPr wrap="square" rtlCol="0">
              <a:spAutoFit/>
            </a:bodyPr>
            <a:lstStyle/>
            <a:p>
              <a:pPr marL="0" marR="0" algn="ctr">
                <a:spcBef>
                  <a:spcPts val="0"/>
                </a:spcBef>
                <a:spcAft>
                  <a:spcPts val="0"/>
                </a:spcAft>
              </a:pPr>
              <a:r>
                <a:rPr lang="en-US" sz="1200" b="1" kern="1200">
                  <a:solidFill>
                    <a:srgbClr val="000000"/>
                  </a:solidFill>
                  <a:effectLst/>
                  <a:ea typeface="ＭＳ 明朝"/>
                  <a:cs typeface="Times New Roman"/>
                </a:rPr>
                <a:t>ATA</a:t>
              </a:r>
              <a:r>
                <a:rPr lang="en-US" sz="1200" b="1" kern="1200">
                  <a:solidFill>
                    <a:srgbClr val="FF0000"/>
                  </a:solidFill>
                  <a:effectLst/>
                  <a:ea typeface="ＭＳ 明朝"/>
                  <a:cs typeface="Times New Roman"/>
                </a:rPr>
                <a:t>G</a:t>
              </a:r>
              <a:endParaRPr lang="en-US" sz="1000">
                <a:effectLst/>
                <a:ea typeface="ＭＳ 明朝"/>
                <a:cs typeface="Times New Roman"/>
              </a:endParaRPr>
            </a:p>
          </p:txBody>
        </p:sp>
        <p:sp>
          <p:nvSpPr>
            <p:cNvPr id="27" name="Rectangle 26"/>
            <p:cNvSpPr/>
            <p:nvPr/>
          </p:nvSpPr>
          <p:spPr>
            <a:xfrm>
              <a:off x="1536700" y="64770"/>
              <a:ext cx="1748764" cy="155450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8" name="TextBox 27"/>
          <p:cNvSpPr txBox="1"/>
          <p:nvPr/>
        </p:nvSpPr>
        <p:spPr>
          <a:xfrm>
            <a:off x="3886200" y="1143000"/>
            <a:ext cx="3150541" cy="369332"/>
          </a:xfrm>
          <a:prstGeom prst="rect">
            <a:avLst/>
          </a:prstGeom>
          <a:noFill/>
        </p:spPr>
        <p:txBody>
          <a:bodyPr wrap="square" rtlCol="0">
            <a:spAutoFit/>
          </a:bodyPr>
          <a:lstStyle/>
          <a:p>
            <a:r>
              <a:rPr lang="en-US" b="1" dirty="0" smtClean="0">
                <a:cs typeface="Times New Roman"/>
              </a:rPr>
              <a:t>Tethered Cleavage Activity</a:t>
            </a:r>
            <a:endParaRPr lang="en-US" sz="1200" b="1" dirty="0">
              <a:cs typeface="Times New Roman"/>
            </a:endParaRPr>
          </a:p>
        </p:txBody>
      </p:sp>
    </p:spTree>
    <p:extLst>
      <p:ext uri="{BB962C8B-B14F-4D97-AF65-F5344CB8AC3E}">
        <p14:creationId xmlns:p14="http://schemas.microsoft.com/office/powerpoint/2010/main" val="283167124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1698099" y="332278"/>
            <a:ext cx="5391383" cy="9585128"/>
            <a:chOff x="215456" y="231514"/>
            <a:chExt cx="4757103" cy="8713753"/>
          </a:xfrm>
        </p:grpSpPr>
        <p:pic>
          <p:nvPicPr>
            <p:cNvPr id="28" name="Picture 27"/>
            <p:cNvPicPr>
              <a:picLocks noChangeAspect="1"/>
            </p:cNvPicPr>
            <p:nvPr/>
          </p:nvPicPr>
          <p:blipFill>
            <a:blip r:embed="rId2"/>
            <a:stretch>
              <a:fillRect/>
            </a:stretch>
          </p:blipFill>
          <p:spPr>
            <a:xfrm>
              <a:off x="215456" y="231514"/>
              <a:ext cx="4698374" cy="5245094"/>
            </a:xfrm>
            <a:prstGeom prst="rect">
              <a:avLst/>
            </a:prstGeom>
          </p:spPr>
        </p:pic>
        <p:pic>
          <p:nvPicPr>
            <p:cNvPr id="29" name="Picture 28"/>
            <p:cNvPicPr>
              <a:picLocks noChangeAspect="1"/>
            </p:cNvPicPr>
            <p:nvPr/>
          </p:nvPicPr>
          <p:blipFill>
            <a:blip r:embed="rId3"/>
            <a:stretch>
              <a:fillRect/>
            </a:stretch>
          </p:blipFill>
          <p:spPr>
            <a:xfrm>
              <a:off x="274185" y="5477625"/>
              <a:ext cx="4698374" cy="3467642"/>
            </a:xfrm>
            <a:prstGeom prst="rect">
              <a:avLst/>
            </a:prstGeom>
          </p:spPr>
        </p:pic>
        <p:sp>
          <p:nvSpPr>
            <p:cNvPr id="30" name="TextBox 29"/>
            <p:cNvSpPr txBox="1"/>
            <p:nvPr/>
          </p:nvSpPr>
          <p:spPr>
            <a:xfrm>
              <a:off x="583222" y="434814"/>
              <a:ext cx="950716" cy="251817"/>
            </a:xfrm>
            <a:prstGeom prst="rect">
              <a:avLst/>
            </a:prstGeom>
            <a:noFill/>
          </p:spPr>
          <p:txBody>
            <a:bodyPr wrap="square" rtlCol="0">
              <a:spAutoFit/>
            </a:bodyPr>
            <a:lstStyle/>
            <a:p>
              <a:r>
                <a:rPr lang="en-US" sz="1200" b="1" dirty="0" smtClean="0">
                  <a:cs typeface="Times New Roman"/>
                </a:rPr>
                <a:t>wt ATTC</a:t>
              </a:r>
              <a:endParaRPr lang="en-US" sz="1200" dirty="0"/>
            </a:p>
          </p:txBody>
        </p:sp>
        <p:sp>
          <p:nvSpPr>
            <p:cNvPr id="31" name="TextBox 30"/>
            <p:cNvSpPr txBox="1"/>
            <p:nvPr/>
          </p:nvSpPr>
          <p:spPr>
            <a:xfrm>
              <a:off x="397462" y="2265233"/>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T</a:t>
              </a:r>
              <a:r>
                <a:rPr lang="en-US" sz="1200" b="1" dirty="0" smtClean="0">
                  <a:cs typeface="Times New Roman"/>
                </a:rPr>
                <a:t>TTC</a:t>
              </a:r>
              <a:endParaRPr lang="en-US" sz="1200" dirty="0"/>
            </a:p>
          </p:txBody>
        </p:sp>
        <p:sp>
          <p:nvSpPr>
            <p:cNvPr id="32" name="TextBox 31"/>
            <p:cNvSpPr txBox="1"/>
            <p:nvPr/>
          </p:nvSpPr>
          <p:spPr>
            <a:xfrm>
              <a:off x="1950520" y="2279133"/>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C</a:t>
              </a:r>
              <a:r>
                <a:rPr lang="en-US" sz="1200" b="1" dirty="0" smtClean="0">
                  <a:cs typeface="Times New Roman"/>
                </a:rPr>
                <a:t>TTC</a:t>
              </a:r>
              <a:endParaRPr lang="en-US" sz="1200" dirty="0"/>
            </a:p>
          </p:txBody>
        </p:sp>
        <p:sp>
          <p:nvSpPr>
            <p:cNvPr id="33" name="TextBox 32"/>
            <p:cNvSpPr txBox="1"/>
            <p:nvPr/>
          </p:nvSpPr>
          <p:spPr>
            <a:xfrm>
              <a:off x="3485879" y="2279133"/>
              <a:ext cx="950716" cy="251817"/>
            </a:xfrm>
            <a:prstGeom prst="rect">
              <a:avLst/>
            </a:prstGeom>
            <a:noFill/>
          </p:spPr>
          <p:txBody>
            <a:bodyPr wrap="square" rtlCol="0">
              <a:spAutoFit/>
            </a:bodyPr>
            <a:lstStyle/>
            <a:p>
              <a:pPr algn="ctr"/>
              <a:r>
                <a:rPr lang="en-US" sz="1200" b="1" dirty="0" smtClean="0">
                  <a:solidFill>
                    <a:srgbClr val="FF0000"/>
                  </a:solidFill>
                  <a:cs typeface="Times New Roman"/>
                </a:rPr>
                <a:t>G</a:t>
              </a:r>
              <a:r>
                <a:rPr lang="en-US" sz="1200" b="1" dirty="0" smtClean="0">
                  <a:cs typeface="Times New Roman"/>
                </a:rPr>
                <a:t>TTC</a:t>
              </a:r>
              <a:endParaRPr lang="en-US" sz="1200" dirty="0"/>
            </a:p>
          </p:txBody>
        </p:sp>
        <p:sp>
          <p:nvSpPr>
            <p:cNvPr id="34" name="TextBox 33"/>
            <p:cNvSpPr txBox="1"/>
            <p:nvPr/>
          </p:nvSpPr>
          <p:spPr>
            <a:xfrm>
              <a:off x="386766" y="3965039"/>
              <a:ext cx="950716" cy="251817"/>
            </a:xfrm>
            <a:prstGeom prst="rect">
              <a:avLst/>
            </a:prstGeom>
            <a:noFill/>
          </p:spPr>
          <p:txBody>
            <a:bodyPr wrap="square" rtlCol="0">
              <a:spAutoFit/>
            </a:bodyPr>
            <a:lstStyle/>
            <a:p>
              <a:pPr algn="ctr"/>
              <a:r>
                <a:rPr lang="en-US" sz="1200" b="1" dirty="0" smtClean="0">
                  <a:cs typeface="Times New Roman"/>
                </a:rPr>
                <a:t>A</a:t>
              </a:r>
              <a:r>
                <a:rPr lang="en-US" sz="1200" b="1" dirty="0" smtClean="0">
                  <a:solidFill>
                    <a:srgbClr val="FF0000"/>
                  </a:solidFill>
                  <a:cs typeface="Times New Roman"/>
                </a:rPr>
                <a:t>A</a:t>
              </a:r>
              <a:r>
                <a:rPr lang="en-US" sz="1200" b="1" dirty="0" smtClean="0">
                  <a:cs typeface="Times New Roman"/>
                </a:rPr>
                <a:t>TC</a:t>
              </a:r>
              <a:endParaRPr lang="en-US" sz="1200" dirty="0"/>
            </a:p>
          </p:txBody>
        </p:sp>
        <p:sp>
          <p:nvSpPr>
            <p:cNvPr id="35" name="TextBox 34"/>
            <p:cNvSpPr txBox="1"/>
            <p:nvPr/>
          </p:nvSpPr>
          <p:spPr>
            <a:xfrm>
              <a:off x="1942164" y="3978939"/>
              <a:ext cx="950716" cy="251817"/>
            </a:xfrm>
            <a:prstGeom prst="rect">
              <a:avLst/>
            </a:prstGeom>
            <a:noFill/>
          </p:spPr>
          <p:txBody>
            <a:bodyPr wrap="square" rtlCol="0">
              <a:spAutoFit/>
            </a:bodyPr>
            <a:lstStyle/>
            <a:p>
              <a:pPr algn="ctr"/>
              <a:r>
                <a:rPr lang="en-US" sz="1200" b="1" dirty="0" smtClean="0">
                  <a:cs typeface="Times New Roman"/>
                </a:rPr>
                <a:t>A</a:t>
              </a:r>
              <a:r>
                <a:rPr lang="en-US" sz="1200" b="1" dirty="0" smtClean="0">
                  <a:solidFill>
                    <a:srgbClr val="FF0000"/>
                  </a:solidFill>
                  <a:cs typeface="Times New Roman"/>
                </a:rPr>
                <a:t>C</a:t>
              </a:r>
              <a:r>
                <a:rPr lang="en-US" sz="1200" b="1" dirty="0" smtClean="0">
                  <a:cs typeface="Times New Roman"/>
                </a:rPr>
                <a:t>TC</a:t>
              </a:r>
              <a:endParaRPr lang="en-US" sz="1200" dirty="0"/>
            </a:p>
          </p:txBody>
        </p:sp>
        <p:sp>
          <p:nvSpPr>
            <p:cNvPr id="36" name="TextBox 35"/>
            <p:cNvSpPr txBox="1"/>
            <p:nvPr/>
          </p:nvSpPr>
          <p:spPr>
            <a:xfrm>
              <a:off x="3494235" y="3978939"/>
              <a:ext cx="950716" cy="251817"/>
            </a:xfrm>
            <a:prstGeom prst="rect">
              <a:avLst/>
            </a:prstGeom>
            <a:noFill/>
          </p:spPr>
          <p:txBody>
            <a:bodyPr wrap="square" rtlCol="0">
              <a:spAutoFit/>
            </a:bodyPr>
            <a:lstStyle/>
            <a:p>
              <a:pPr algn="ctr"/>
              <a:r>
                <a:rPr lang="en-US" sz="1200" b="1" dirty="0" smtClean="0">
                  <a:cs typeface="Times New Roman"/>
                </a:rPr>
                <a:t>A</a:t>
              </a:r>
              <a:r>
                <a:rPr lang="en-US" sz="1200" b="1" dirty="0" smtClean="0">
                  <a:solidFill>
                    <a:srgbClr val="FF0000"/>
                  </a:solidFill>
                  <a:cs typeface="Times New Roman"/>
                </a:rPr>
                <a:t>G</a:t>
              </a:r>
              <a:r>
                <a:rPr lang="en-US" sz="1200" b="1" dirty="0" smtClean="0">
                  <a:cs typeface="Times New Roman"/>
                </a:rPr>
                <a:t>TC</a:t>
              </a:r>
              <a:endParaRPr lang="en-US" sz="1200" dirty="0"/>
            </a:p>
          </p:txBody>
        </p:sp>
        <p:sp>
          <p:nvSpPr>
            <p:cNvPr id="37" name="TextBox 36"/>
            <p:cNvSpPr txBox="1"/>
            <p:nvPr/>
          </p:nvSpPr>
          <p:spPr>
            <a:xfrm>
              <a:off x="398590" y="5616465"/>
              <a:ext cx="950716" cy="251817"/>
            </a:xfrm>
            <a:prstGeom prst="rect">
              <a:avLst/>
            </a:prstGeom>
            <a:noFill/>
          </p:spPr>
          <p:txBody>
            <a:bodyPr wrap="square" rtlCol="0">
              <a:spAutoFit/>
            </a:bodyPr>
            <a:lstStyle/>
            <a:p>
              <a:pPr algn="ctr"/>
              <a:r>
                <a:rPr lang="en-US" sz="1200" b="1" dirty="0" smtClean="0">
                  <a:cs typeface="Times New Roman"/>
                </a:rPr>
                <a:t>AT</a:t>
              </a:r>
              <a:r>
                <a:rPr lang="en-US" sz="1200" b="1" dirty="0" smtClean="0">
                  <a:solidFill>
                    <a:srgbClr val="FF0000"/>
                  </a:solidFill>
                  <a:cs typeface="Times New Roman"/>
                </a:rPr>
                <a:t>A</a:t>
              </a:r>
              <a:r>
                <a:rPr lang="en-US" sz="1200" b="1" dirty="0" smtClean="0">
                  <a:cs typeface="Times New Roman"/>
                </a:rPr>
                <a:t>C</a:t>
              </a:r>
              <a:endParaRPr lang="en-US" sz="1200" dirty="0"/>
            </a:p>
          </p:txBody>
        </p:sp>
        <p:sp>
          <p:nvSpPr>
            <p:cNvPr id="38" name="TextBox 37"/>
            <p:cNvSpPr txBox="1"/>
            <p:nvPr/>
          </p:nvSpPr>
          <p:spPr>
            <a:xfrm>
              <a:off x="1955548" y="5630365"/>
              <a:ext cx="950716" cy="251817"/>
            </a:xfrm>
            <a:prstGeom prst="rect">
              <a:avLst/>
            </a:prstGeom>
            <a:noFill/>
          </p:spPr>
          <p:txBody>
            <a:bodyPr wrap="square" rtlCol="0">
              <a:spAutoFit/>
            </a:bodyPr>
            <a:lstStyle/>
            <a:p>
              <a:pPr algn="ctr"/>
              <a:r>
                <a:rPr lang="en-US" sz="1200" b="1" dirty="0" smtClean="0">
                  <a:cs typeface="Times New Roman"/>
                </a:rPr>
                <a:t>AT</a:t>
              </a:r>
              <a:r>
                <a:rPr lang="en-US" sz="1200" b="1" dirty="0" smtClean="0">
                  <a:solidFill>
                    <a:srgbClr val="FF0000"/>
                  </a:solidFill>
                  <a:cs typeface="Times New Roman"/>
                </a:rPr>
                <a:t>C</a:t>
              </a:r>
              <a:r>
                <a:rPr lang="en-US" sz="1200" b="1" dirty="0" smtClean="0">
                  <a:cs typeface="Times New Roman"/>
                </a:rPr>
                <a:t>C</a:t>
              </a:r>
              <a:endParaRPr lang="en-US" sz="1200" dirty="0"/>
            </a:p>
          </p:txBody>
        </p:sp>
        <p:sp>
          <p:nvSpPr>
            <p:cNvPr id="39" name="TextBox 38"/>
            <p:cNvSpPr txBox="1"/>
            <p:nvPr/>
          </p:nvSpPr>
          <p:spPr>
            <a:xfrm>
              <a:off x="3525891" y="5630365"/>
              <a:ext cx="950716" cy="251817"/>
            </a:xfrm>
            <a:prstGeom prst="rect">
              <a:avLst/>
            </a:prstGeom>
            <a:noFill/>
          </p:spPr>
          <p:txBody>
            <a:bodyPr wrap="square" rtlCol="0">
              <a:spAutoFit/>
            </a:bodyPr>
            <a:lstStyle/>
            <a:p>
              <a:pPr algn="ctr"/>
              <a:r>
                <a:rPr lang="en-US" sz="1200" b="1" dirty="0" smtClean="0">
                  <a:cs typeface="Times New Roman"/>
                </a:rPr>
                <a:t>AT</a:t>
              </a:r>
              <a:r>
                <a:rPr lang="en-US" sz="1200" b="1" dirty="0" smtClean="0">
                  <a:solidFill>
                    <a:srgbClr val="FF0000"/>
                  </a:solidFill>
                  <a:cs typeface="Times New Roman"/>
                </a:rPr>
                <a:t>G</a:t>
              </a:r>
              <a:r>
                <a:rPr lang="en-US" sz="1200" b="1" dirty="0" smtClean="0">
                  <a:cs typeface="Times New Roman"/>
                </a:rPr>
                <a:t>C</a:t>
              </a:r>
              <a:endParaRPr lang="en-US" sz="1200" dirty="0"/>
            </a:p>
          </p:txBody>
        </p:sp>
        <p:sp>
          <p:nvSpPr>
            <p:cNvPr id="40" name="TextBox 39"/>
            <p:cNvSpPr txBox="1"/>
            <p:nvPr/>
          </p:nvSpPr>
          <p:spPr>
            <a:xfrm>
              <a:off x="400502" y="7394543"/>
              <a:ext cx="950716" cy="251817"/>
            </a:xfrm>
            <a:prstGeom prst="rect">
              <a:avLst/>
            </a:prstGeom>
            <a:noFill/>
          </p:spPr>
          <p:txBody>
            <a:bodyPr wrap="square" rtlCol="0">
              <a:spAutoFit/>
            </a:bodyPr>
            <a:lstStyle/>
            <a:p>
              <a:pPr algn="ctr"/>
              <a:r>
                <a:rPr lang="en-US" sz="1200" b="1" dirty="0" smtClean="0">
                  <a:cs typeface="Times New Roman"/>
                </a:rPr>
                <a:t>ATT</a:t>
              </a:r>
              <a:r>
                <a:rPr lang="en-US" sz="1200" b="1" dirty="0" smtClean="0">
                  <a:solidFill>
                    <a:srgbClr val="FF0000"/>
                  </a:solidFill>
                  <a:cs typeface="Times New Roman"/>
                </a:rPr>
                <a:t>A</a:t>
              </a:r>
              <a:endParaRPr lang="en-US" sz="1200" dirty="0">
                <a:solidFill>
                  <a:srgbClr val="FF0000"/>
                </a:solidFill>
              </a:endParaRPr>
            </a:p>
          </p:txBody>
        </p:sp>
        <p:sp>
          <p:nvSpPr>
            <p:cNvPr id="41" name="TextBox 40"/>
            <p:cNvSpPr txBox="1"/>
            <p:nvPr/>
          </p:nvSpPr>
          <p:spPr>
            <a:xfrm>
              <a:off x="1953496" y="7408443"/>
              <a:ext cx="950716" cy="251817"/>
            </a:xfrm>
            <a:prstGeom prst="rect">
              <a:avLst/>
            </a:prstGeom>
            <a:noFill/>
          </p:spPr>
          <p:txBody>
            <a:bodyPr wrap="square" rtlCol="0">
              <a:spAutoFit/>
            </a:bodyPr>
            <a:lstStyle/>
            <a:p>
              <a:pPr algn="ctr"/>
              <a:r>
                <a:rPr lang="en-US" sz="1200" b="1" dirty="0" smtClean="0">
                  <a:cs typeface="Times New Roman"/>
                </a:rPr>
                <a:t>ATT</a:t>
              </a:r>
              <a:r>
                <a:rPr lang="en-US" sz="1200" b="1" dirty="0" smtClean="0">
                  <a:solidFill>
                    <a:srgbClr val="FF0000"/>
                  </a:solidFill>
                  <a:cs typeface="Times New Roman"/>
                </a:rPr>
                <a:t>T</a:t>
              </a:r>
              <a:endParaRPr lang="en-US" sz="1200" dirty="0">
                <a:solidFill>
                  <a:srgbClr val="FF0000"/>
                </a:solidFill>
              </a:endParaRPr>
            </a:p>
          </p:txBody>
        </p:sp>
        <p:sp>
          <p:nvSpPr>
            <p:cNvPr id="42" name="TextBox 41"/>
            <p:cNvSpPr txBox="1"/>
            <p:nvPr/>
          </p:nvSpPr>
          <p:spPr>
            <a:xfrm>
              <a:off x="3510311" y="7408443"/>
              <a:ext cx="950716" cy="251817"/>
            </a:xfrm>
            <a:prstGeom prst="rect">
              <a:avLst/>
            </a:prstGeom>
            <a:noFill/>
          </p:spPr>
          <p:txBody>
            <a:bodyPr wrap="square" rtlCol="0">
              <a:spAutoFit/>
            </a:bodyPr>
            <a:lstStyle/>
            <a:p>
              <a:pPr algn="ctr"/>
              <a:r>
                <a:rPr lang="en-US" sz="1200" b="1" dirty="0" smtClean="0">
                  <a:cs typeface="Times New Roman"/>
                </a:rPr>
                <a:t>ATT</a:t>
              </a:r>
              <a:r>
                <a:rPr lang="en-US" sz="1200" b="1" dirty="0" smtClean="0">
                  <a:solidFill>
                    <a:srgbClr val="FF0000"/>
                  </a:solidFill>
                  <a:cs typeface="Times New Roman"/>
                </a:rPr>
                <a:t>G</a:t>
              </a:r>
              <a:endParaRPr lang="en-US" sz="1200" dirty="0">
                <a:solidFill>
                  <a:srgbClr val="FF0000"/>
                </a:solidFill>
              </a:endParaRPr>
            </a:p>
          </p:txBody>
        </p:sp>
        <p:sp>
          <p:nvSpPr>
            <p:cNvPr id="43" name="Rectangle 42"/>
            <p:cNvSpPr/>
            <p:nvPr/>
          </p:nvSpPr>
          <p:spPr>
            <a:xfrm>
              <a:off x="1812654" y="350449"/>
              <a:ext cx="1748764" cy="164698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Box 43"/>
            <p:cNvSpPr txBox="1"/>
            <p:nvPr/>
          </p:nvSpPr>
          <p:spPr>
            <a:xfrm>
              <a:off x="2142152" y="610955"/>
              <a:ext cx="1678556" cy="643533"/>
            </a:xfrm>
            <a:prstGeom prst="rect">
              <a:avLst/>
            </a:prstGeom>
            <a:noFill/>
          </p:spPr>
          <p:txBody>
            <a:bodyPr wrap="square" rtlCol="0">
              <a:spAutoFit/>
            </a:bodyPr>
            <a:lstStyle/>
            <a:p>
              <a:r>
                <a:rPr lang="en-US" b="1" dirty="0" smtClean="0">
                  <a:cs typeface="Times New Roman"/>
                </a:rPr>
                <a:t>Binding</a:t>
              </a:r>
            </a:p>
            <a:p>
              <a:endParaRPr lang="en-US" sz="1000" b="1" dirty="0" smtClean="0">
                <a:cs typeface="Times New Roman"/>
              </a:endParaRPr>
            </a:p>
            <a:p>
              <a:r>
                <a:rPr lang="en-US" sz="1200" b="1" dirty="0" smtClean="0">
                  <a:cs typeface="Times New Roman"/>
                </a:rPr>
                <a:t>100pM DNA substrate</a:t>
              </a:r>
              <a:endParaRPr lang="en-US" sz="1200" b="1" dirty="0">
                <a:cs typeface="Times New Roman"/>
              </a:endParaRPr>
            </a:p>
          </p:txBody>
        </p:sp>
      </p:grpSp>
      <p:sp>
        <p:nvSpPr>
          <p:cNvPr id="2" name="Title 1"/>
          <p:cNvSpPr>
            <a:spLocks noGrp="1"/>
          </p:cNvSpPr>
          <p:nvPr>
            <p:ph type="title"/>
          </p:nvPr>
        </p:nvSpPr>
        <p:spPr>
          <a:xfrm>
            <a:off x="304377" y="43183"/>
            <a:ext cx="2438823" cy="642617"/>
          </a:xfrm>
        </p:spPr>
        <p:txBody>
          <a:bodyPr>
            <a:normAutofit/>
          </a:bodyPr>
          <a:lstStyle/>
          <a:p>
            <a:pPr algn="l"/>
            <a:r>
              <a:rPr lang="en-US" sz="3200" b="1" dirty="0" smtClean="0">
                <a:latin typeface="+mn-lt"/>
              </a:rPr>
              <a:t>I-GpeMI</a:t>
            </a:r>
            <a:endParaRPr lang="en-US" sz="3200" b="1" dirty="0">
              <a:latin typeface="+mn-lt"/>
            </a:endParaRPr>
          </a:p>
        </p:txBody>
      </p:sp>
    </p:spTree>
    <p:extLst>
      <p:ext uri="{BB962C8B-B14F-4D97-AF65-F5344CB8AC3E}">
        <p14:creationId xmlns:p14="http://schemas.microsoft.com/office/powerpoint/2010/main" val="325024219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LabArchives xmlns:xsi="http://www.w3.org/2001/XMLSchema-instance" xmlns:xsd="http://www.w3.org/2001/XMLSchema">
  <BaseUri>https://mynotebook.labarchives.com</BaseUri>
  <eid>MTM5NC45fDM3MjIyLzEwNzMvRW50cnlQYXJ0Lzg5ODg2OTg2N3wzNTQwLjk=</eid>
  <version>1</version>
  <updated-at>2014-10-21T14:58:27-07:00</updated-at>
</LabArchives>
</file>

<file path=customXml/itemProps1.xml><?xml version="1.0" encoding="utf-8"?>
<ds:datastoreItem xmlns:ds="http://schemas.openxmlformats.org/officeDocument/2006/customXml" ds:itemID="{91D9CCB5-583D-1B49-8D65-90B1DD03F68C}">
  <ds:schemaRef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1691</TotalTime>
  <Words>1401</Words>
  <Application>Microsoft Macintosh PowerPoint</Application>
  <PresentationFormat>Custom</PresentationFormat>
  <Paragraphs>678</Paragraphs>
  <Slides>29</Slides>
  <Notes>9</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PowerPoint Presentation</vt:lpstr>
      <vt:lpstr>PowerPoint Presentation</vt:lpstr>
      <vt:lpstr>I-AabMI</vt:lpstr>
      <vt:lpstr>I-AabMI</vt:lpstr>
      <vt:lpstr>I-AabMI</vt:lpstr>
      <vt:lpstr>I-CpaMI</vt:lpstr>
      <vt:lpstr>I-CpaMI</vt:lpstr>
      <vt:lpstr>I-CpaMI</vt:lpstr>
      <vt:lpstr>I-GpeMI</vt:lpstr>
      <vt:lpstr>I-GpeMI</vt:lpstr>
      <vt:lpstr>I-GpeMI</vt:lpstr>
      <vt:lpstr>I-GzeII</vt:lpstr>
      <vt:lpstr>I-GzeII</vt:lpstr>
      <vt:lpstr>I-GzeII</vt:lpstr>
      <vt:lpstr>PowerPoint Presentation</vt:lpstr>
      <vt:lpstr>PowerPoint Presentation</vt:lpstr>
      <vt:lpstr>PowerPoint Presentation</vt:lpstr>
      <vt:lpstr>I-LtrWI</vt:lpstr>
      <vt:lpstr>I-LtrWI</vt:lpstr>
      <vt:lpstr>I-LtrWI</vt:lpstr>
      <vt:lpstr>I-OnuI</vt:lpstr>
      <vt:lpstr>I-OnuI</vt:lpstr>
      <vt:lpstr>I-OnuI</vt:lpstr>
      <vt:lpstr>I-PanMI</vt:lpstr>
      <vt:lpstr>I-PanMI</vt:lpstr>
      <vt:lpstr>I-PanMI</vt:lpstr>
      <vt:lpstr>I-SmaMI</vt:lpstr>
      <vt:lpstr>I-SmaMI</vt:lpstr>
      <vt:lpstr>I-SmaMI</vt:lpstr>
    </vt:vector>
  </TitlesOfParts>
  <Company>FHCRC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AabMI Central-4 OneOff Data</dc:title>
  <dc:creator>Stoddard Lab</dc:creator>
  <cp:lastModifiedBy>Barry Stoddard</cp:lastModifiedBy>
  <cp:revision>184</cp:revision>
  <cp:lastPrinted>2015-03-25T20:02:20Z</cp:lastPrinted>
  <dcterms:created xsi:type="dcterms:W3CDTF">2014-10-09T20:46:11Z</dcterms:created>
  <dcterms:modified xsi:type="dcterms:W3CDTF">2016-03-04T20:01:14Z</dcterms:modified>
</cp:coreProperties>
</file>