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2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08A5B-2C20-452A-A219-72A7A0C86D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81FE7-2BE5-4DBB-921C-17FED44523EF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4433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B7898-936B-44D5-96CD-D01EE0DEDEC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36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907D0-BEA5-46AB-8318-13B38A75D73B}" type="datetimeFigureOut">
              <a:rPr lang="tr-TR" smtClean="0"/>
              <a:pPr/>
              <a:t>19.04.2016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EBEFE-8CA5-41B0-8FA0-B2B356197A4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152400" y="228600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Figure </a:t>
            </a:r>
            <a:r>
              <a:rPr lang="tr-TR" sz="2400" b="1" dirty="0" smtClean="0"/>
              <a:t>S2</a:t>
            </a:r>
            <a:endParaRPr lang="en-US" sz="2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395536" y="90872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grpSp>
        <p:nvGrpSpPr>
          <p:cNvPr id="3" name="Group 80"/>
          <p:cNvGrpSpPr/>
          <p:nvPr/>
        </p:nvGrpSpPr>
        <p:grpSpPr>
          <a:xfrm>
            <a:off x="539552" y="1125321"/>
            <a:ext cx="6048672" cy="1223559"/>
            <a:chOff x="324906" y="3084549"/>
            <a:chExt cx="7831317" cy="1566182"/>
          </a:xfrm>
        </p:grpSpPr>
        <p:sp>
          <p:nvSpPr>
            <p:cNvPr id="82" name="Line 270"/>
            <p:cNvSpPr>
              <a:spLocks noChangeAspect="1" noChangeShapeType="1"/>
            </p:cNvSpPr>
            <p:nvPr/>
          </p:nvSpPr>
          <p:spPr bwMode="auto">
            <a:xfrm>
              <a:off x="1640372" y="4189434"/>
              <a:ext cx="651585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271"/>
            <p:cNvSpPr>
              <a:spLocks noChangeAspect="1" noChangeArrowheads="1"/>
            </p:cNvSpPr>
            <p:nvPr/>
          </p:nvSpPr>
          <p:spPr bwMode="auto">
            <a:xfrm>
              <a:off x="1640372" y="4133871"/>
              <a:ext cx="509588" cy="11271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272"/>
            <p:cNvSpPr>
              <a:spLocks noChangeAspect="1" noChangeArrowheads="1"/>
            </p:cNvSpPr>
            <p:nvPr/>
          </p:nvSpPr>
          <p:spPr bwMode="auto">
            <a:xfrm>
              <a:off x="7434785" y="4133871"/>
              <a:ext cx="511175" cy="11271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angle 273"/>
            <p:cNvSpPr>
              <a:spLocks noChangeAspect="1" noChangeArrowheads="1"/>
            </p:cNvSpPr>
            <p:nvPr/>
          </p:nvSpPr>
          <p:spPr bwMode="auto">
            <a:xfrm>
              <a:off x="6054373" y="4133871"/>
              <a:ext cx="341313" cy="1127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AutoShape 274"/>
            <p:cNvSpPr>
              <a:spLocks noChangeAspect="1" noChangeArrowheads="1"/>
            </p:cNvSpPr>
            <p:nvPr/>
          </p:nvSpPr>
          <p:spPr bwMode="auto">
            <a:xfrm>
              <a:off x="6622698" y="4076721"/>
              <a:ext cx="623888" cy="227014"/>
            </a:xfrm>
            <a:prstGeom prst="rightArrow">
              <a:avLst>
                <a:gd name="adj1" fmla="val 50000"/>
                <a:gd name="adj2" fmla="val 68706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Rectangle 275"/>
            <p:cNvSpPr>
              <a:spLocks noChangeAspect="1" noChangeArrowheads="1"/>
            </p:cNvSpPr>
            <p:nvPr/>
          </p:nvSpPr>
          <p:spPr bwMode="auto">
            <a:xfrm>
              <a:off x="2661135" y="4133871"/>
              <a:ext cx="454025" cy="1127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276"/>
            <p:cNvSpPr txBox="1">
              <a:spLocks noChangeAspect="1" noChangeArrowheads="1"/>
            </p:cNvSpPr>
            <p:nvPr/>
          </p:nvSpPr>
          <p:spPr bwMode="auto">
            <a:xfrm>
              <a:off x="1659753" y="3882023"/>
              <a:ext cx="475816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tr-TR" sz="800" b="0" dirty="0">
                  <a:latin typeface="+mj-lt"/>
                  <a:cs typeface="Times New Roman" pitchFamily="18" charset="0"/>
                </a:rPr>
                <a:t>5’ LTR</a:t>
              </a:r>
            </a:p>
          </p:txBody>
        </p:sp>
        <p:sp>
          <p:nvSpPr>
            <p:cNvPr id="89" name="Text Box 277"/>
            <p:cNvSpPr txBox="1">
              <a:spLocks noChangeAspect="1" noChangeArrowheads="1"/>
            </p:cNvSpPr>
            <p:nvPr/>
          </p:nvSpPr>
          <p:spPr bwMode="auto">
            <a:xfrm>
              <a:off x="7434785" y="3870537"/>
              <a:ext cx="475816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tr-TR" sz="800" b="0" dirty="0">
                  <a:latin typeface="+mj-lt"/>
                  <a:cs typeface="Times New Roman" pitchFamily="18" charset="0"/>
                </a:rPr>
                <a:t>3’ LTR</a:t>
              </a:r>
            </a:p>
          </p:txBody>
        </p:sp>
        <p:sp>
          <p:nvSpPr>
            <p:cNvPr id="90" name="Text Box 278"/>
            <p:cNvSpPr txBox="1">
              <a:spLocks noChangeAspect="1" noChangeArrowheads="1"/>
            </p:cNvSpPr>
            <p:nvPr/>
          </p:nvSpPr>
          <p:spPr bwMode="auto">
            <a:xfrm>
              <a:off x="6649685" y="3878279"/>
              <a:ext cx="438835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+mj-lt"/>
                  <a:cs typeface="Times New Roman" pitchFamily="18" charset="0"/>
                </a:rPr>
                <a:t>e</a:t>
              </a:r>
              <a:r>
                <a:rPr lang="tr-TR" sz="800" b="0" dirty="0" smtClean="0">
                  <a:latin typeface="+mj-lt"/>
                  <a:cs typeface="Times New Roman" pitchFamily="18" charset="0"/>
                </a:rPr>
                <a:t>GFP</a:t>
              </a:r>
              <a:endParaRPr lang="tr-TR" sz="800" b="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92" name="Text Box 281"/>
            <p:cNvSpPr txBox="1">
              <a:spLocks noChangeAspect="1" noChangeArrowheads="1"/>
            </p:cNvSpPr>
            <p:nvPr/>
          </p:nvSpPr>
          <p:spPr bwMode="auto">
            <a:xfrm>
              <a:off x="5984523" y="3890979"/>
              <a:ext cx="398333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tr-TR" sz="800" b="0" dirty="0">
                  <a:latin typeface="+mj-lt"/>
                  <a:cs typeface="Times New Roman" pitchFamily="18" charset="0"/>
                </a:rPr>
                <a:t>IRES</a:t>
              </a:r>
            </a:p>
          </p:txBody>
        </p:sp>
        <p:sp>
          <p:nvSpPr>
            <p:cNvPr id="93" name="Text Box 283"/>
            <p:cNvSpPr txBox="1">
              <a:spLocks noChangeArrowheads="1"/>
            </p:cNvSpPr>
            <p:nvPr/>
          </p:nvSpPr>
          <p:spPr bwMode="auto">
            <a:xfrm>
              <a:off x="324906" y="3914095"/>
              <a:ext cx="1258287" cy="433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800" dirty="0" smtClean="0">
                  <a:latin typeface="+mj-lt"/>
                  <a:cs typeface="Times New Roman" pitchFamily="18" charset="0"/>
                </a:rPr>
                <a:t>KIR3DL4 </a:t>
              </a:r>
              <a:r>
                <a:rPr lang="en-US" sz="800" dirty="0" err="1" smtClean="0">
                  <a:latin typeface="+mj-lt"/>
                  <a:cs typeface="Times New Roman" pitchFamily="18" charset="0"/>
                </a:rPr>
                <a:t>shRNA</a:t>
              </a:r>
              <a:r>
                <a:rPr lang="en-US" sz="800" dirty="0" smtClean="0">
                  <a:latin typeface="+mj-lt"/>
                  <a:cs typeface="Times New Roman" pitchFamily="18" charset="0"/>
                </a:rPr>
                <a:t>- MSCV-LMP</a:t>
              </a:r>
            </a:p>
          </p:txBody>
        </p:sp>
        <p:sp>
          <p:nvSpPr>
            <p:cNvPr id="94" name="Line 311"/>
            <p:cNvSpPr>
              <a:spLocks noChangeShapeType="1"/>
            </p:cNvSpPr>
            <p:nvPr/>
          </p:nvSpPr>
          <p:spPr bwMode="auto">
            <a:xfrm flipV="1">
              <a:off x="4272442" y="4207425"/>
              <a:ext cx="0" cy="2286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Line 312"/>
            <p:cNvSpPr>
              <a:spLocks noChangeShapeType="1"/>
            </p:cNvSpPr>
            <p:nvPr/>
          </p:nvSpPr>
          <p:spPr bwMode="auto">
            <a:xfrm flipV="1">
              <a:off x="4373652" y="4211754"/>
              <a:ext cx="0" cy="2286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Text Box 314"/>
            <p:cNvSpPr txBox="1">
              <a:spLocks noChangeArrowheads="1"/>
            </p:cNvSpPr>
            <p:nvPr/>
          </p:nvSpPr>
          <p:spPr bwMode="auto">
            <a:xfrm>
              <a:off x="4273990" y="4374958"/>
              <a:ext cx="454684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dirty="0" err="1" smtClean="0">
                  <a:latin typeface="+mj-lt"/>
                  <a:cs typeface="Times New Roman" pitchFamily="18" charset="0"/>
                </a:rPr>
                <a:t>EcoRI</a:t>
              </a:r>
              <a:endParaRPr lang="en-US" sz="800" b="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97" name="Text Box 315"/>
            <p:cNvSpPr txBox="1">
              <a:spLocks noChangeArrowheads="1"/>
            </p:cNvSpPr>
            <p:nvPr/>
          </p:nvSpPr>
          <p:spPr bwMode="auto">
            <a:xfrm>
              <a:off x="3874511" y="4374958"/>
              <a:ext cx="408899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dirty="0" err="1" smtClean="0">
                  <a:latin typeface="+mj-lt"/>
                  <a:cs typeface="Times New Roman" pitchFamily="18" charset="0"/>
                </a:rPr>
                <a:t>XhoI</a:t>
              </a:r>
              <a:endParaRPr lang="en-US" sz="800" b="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98" name="Rectangle 275"/>
            <p:cNvSpPr>
              <a:spLocks noChangeAspect="1" noChangeArrowheads="1"/>
            </p:cNvSpPr>
            <p:nvPr/>
          </p:nvSpPr>
          <p:spPr bwMode="auto">
            <a:xfrm>
              <a:off x="3684783" y="4095770"/>
              <a:ext cx="583997" cy="14684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r>
                <a:rPr lang="en-US" sz="800" dirty="0" smtClean="0">
                  <a:latin typeface="+mj-lt"/>
                  <a:cs typeface="Times New Roman" pitchFamily="18" charset="0"/>
                </a:rPr>
                <a:t>5’MIR30</a:t>
              </a:r>
              <a:endParaRPr lang="en-US" sz="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99" name="Rectangle 275"/>
            <p:cNvSpPr>
              <a:spLocks noChangeAspect="1" noChangeArrowheads="1"/>
            </p:cNvSpPr>
            <p:nvPr/>
          </p:nvSpPr>
          <p:spPr bwMode="auto">
            <a:xfrm>
              <a:off x="4373652" y="4108636"/>
              <a:ext cx="549722" cy="13647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r>
                <a:rPr lang="en-US" sz="800" dirty="0" smtClean="0">
                  <a:latin typeface="+mj-lt"/>
                  <a:cs typeface="Times New Roman" pitchFamily="18" charset="0"/>
                </a:rPr>
                <a:t>3’MIR30</a:t>
              </a:r>
              <a:endParaRPr lang="en-US" sz="8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100" name="Rectangle 273"/>
            <p:cNvSpPr>
              <a:spLocks noChangeAspect="1" noChangeArrowheads="1"/>
            </p:cNvSpPr>
            <p:nvPr/>
          </p:nvSpPr>
          <p:spPr bwMode="auto">
            <a:xfrm>
              <a:off x="5576564" y="4126304"/>
              <a:ext cx="341313" cy="1127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AutoShape 274"/>
            <p:cNvSpPr>
              <a:spLocks noChangeAspect="1" noChangeArrowheads="1"/>
            </p:cNvSpPr>
            <p:nvPr/>
          </p:nvSpPr>
          <p:spPr bwMode="auto">
            <a:xfrm>
              <a:off x="5068038" y="4079367"/>
              <a:ext cx="424656" cy="223309"/>
            </a:xfrm>
            <a:prstGeom prst="rightArrow">
              <a:avLst>
                <a:gd name="adj1" fmla="val 50000"/>
                <a:gd name="adj2" fmla="val 68706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dirty="0" err="1" smtClean="0">
                  <a:latin typeface="+mj-lt"/>
                  <a:cs typeface="Times New Roman" pitchFamily="18" charset="0"/>
                </a:rPr>
                <a:t>Ppgk</a:t>
              </a:r>
              <a:endParaRPr lang="en-US" sz="800" dirty="0">
                <a:latin typeface="+mj-lt"/>
                <a:cs typeface="Times New Roman" pitchFamily="18" charset="0"/>
              </a:endParaRPr>
            </a:p>
          </p:txBody>
        </p:sp>
        <p:grpSp>
          <p:nvGrpSpPr>
            <p:cNvPr id="4" name="Group 101"/>
            <p:cNvGrpSpPr/>
            <p:nvPr/>
          </p:nvGrpSpPr>
          <p:grpSpPr>
            <a:xfrm>
              <a:off x="4101649" y="3450616"/>
              <a:ext cx="419326" cy="706459"/>
              <a:chOff x="4953000" y="2187575"/>
              <a:chExt cx="304800" cy="522288"/>
            </a:xfrm>
          </p:grpSpPr>
          <p:sp>
            <p:nvSpPr>
              <p:cNvPr id="105" name="Oval 40"/>
              <p:cNvSpPr>
                <a:spLocks noChangeArrowheads="1"/>
              </p:cNvSpPr>
              <p:nvPr/>
            </p:nvSpPr>
            <p:spPr bwMode="auto">
              <a:xfrm>
                <a:off x="4953000" y="2187575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" name="Group 41"/>
              <p:cNvGrpSpPr>
                <a:grpSpLocks/>
              </p:cNvGrpSpPr>
              <p:nvPr/>
            </p:nvGrpSpPr>
            <p:grpSpPr bwMode="auto">
              <a:xfrm>
                <a:off x="5073661" y="2481263"/>
                <a:ext cx="79376" cy="228600"/>
                <a:chOff x="1515" y="3600"/>
                <a:chExt cx="50" cy="144"/>
              </a:xfrm>
            </p:grpSpPr>
            <p:sp>
              <p:nvSpPr>
                <p:cNvPr id="107" name="Line 42"/>
                <p:cNvSpPr>
                  <a:spLocks noChangeShapeType="1"/>
                </p:cNvSpPr>
                <p:nvPr/>
              </p:nvSpPr>
              <p:spPr bwMode="auto">
                <a:xfrm>
                  <a:off x="1515" y="3600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8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8" name="Line 43"/>
                <p:cNvSpPr>
                  <a:spLocks noChangeShapeType="1"/>
                </p:cNvSpPr>
                <p:nvPr/>
              </p:nvSpPr>
              <p:spPr bwMode="auto">
                <a:xfrm>
                  <a:off x="1565" y="3600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8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03" name="Text Box 281"/>
            <p:cNvSpPr txBox="1">
              <a:spLocks noChangeAspect="1" noChangeArrowheads="1"/>
            </p:cNvSpPr>
            <p:nvPr/>
          </p:nvSpPr>
          <p:spPr bwMode="auto">
            <a:xfrm>
              <a:off x="5521269" y="3886087"/>
              <a:ext cx="482860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b="0" dirty="0" err="1" smtClean="0">
                  <a:latin typeface="+mj-lt"/>
                  <a:cs typeface="Times New Roman" pitchFamily="18" charset="0"/>
                </a:rPr>
                <a:t>Puro</a:t>
              </a:r>
              <a:r>
                <a:rPr lang="en-US" sz="800" b="0" dirty="0" smtClean="0">
                  <a:latin typeface="+mj-lt"/>
                  <a:cs typeface="Times New Roman" pitchFamily="18" charset="0"/>
                </a:rPr>
                <a:t> r</a:t>
              </a:r>
              <a:endParaRPr lang="tr-TR" sz="800" b="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104" name="Text Box 281"/>
            <p:cNvSpPr txBox="1">
              <a:spLocks noChangeAspect="1" noChangeArrowheads="1"/>
            </p:cNvSpPr>
            <p:nvPr/>
          </p:nvSpPr>
          <p:spPr bwMode="auto">
            <a:xfrm>
              <a:off x="3642796" y="3084549"/>
              <a:ext cx="1349259" cy="275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dirty="0" smtClean="0">
                  <a:latin typeface="+mj-lt"/>
                  <a:cs typeface="Times New Roman" pitchFamily="18" charset="0"/>
                </a:rPr>
                <a:t>KIR2DL4 1</a:t>
              </a:r>
              <a:r>
                <a:rPr lang="en-US" sz="800" baseline="30000" dirty="0" smtClean="0">
                  <a:latin typeface="+mj-lt"/>
                  <a:cs typeface="Times New Roman" pitchFamily="18" charset="0"/>
                </a:rPr>
                <a:t>st</a:t>
              </a:r>
              <a:r>
                <a:rPr lang="en-US" sz="800" dirty="0" smtClean="0">
                  <a:latin typeface="+mj-lt"/>
                  <a:cs typeface="Times New Roman" pitchFamily="18" charset="0"/>
                </a:rPr>
                <a:t> or 2</a:t>
              </a:r>
              <a:r>
                <a:rPr lang="en-US" sz="800" baseline="30000" dirty="0" smtClean="0">
                  <a:latin typeface="+mj-lt"/>
                  <a:cs typeface="Times New Roman" pitchFamily="18" charset="0"/>
                </a:rPr>
                <a:t>nd</a:t>
              </a:r>
              <a:r>
                <a:rPr lang="en-US" sz="800" dirty="0" smtClean="0">
                  <a:latin typeface="+mj-lt"/>
                  <a:cs typeface="Times New Roman" pitchFamily="18" charset="0"/>
                </a:rPr>
                <a:t> </a:t>
              </a:r>
              <a:r>
                <a:rPr lang="en-US" sz="800" b="0" dirty="0" smtClean="0">
                  <a:latin typeface="+mj-lt"/>
                  <a:cs typeface="Times New Roman" pitchFamily="18" charset="0"/>
                </a:rPr>
                <a:t> </a:t>
              </a:r>
              <a:r>
                <a:rPr lang="en-US" sz="800" b="0" dirty="0" err="1" smtClean="0">
                  <a:latin typeface="+mj-lt"/>
                  <a:cs typeface="Times New Roman" pitchFamily="18" charset="0"/>
                </a:rPr>
                <a:t>shRNA</a:t>
              </a:r>
              <a:endParaRPr lang="tr-TR" sz="800" b="0" dirty="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6" name="132 Grup"/>
          <p:cNvGrpSpPr/>
          <p:nvPr/>
        </p:nvGrpSpPr>
        <p:grpSpPr>
          <a:xfrm>
            <a:off x="6804248" y="764704"/>
            <a:ext cx="2028151" cy="2220977"/>
            <a:chOff x="539552" y="2049055"/>
            <a:chExt cx="2028151" cy="2220977"/>
          </a:xfrm>
        </p:grpSpPr>
        <p:grpSp>
          <p:nvGrpSpPr>
            <p:cNvPr id="7" name="Group 53"/>
            <p:cNvGrpSpPr/>
            <p:nvPr/>
          </p:nvGrpSpPr>
          <p:grpSpPr>
            <a:xfrm>
              <a:off x="1354087" y="2612731"/>
              <a:ext cx="943478" cy="1394064"/>
              <a:chOff x="2170544" y="1876425"/>
              <a:chExt cx="1059024" cy="1676401"/>
            </a:xfrm>
          </p:grpSpPr>
          <p:pic>
            <p:nvPicPr>
              <p:cNvPr id="77" name="Picture 76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047"/>
              <a:stretch/>
            </p:blipFill>
            <p:spPr bwMode="auto">
              <a:xfrm>
                <a:off x="2170544" y="1905000"/>
                <a:ext cx="1059023" cy="16478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78" name="Straight Connector 77"/>
              <p:cNvCxnSpPr/>
              <p:nvPr/>
            </p:nvCxnSpPr>
            <p:spPr>
              <a:xfrm>
                <a:off x="2177209" y="1876425"/>
                <a:ext cx="0" cy="16097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2172003" y="3475180"/>
                <a:ext cx="10575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14"/>
            <p:cNvSpPr txBox="1"/>
            <p:nvPr/>
          </p:nvSpPr>
          <p:spPr>
            <a:xfrm>
              <a:off x="1306113" y="2265079"/>
              <a:ext cx="455852" cy="30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/>
                <a:t>Empty </a:t>
              </a:r>
            </a:p>
            <a:p>
              <a:r>
                <a:rPr lang="en-US" sz="900" dirty="0" smtClean="0"/>
                <a:t>vector</a:t>
              </a:r>
              <a:endParaRPr lang="en-US" sz="900" dirty="0"/>
            </a:p>
          </p:txBody>
        </p:sp>
        <p:sp>
          <p:nvSpPr>
            <p:cNvPr id="67" name="TextBox 17"/>
            <p:cNvSpPr txBox="1"/>
            <p:nvPr/>
          </p:nvSpPr>
          <p:spPr>
            <a:xfrm>
              <a:off x="1761965" y="2279672"/>
              <a:ext cx="805738" cy="191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/>
                <a:t>KIR2DL4 </a:t>
              </a:r>
              <a:r>
                <a:rPr lang="en-US" sz="900" dirty="0" err="1" smtClean="0"/>
                <a:t>shRNA</a:t>
              </a:r>
              <a:endParaRPr lang="en-US" sz="900" dirty="0"/>
            </a:p>
          </p:txBody>
        </p:sp>
        <p:sp>
          <p:nvSpPr>
            <p:cNvPr id="68" name="TextBox 15"/>
            <p:cNvSpPr txBox="1"/>
            <p:nvPr/>
          </p:nvSpPr>
          <p:spPr>
            <a:xfrm>
              <a:off x="1792052" y="2481103"/>
              <a:ext cx="597234" cy="204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 smtClean="0"/>
                <a:t>1</a:t>
              </a:r>
              <a:r>
                <a:rPr lang="en-US" sz="1000" baseline="30000" dirty="0" smtClean="0"/>
                <a:t>st</a:t>
              </a:r>
              <a:r>
                <a:rPr lang="en-US" sz="1000" dirty="0" smtClean="0"/>
                <a:t>     2</a:t>
              </a:r>
              <a:r>
                <a:rPr lang="en-US" sz="1000" baseline="30000" dirty="0" smtClean="0"/>
                <a:t>nd</a:t>
              </a:r>
              <a:r>
                <a:rPr lang="en-US" sz="1000" dirty="0" smtClean="0"/>
                <a:t>  </a:t>
              </a:r>
              <a:endParaRPr lang="en-US" sz="1000" dirty="0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63929" y="2514622"/>
              <a:ext cx="560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19"/>
            <p:cNvSpPr txBox="1"/>
            <p:nvPr/>
          </p:nvSpPr>
          <p:spPr>
            <a:xfrm rot="16200000">
              <a:off x="340425" y="3363512"/>
              <a:ext cx="1286637" cy="2193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 smtClean="0"/>
                <a:t>Relative mRNA expression</a:t>
              </a:r>
              <a:endParaRPr lang="en-US" sz="1000" dirty="0"/>
            </a:p>
          </p:txBody>
        </p:sp>
        <p:sp>
          <p:nvSpPr>
            <p:cNvPr id="73" name="TextBox 21"/>
            <p:cNvSpPr txBox="1"/>
            <p:nvPr/>
          </p:nvSpPr>
          <p:spPr>
            <a:xfrm>
              <a:off x="1189864" y="4078076"/>
              <a:ext cx="164576" cy="191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900" dirty="0"/>
            </a:p>
          </p:txBody>
        </p:sp>
        <p:sp>
          <p:nvSpPr>
            <p:cNvPr id="74" name="TextBox 27"/>
            <p:cNvSpPr txBox="1"/>
            <p:nvPr/>
          </p:nvSpPr>
          <p:spPr>
            <a:xfrm>
              <a:off x="1041427" y="2480286"/>
              <a:ext cx="296876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1.2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1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0.8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0.6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0.4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0.2</a:t>
              </a:r>
            </a:p>
            <a:p>
              <a:pPr algn="ctr">
                <a:lnSpc>
                  <a:spcPct val="200000"/>
                </a:lnSpc>
              </a:pPr>
              <a:r>
                <a:rPr lang="en-US" sz="700" dirty="0" smtClean="0"/>
                <a:t>0</a:t>
              </a:r>
              <a:endParaRPr lang="en-US" sz="7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39552" y="2132856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/>
                <a:t>B</a:t>
              </a:r>
              <a:endParaRPr lang="en-US" sz="2400" b="1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669294" y="2049055"/>
              <a:ext cx="5383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NK92</a:t>
              </a:r>
              <a:endParaRPr lang="en-US" sz="1000" dirty="0"/>
            </a:p>
          </p:txBody>
        </p:sp>
      </p:grpSp>
      <p:grpSp>
        <p:nvGrpSpPr>
          <p:cNvPr id="8" name="131 Grup"/>
          <p:cNvGrpSpPr/>
          <p:nvPr/>
        </p:nvGrpSpPr>
        <p:grpSpPr>
          <a:xfrm>
            <a:off x="381000" y="4648200"/>
            <a:ext cx="1886744" cy="2044224"/>
            <a:chOff x="6887247" y="1918449"/>
            <a:chExt cx="1886744" cy="2044224"/>
          </a:xfrm>
        </p:grpSpPr>
        <p:grpSp>
          <p:nvGrpSpPr>
            <p:cNvPr id="9" name="54 Grup"/>
            <p:cNvGrpSpPr/>
            <p:nvPr/>
          </p:nvGrpSpPr>
          <p:grpSpPr>
            <a:xfrm>
              <a:off x="7308304" y="2060848"/>
              <a:ext cx="1465687" cy="1901825"/>
              <a:chOff x="6850729" y="2348880"/>
              <a:chExt cx="1465687" cy="1901825"/>
            </a:xfrm>
          </p:grpSpPr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913"/>
              <a:stretch/>
            </p:blipFill>
            <p:spPr bwMode="auto">
              <a:xfrm>
                <a:off x="7301176" y="2715213"/>
                <a:ext cx="585699" cy="1458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8" name="Straight Connector 78"/>
              <p:cNvCxnSpPr/>
              <p:nvPr/>
            </p:nvCxnSpPr>
            <p:spPr>
              <a:xfrm>
                <a:off x="7355886" y="2771034"/>
                <a:ext cx="1" cy="134341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79"/>
              <p:cNvCxnSpPr/>
              <p:nvPr/>
            </p:nvCxnSpPr>
            <p:spPr>
              <a:xfrm flipH="1">
                <a:off x="7355886" y="4123970"/>
                <a:ext cx="51721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81"/>
              <p:cNvSpPr txBox="1"/>
              <p:nvPr/>
            </p:nvSpPr>
            <p:spPr>
              <a:xfrm rot="16200000">
                <a:off x="6199581" y="3324494"/>
                <a:ext cx="15485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Relative mRNA expression</a:t>
                </a:r>
                <a:endParaRPr lang="en-US" sz="1000" dirty="0"/>
              </a:p>
            </p:txBody>
          </p:sp>
          <p:sp>
            <p:nvSpPr>
              <p:cNvPr id="51" name="TextBox 83"/>
              <p:cNvSpPr txBox="1"/>
              <p:nvPr/>
            </p:nvSpPr>
            <p:spPr>
              <a:xfrm>
                <a:off x="7337199" y="2409540"/>
                <a:ext cx="328230" cy="2480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Empty </a:t>
                </a:r>
              </a:p>
              <a:p>
                <a:r>
                  <a:rPr lang="en-US" sz="800" dirty="0" smtClean="0"/>
                  <a:t>vector</a:t>
                </a:r>
                <a:endParaRPr lang="en-US" sz="800" dirty="0"/>
              </a:p>
            </p:txBody>
          </p:sp>
          <p:sp>
            <p:nvSpPr>
              <p:cNvPr id="52" name="TextBox 84"/>
              <p:cNvSpPr txBox="1"/>
              <p:nvPr/>
            </p:nvSpPr>
            <p:spPr>
              <a:xfrm>
                <a:off x="7517200" y="2348880"/>
                <a:ext cx="7992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/>
                  <a:t>KIR2DL4-</a:t>
                </a:r>
              </a:p>
              <a:p>
                <a:pPr algn="ctr"/>
                <a:r>
                  <a:rPr lang="en-US" sz="800" dirty="0" smtClean="0"/>
                  <a:t>double –</a:t>
                </a:r>
              </a:p>
              <a:p>
                <a:pPr algn="ctr"/>
                <a:r>
                  <a:rPr lang="en-US" sz="800" dirty="0" err="1" smtClean="0"/>
                  <a:t>shRNA</a:t>
                </a:r>
                <a:endParaRPr lang="en-US" sz="800" dirty="0"/>
              </a:p>
            </p:txBody>
          </p:sp>
          <p:sp>
            <p:nvSpPr>
              <p:cNvPr id="54" name="TextBox 1"/>
              <p:cNvSpPr txBox="1"/>
              <p:nvPr/>
            </p:nvSpPr>
            <p:spPr>
              <a:xfrm>
                <a:off x="7007715" y="2566398"/>
                <a:ext cx="348172" cy="1684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1.2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1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0.8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0.6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0.4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 smtClean="0"/>
                  <a:t>0.2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000" dirty="0"/>
                  <a:t>0</a:t>
                </a:r>
              </a:p>
            </p:txBody>
          </p:sp>
        </p:grpSp>
        <p:sp>
          <p:nvSpPr>
            <p:cNvPr id="56" name="TextBox 52"/>
            <p:cNvSpPr txBox="1"/>
            <p:nvPr/>
          </p:nvSpPr>
          <p:spPr>
            <a:xfrm>
              <a:off x="6887247" y="1918449"/>
              <a:ext cx="3786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sz="2400" b="1" dirty="0" smtClean="0"/>
                <a:t>D</a:t>
              </a:r>
              <a:endParaRPr lang="en-US" sz="2400" b="1" dirty="0"/>
            </a:p>
          </p:txBody>
        </p:sp>
      </p:grpSp>
      <p:grpSp>
        <p:nvGrpSpPr>
          <p:cNvPr id="10" name="134 Grup"/>
          <p:cNvGrpSpPr/>
          <p:nvPr/>
        </p:nvGrpSpPr>
        <p:grpSpPr>
          <a:xfrm>
            <a:off x="251520" y="2819400"/>
            <a:ext cx="6984775" cy="1627004"/>
            <a:chOff x="251520" y="2450068"/>
            <a:chExt cx="6984775" cy="1627004"/>
          </a:xfrm>
        </p:grpSpPr>
        <p:grpSp>
          <p:nvGrpSpPr>
            <p:cNvPr id="11" name="Group 3"/>
            <p:cNvGrpSpPr/>
            <p:nvPr/>
          </p:nvGrpSpPr>
          <p:grpSpPr>
            <a:xfrm>
              <a:off x="251520" y="2708920"/>
              <a:ext cx="6984775" cy="1368152"/>
              <a:chOff x="109728" y="1243497"/>
              <a:chExt cx="7710717" cy="1405900"/>
            </a:xfrm>
          </p:grpSpPr>
          <p:sp>
            <p:nvSpPr>
              <p:cNvPr id="58" name="Line 270"/>
              <p:cNvSpPr>
                <a:spLocks noChangeAspect="1" noChangeShapeType="1"/>
              </p:cNvSpPr>
              <p:nvPr/>
            </p:nvSpPr>
            <p:spPr bwMode="auto">
              <a:xfrm>
                <a:off x="1651815" y="2146495"/>
                <a:ext cx="616863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59" name="Rectangle 271"/>
              <p:cNvSpPr>
                <a:spLocks noChangeAspect="1" noChangeArrowheads="1"/>
              </p:cNvSpPr>
              <p:nvPr/>
            </p:nvSpPr>
            <p:spPr bwMode="auto">
              <a:xfrm>
                <a:off x="1263067" y="2102484"/>
                <a:ext cx="443079" cy="102383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0" name="Rectangle 272"/>
              <p:cNvSpPr>
                <a:spLocks noChangeAspect="1" noChangeArrowheads="1"/>
              </p:cNvSpPr>
              <p:nvPr/>
            </p:nvSpPr>
            <p:spPr bwMode="auto">
              <a:xfrm>
                <a:off x="7295941" y="2100284"/>
                <a:ext cx="444459" cy="102383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1" name="Rectangle 273"/>
              <p:cNvSpPr>
                <a:spLocks noChangeAspect="1" noChangeArrowheads="1"/>
              </p:cNvSpPr>
              <p:nvPr/>
            </p:nvSpPr>
            <p:spPr bwMode="auto">
              <a:xfrm>
                <a:off x="6095693" y="2100284"/>
                <a:ext cx="296766" cy="102383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2" name="AutoShape 274"/>
              <p:cNvSpPr>
                <a:spLocks noChangeAspect="1" noChangeArrowheads="1"/>
              </p:cNvSpPr>
              <p:nvPr/>
            </p:nvSpPr>
            <p:spPr bwMode="auto">
              <a:xfrm>
                <a:off x="6589843" y="2048372"/>
                <a:ext cx="542461" cy="206208"/>
              </a:xfrm>
              <a:prstGeom prst="rightArrow">
                <a:avLst>
                  <a:gd name="adj1" fmla="val 50000"/>
                  <a:gd name="adj2" fmla="val 68706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3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2049009" y="2111720"/>
                <a:ext cx="394768" cy="102383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4" name="Text Box 276"/>
              <p:cNvSpPr txBox="1">
                <a:spLocks noChangeAspect="1" noChangeArrowheads="1"/>
              </p:cNvSpPr>
              <p:nvPr/>
            </p:nvSpPr>
            <p:spPr bwMode="auto">
              <a:xfrm>
                <a:off x="1213377" y="1929169"/>
                <a:ext cx="433132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tr-TR" sz="800" b="0">
                    <a:latin typeface="+mj-lt"/>
                    <a:cs typeface="Arial" pitchFamily="34" charset="0"/>
                  </a:rPr>
                  <a:t>5’ LTR</a:t>
                </a:r>
              </a:p>
            </p:txBody>
          </p:sp>
          <p:sp>
            <p:nvSpPr>
              <p:cNvPr id="65" name="Text Box 277"/>
              <p:cNvSpPr txBox="1">
                <a:spLocks noChangeAspect="1" noChangeArrowheads="1"/>
              </p:cNvSpPr>
              <p:nvPr/>
            </p:nvSpPr>
            <p:spPr bwMode="auto">
              <a:xfrm>
                <a:off x="7295941" y="1925801"/>
                <a:ext cx="433132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tr-TR" sz="800" b="0" dirty="0">
                    <a:latin typeface="+mj-lt"/>
                    <a:cs typeface="Arial" pitchFamily="34" charset="0"/>
                  </a:rPr>
                  <a:t>3’ LTR</a:t>
                </a:r>
              </a:p>
            </p:txBody>
          </p:sp>
          <p:sp>
            <p:nvSpPr>
              <p:cNvPr id="70" name="Text Box 278"/>
              <p:cNvSpPr txBox="1">
                <a:spLocks noChangeAspect="1" noChangeArrowheads="1"/>
              </p:cNvSpPr>
              <p:nvPr/>
            </p:nvSpPr>
            <p:spPr bwMode="auto">
              <a:xfrm>
                <a:off x="6613308" y="1868119"/>
                <a:ext cx="399468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+mj-lt"/>
                    <a:cs typeface="Arial" pitchFamily="34" charset="0"/>
                  </a:rPr>
                  <a:t>e</a:t>
                </a:r>
                <a:r>
                  <a:rPr lang="tr-TR" sz="800" b="0" dirty="0" smtClean="0">
                    <a:latin typeface="+mj-lt"/>
                    <a:cs typeface="Arial" pitchFamily="34" charset="0"/>
                  </a:rPr>
                  <a:t>GFP</a:t>
                </a:r>
                <a:endParaRPr lang="tr-TR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75" name="Text Box 281"/>
              <p:cNvSpPr txBox="1">
                <a:spLocks noChangeAspect="1" noChangeArrowheads="1"/>
              </p:cNvSpPr>
              <p:nvPr/>
            </p:nvSpPr>
            <p:spPr bwMode="auto">
              <a:xfrm>
                <a:off x="6034960" y="1879657"/>
                <a:ext cx="362600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tr-TR" sz="800" b="0" dirty="0">
                    <a:latin typeface="+mj-lt"/>
                    <a:cs typeface="Arial" pitchFamily="34" charset="0"/>
                  </a:rPr>
                  <a:t>IRES</a:t>
                </a:r>
              </a:p>
            </p:txBody>
          </p:sp>
          <p:sp>
            <p:nvSpPr>
              <p:cNvPr id="76" name="Text Box 283"/>
              <p:cNvSpPr txBox="1">
                <a:spLocks noChangeArrowheads="1"/>
              </p:cNvSpPr>
              <p:nvPr/>
            </p:nvSpPr>
            <p:spPr bwMode="auto">
              <a:xfrm>
                <a:off x="109728" y="1933028"/>
                <a:ext cx="1153339" cy="3478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KIR2DL4-double-</a:t>
                </a:r>
              </a:p>
              <a:p>
                <a:r>
                  <a:rPr lang="en-US" sz="800" dirty="0" err="1" smtClean="0">
                    <a:latin typeface="+mj-lt"/>
                    <a:cs typeface="Arial" pitchFamily="34" charset="0"/>
                  </a:rPr>
                  <a:t>shRNA</a:t>
                </a:r>
                <a:r>
                  <a:rPr lang="en-US" sz="800" dirty="0" smtClean="0">
                    <a:latin typeface="+mj-lt"/>
                    <a:cs typeface="Arial" pitchFamily="34" charset="0"/>
                  </a:rPr>
                  <a:t>-MSCV-LMP</a:t>
                </a:r>
              </a:p>
            </p:txBody>
          </p:sp>
          <p:sp>
            <p:nvSpPr>
              <p:cNvPr id="81" name="Line 311"/>
              <p:cNvSpPr>
                <a:spLocks noChangeShapeType="1"/>
              </p:cNvSpPr>
              <p:nvPr/>
            </p:nvSpPr>
            <p:spPr bwMode="auto">
              <a:xfrm flipV="1">
                <a:off x="5189663" y="2203020"/>
                <a:ext cx="0" cy="2076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02" name="Line 312"/>
              <p:cNvSpPr>
                <a:spLocks noChangeShapeType="1"/>
              </p:cNvSpPr>
              <p:nvPr/>
            </p:nvSpPr>
            <p:spPr bwMode="auto">
              <a:xfrm flipV="1">
                <a:off x="2804229" y="2182491"/>
                <a:ext cx="1280" cy="2514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06" name="Text Box 314"/>
              <p:cNvSpPr txBox="1">
                <a:spLocks noChangeArrowheads="1"/>
              </p:cNvSpPr>
              <p:nvPr/>
            </p:nvSpPr>
            <p:spPr bwMode="auto">
              <a:xfrm>
                <a:off x="4940235" y="2433953"/>
                <a:ext cx="413896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800" dirty="0" err="1" smtClean="0">
                    <a:latin typeface="+mj-lt"/>
                    <a:cs typeface="Arial" pitchFamily="34" charset="0"/>
                  </a:rPr>
                  <a:t>EcoRI</a:t>
                </a:r>
                <a:endParaRPr lang="en-US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09" name="Text Box 315"/>
              <p:cNvSpPr txBox="1">
                <a:spLocks noChangeArrowheads="1"/>
              </p:cNvSpPr>
              <p:nvPr/>
            </p:nvSpPr>
            <p:spPr bwMode="auto">
              <a:xfrm>
                <a:off x="2632543" y="2403444"/>
                <a:ext cx="372218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800" dirty="0" err="1" smtClean="0">
                    <a:latin typeface="+mj-lt"/>
                    <a:cs typeface="Arial" pitchFamily="34" charset="0"/>
                  </a:rPr>
                  <a:t>XhoI</a:t>
                </a:r>
                <a:endParaRPr lang="en-US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0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2804229" y="2077627"/>
                <a:ext cx="507776" cy="11814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5’MIR30</a:t>
                </a:r>
                <a:endParaRPr lang="en-US" sz="80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1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3409652" y="2088129"/>
                <a:ext cx="518438" cy="10343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3’MIR30</a:t>
                </a:r>
                <a:endParaRPr lang="en-US" sz="80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2" name="Rectangle 273"/>
              <p:cNvSpPr>
                <a:spLocks noChangeAspect="1" noChangeArrowheads="1"/>
              </p:cNvSpPr>
              <p:nvPr/>
            </p:nvSpPr>
            <p:spPr bwMode="auto">
              <a:xfrm>
                <a:off x="5680246" y="2093411"/>
                <a:ext cx="296766" cy="102383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3" name="AutoShape 274"/>
              <p:cNvSpPr>
                <a:spLocks noChangeAspect="1" noChangeArrowheads="1"/>
              </p:cNvSpPr>
              <p:nvPr/>
            </p:nvSpPr>
            <p:spPr bwMode="auto">
              <a:xfrm>
                <a:off x="5238090" y="2050775"/>
                <a:ext cx="369232" cy="202843"/>
              </a:xfrm>
              <a:prstGeom prst="rightArrow">
                <a:avLst>
                  <a:gd name="adj1" fmla="val 50000"/>
                  <a:gd name="adj2" fmla="val 68706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800" dirty="0" err="1" smtClean="0">
                    <a:latin typeface="+mj-lt"/>
                    <a:cs typeface="Arial" pitchFamily="34" charset="0"/>
                  </a:rPr>
                  <a:t>Ppgk</a:t>
                </a:r>
                <a:endParaRPr lang="en-US" sz="800" dirty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12" name="Group 24"/>
              <p:cNvGrpSpPr/>
              <p:nvPr/>
            </p:nvGrpSpPr>
            <p:grpSpPr>
              <a:xfrm>
                <a:off x="3170370" y="1549851"/>
                <a:ext cx="364598" cy="641713"/>
                <a:chOff x="4953000" y="2187575"/>
                <a:chExt cx="304800" cy="522288"/>
              </a:xfrm>
            </p:grpSpPr>
            <p:sp>
              <p:nvSpPr>
                <p:cNvPr id="127" name="Oval 40"/>
                <p:cNvSpPr>
                  <a:spLocks noChangeArrowheads="1"/>
                </p:cNvSpPr>
                <p:nvPr/>
              </p:nvSpPr>
              <p:spPr bwMode="auto">
                <a:xfrm>
                  <a:off x="4953000" y="2187575"/>
                  <a:ext cx="304800" cy="3048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800">
                    <a:latin typeface="+mj-lt"/>
                  </a:endParaRPr>
                </a:p>
              </p:txBody>
            </p:sp>
            <p:grpSp>
              <p:nvGrpSpPr>
                <p:cNvPr id="13" name="Group 41"/>
                <p:cNvGrpSpPr>
                  <a:grpSpLocks/>
                </p:cNvGrpSpPr>
                <p:nvPr/>
              </p:nvGrpSpPr>
              <p:grpSpPr bwMode="auto">
                <a:xfrm>
                  <a:off x="5073661" y="2481263"/>
                  <a:ext cx="79376" cy="228600"/>
                  <a:chOff x="1515" y="3600"/>
                  <a:chExt cx="50" cy="144"/>
                </a:xfrm>
              </p:grpSpPr>
              <p:sp>
                <p:nvSpPr>
                  <p:cNvPr id="129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515" y="360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800">
                      <a:latin typeface="+mj-lt"/>
                    </a:endParaRPr>
                  </a:p>
                </p:txBody>
              </p:sp>
              <p:sp>
                <p:nvSpPr>
                  <p:cNvPr id="13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65" y="360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800">
                      <a:latin typeface="+mj-lt"/>
                    </a:endParaRPr>
                  </a:p>
                </p:txBody>
              </p:sp>
            </p:grpSp>
          </p:grpSp>
          <p:sp>
            <p:nvSpPr>
              <p:cNvPr id="115" name="Text Box 281"/>
              <p:cNvSpPr txBox="1">
                <a:spLocks noChangeAspect="1" noChangeArrowheads="1"/>
              </p:cNvSpPr>
              <p:nvPr/>
            </p:nvSpPr>
            <p:spPr bwMode="auto">
              <a:xfrm>
                <a:off x="5632168" y="1875212"/>
                <a:ext cx="439544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800" b="0" dirty="0" err="1" smtClean="0">
                    <a:latin typeface="+mj-lt"/>
                    <a:cs typeface="Arial" pitchFamily="34" charset="0"/>
                  </a:rPr>
                  <a:t>Puro</a:t>
                </a:r>
                <a:r>
                  <a:rPr lang="en-US" sz="800" b="0" dirty="0" smtClean="0">
                    <a:latin typeface="+mj-lt"/>
                    <a:cs typeface="Arial" pitchFamily="34" charset="0"/>
                  </a:rPr>
                  <a:t> r</a:t>
                </a:r>
                <a:endParaRPr lang="tr-TR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6" name="Text Box 281"/>
              <p:cNvSpPr txBox="1">
                <a:spLocks noChangeAspect="1" noChangeArrowheads="1"/>
              </p:cNvSpPr>
              <p:nvPr/>
            </p:nvSpPr>
            <p:spPr bwMode="auto">
              <a:xfrm>
                <a:off x="2687527" y="1256805"/>
                <a:ext cx="1295621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KIR2DL4 </a:t>
                </a:r>
                <a:r>
                  <a:rPr lang="tr-TR" sz="800" dirty="0" smtClean="0">
                    <a:latin typeface="+mj-lt"/>
                    <a:cs typeface="Arial" pitchFamily="34" charset="0"/>
                  </a:rPr>
                  <a:t>1st</a:t>
                </a:r>
                <a:r>
                  <a:rPr lang="en-US" sz="800" dirty="0" smtClean="0">
                    <a:latin typeface="+mj-lt"/>
                    <a:cs typeface="Arial" pitchFamily="34" charset="0"/>
                  </a:rPr>
                  <a:t> </a:t>
                </a:r>
                <a:r>
                  <a:rPr lang="en-US" sz="800" dirty="0" err="1" smtClean="0">
                    <a:latin typeface="+mj-lt"/>
                    <a:cs typeface="Arial" pitchFamily="34" charset="0"/>
                  </a:rPr>
                  <a:t>shRNA</a:t>
                </a:r>
                <a:endParaRPr lang="tr-TR" sz="800" b="0" dirty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14" name="Group 27"/>
              <p:cNvGrpSpPr/>
              <p:nvPr/>
            </p:nvGrpSpPr>
            <p:grpSpPr>
              <a:xfrm>
                <a:off x="4382361" y="1514249"/>
                <a:ext cx="364598" cy="641713"/>
                <a:chOff x="4953000" y="2187575"/>
                <a:chExt cx="304800" cy="522288"/>
              </a:xfrm>
            </p:grpSpPr>
            <p:sp>
              <p:nvSpPr>
                <p:cNvPr id="123" name="Oval 40"/>
                <p:cNvSpPr>
                  <a:spLocks noChangeArrowheads="1"/>
                </p:cNvSpPr>
                <p:nvPr/>
              </p:nvSpPr>
              <p:spPr bwMode="auto">
                <a:xfrm>
                  <a:off x="4953000" y="2187575"/>
                  <a:ext cx="304800" cy="3048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800">
                    <a:latin typeface="+mj-lt"/>
                  </a:endParaRPr>
                </a:p>
              </p:txBody>
            </p:sp>
            <p:grpSp>
              <p:nvGrpSpPr>
                <p:cNvPr id="15" name="Group 41"/>
                <p:cNvGrpSpPr>
                  <a:grpSpLocks/>
                </p:cNvGrpSpPr>
                <p:nvPr/>
              </p:nvGrpSpPr>
              <p:grpSpPr bwMode="auto">
                <a:xfrm>
                  <a:off x="5073661" y="2481263"/>
                  <a:ext cx="79376" cy="228600"/>
                  <a:chOff x="1515" y="3600"/>
                  <a:chExt cx="50" cy="144"/>
                </a:xfrm>
              </p:grpSpPr>
              <p:sp>
                <p:nvSpPr>
                  <p:cNvPr id="125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515" y="360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800">
                      <a:latin typeface="+mj-lt"/>
                    </a:endParaRPr>
                  </a:p>
                </p:txBody>
              </p:sp>
              <p:sp>
                <p:nvSpPr>
                  <p:cNvPr id="126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565" y="360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800">
                      <a:latin typeface="+mj-lt"/>
                    </a:endParaRPr>
                  </a:p>
                </p:txBody>
              </p:sp>
            </p:grpSp>
          </p:grpSp>
          <p:sp>
            <p:nvSpPr>
              <p:cNvPr id="118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4627148" y="2110328"/>
                <a:ext cx="562515" cy="9063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3’MIR30</a:t>
                </a:r>
                <a:endParaRPr lang="en-US" sz="80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9" name="Rectangle 275"/>
              <p:cNvSpPr>
                <a:spLocks noChangeAspect="1" noChangeArrowheads="1"/>
              </p:cNvSpPr>
              <p:nvPr/>
            </p:nvSpPr>
            <p:spPr bwMode="auto">
              <a:xfrm>
                <a:off x="3965201" y="2099271"/>
                <a:ext cx="562515" cy="9652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3’MIR30</a:t>
                </a:r>
                <a:endParaRPr lang="en-US" sz="80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20" name="Text Box 281"/>
              <p:cNvSpPr txBox="1">
                <a:spLocks noChangeAspect="1" noChangeArrowheads="1"/>
              </p:cNvSpPr>
              <p:nvPr/>
            </p:nvSpPr>
            <p:spPr bwMode="auto">
              <a:xfrm>
                <a:off x="3997528" y="1243497"/>
                <a:ext cx="1295621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800" dirty="0" smtClean="0">
                    <a:latin typeface="+mj-lt"/>
                    <a:cs typeface="Arial" pitchFamily="34" charset="0"/>
                  </a:rPr>
                  <a:t>KIR2DL4 </a:t>
                </a:r>
                <a:r>
                  <a:rPr lang="tr-TR" sz="800" dirty="0" smtClean="0">
                    <a:latin typeface="+mj-lt"/>
                    <a:cs typeface="Arial" pitchFamily="34" charset="0"/>
                  </a:rPr>
                  <a:t>2nd </a:t>
                </a:r>
                <a:r>
                  <a:rPr lang="en-US" sz="800" dirty="0" smtClean="0">
                    <a:latin typeface="+mj-lt"/>
                    <a:cs typeface="Arial" pitchFamily="34" charset="0"/>
                  </a:rPr>
                  <a:t> </a:t>
                </a:r>
                <a:r>
                  <a:rPr lang="en-US" sz="800" dirty="0" err="1" smtClean="0">
                    <a:latin typeface="+mj-lt"/>
                    <a:cs typeface="Arial" pitchFamily="34" charset="0"/>
                  </a:rPr>
                  <a:t>shRNA</a:t>
                </a:r>
                <a:endParaRPr lang="tr-TR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21" name="Text Box 315"/>
              <p:cNvSpPr txBox="1">
                <a:spLocks noChangeArrowheads="1"/>
              </p:cNvSpPr>
              <p:nvPr/>
            </p:nvSpPr>
            <p:spPr bwMode="auto">
              <a:xfrm>
                <a:off x="3754246" y="2409115"/>
                <a:ext cx="413896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800" dirty="0" err="1" smtClean="0">
                    <a:latin typeface="+mj-lt"/>
                    <a:cs typeface="Arial" pitchFamily="34" charset="0"/>
                  </a:rPr>
                  <a:t>EcoRI</a:t>
                </a:r>
                <a:endParaRPr lang="en-US" sz="800" b="0" dirty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22" name="Line 312"/>
              <p:cNvSpPr>
                <a:spLocks noChangeShapeType="1"/>
              </p:cNvSpPr>
              <p:nvPr/>
            </p:nvSpPr>
            <p:spPr bwMode="auto">
              <a:xfrm flipV="1">
                <a:off x="3964727" y="2195794"/>
                <a:ext cx="0" cy="2076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800">
                  <a:latin typeface="+mj-lt"/>
                  <a:cs typeface="Arial" pitchFamily="34" charset="0"/>
                </a:endParaRPr>
              </a:p>
            </p:txBody>
          </p:sp>
        </p:grpSp>
        <p:sp>
          <p:nvSpPr>
            <p:cNvPr id="134" name="TextBox 52"/>
            <p:cNvSpPr txBox="1"/>
            <p:nvPr/>
          </p:nvSpPr>
          <p:spPr>
            <a:xfrm>
              <a:off x="381000" y="2450068"/>
              <a:ext cx="3481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tr-TR" sz="2400" b="1" dirty="0" smtClean="0"/>
                <a:t>C</a:t>
              </a:r>
              <a:endParaRPr lang="en-US" sz="2400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729757" y="3470622"/>
            <a:ext cx="906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800" dirty="0">
                <a:solidFill>
                  <a:srgbClr val="222222"/>
                </a:solidFill>
                <a:latin typeface="+mj-lt"/>
              </a:rPr>
              <a:t> </a:t>
            </a: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Psi+</a:t>
            </a:r>
            <a:r>
              <a:rPr lang="tr-TR" sz="800" dirty="0">
                <a:latin typeface="+mj-lt"/>
              </a:rPr>
              <a:t/>
            </a:r>
            <a:br>
              <a:rPr lang="tr-TR" sz="800" dirty="0">
                <a:latin typeface="+mj-lt"/>
              </a:rPr>
            </a:b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(Psi </a:t>
            </a:r>
            <a:r>
              <a:rPr lang="tr-TR" sz="800" dirty="0">
                <a:solidFill>
                  <a:srgbClr val="222222"/>
                </a:solidFill>
                <a:latin typeface="+mj-lt"/>
              </a:rPr>
              <a:t>packaging </a:t>
            </a: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element)</a:t>
            </a:r>
            <a:endParaRPr lang="tr-TR" sz="800" dirty="0">
              <a:latin typeface="+mj-lt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2078703" y="1518911"/>
            <a:ext cx="906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800" dirty="0">
                <a:solidFill>
                  <a:srgbClr val="222222"/>
                </a:solidFill>
                <a:latin typeface="+mj-lt"/>
              </a:rPr>
              <a:t> </a:t>
            </a: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Psi+</a:t>
            </a:r>
            <a:r>
              <a:rPr lang="tr-TR" sz="800" dirty="0">
                <a:latin typeface="+mj-lt"/>
              </a:rPr>
              <a:t/>
            </a:r>
            <a:br>
              <a:rPr lang="tr-TR" sz="800" dirty="0">
                <a:latin typeface="+mj-lt"/>
              </a:rPr>
            </a:b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(Psi </a:t>
            </a:r>
            <a:r>
              <a:rPr lang="tr-TR" sz="800" dirty="0">
                <a:solidFill>
                  <a:srgbClr val="222222"/>
                </a:solidFill>
                <a:latin typeface="+mj-lt"/>
              </a:rPr>
              <a:t>packaging </a:t>
            </a:r>
            <a:r>
              <a:rPr lang="tr-TR" sz="800" dirty="0" smtClean="0">
                <a:solidFill>
                  <a:srgbClr val="222222"/>
                </a:solidFill>
                <a:latin typeface="+mj-lt"/>
              </a:rPr>
              <a:t>element)</a:t>
            </a:r>
            <a:endParaRPr lang="tr-TR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2140760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91</Words>
  <Application>Microsoft Office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Ofis Teması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kullanici</dc:creator>
  <cp:lastModifiedBy>Can KÜÇÜK</cp:lastModifiedBy>
  <cp:revision>5</cp:revision>
  <dcterms:created xsi:type="dcterms:W3CDTF">2016-01-20T14:40:03Z</dcterms:created>
  <dcterms:modified xsi:type="dcterms:W3CDTF">2016-04-19T10:19:00Z</dcterms:modified>
</cp:coreProperties>
</file>