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18" autoAdjust="0"/>
  </p:normalViewPr>
  <p:slideViewPr>
    <p:cSldViewPr>
      <p:cViewPr varScale="1">
        <p:scale>
          <a:sx n="81" d="100"/>
          <a:sy n="81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DCBC2-BC41-450A-AF54-1A9B961CD301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1DC30-90F9-4557-AC78-CB20360C0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6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Title: MRI revealing hypertrophic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olivary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degeneration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Cranial magnetic resonance imaging revealing hypertrophic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olivary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degeneration on T2-weighted images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1DC30-90F9-4557-AC78-CB20360C08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52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Legend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Palatal tremor with no ear clicking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1DC30-90F9-4557-AC78-CB20360C08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60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1DC30-90F9-4557-AC78-CB20360C08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09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8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0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5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18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5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2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4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2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6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AD54E-7BB6-46A6-9F8A-E1268BCEAB64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01D8E-D86F-495D-9D86-0C789EA2A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0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685800"/>
            <a:ext cx="7696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Palatal Tremor in Adult Onset Alexander’s Disease</a:t>
            </a:r>
            <a:endParaRPr lang="en-US" sz="44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693988"/>
            <a:ext cx="7772400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Teaching Neuro</a:t>
            </a:r>
            <a:r>
              <a:rPr lang="en-US" i="1" smtClean="0"/>
              <a:t>Images</a:t>
            </a:r>
            <a:endParaRPr lang="en-US" i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3913909"/>
            <a:ext cx="6400800" cy="12676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 smtClean="0"/>
              <a:t>Neurology</a:t>
            </a:r>
          </a:p>
          <a:p>
            <a:pPr marL="0" indent="0" algn="ctr">
              <a:buNone/>
            </a:pPr>
            <a:r>
              <a:rPr lang="en-US" dirty="0" smtClean="0"/>
              <a:t>Resident and Fellow Section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6424974"/>
            <a:ext cx="253682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000">
                <a:solidFill>
                  <a:schemeClr val="tx1"/>
                </a:solidFill>
                <a:latin typeface="Arial" charset="0"/>
              </a:rPr>
              <a:t>© 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GB" sz="1000" dirty="0">
                <a:solidFill>
                  <a:schemeClr val="tx1"/>
                </a:solidFill>
                <a:latin typeface="Arial" charset="0"/>
              </a:rPr>
              <a:t>American Academy of Neurology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832836"/>
            <a:ext cx="28797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47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VIGNETTE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Presented with </a:t>
            </a:r>
            <a:r>
              <a:rPr lang="en-US" sz="2700" dirty="0"/>
              <a:t>ataxia, dysarthria, and a 2-Hz palatal tremor </a:t>
            </a:r>
            <a:endParaRPr lang="en-US" sz="2700" dirty="0" smtClean="0"/>
          </a:p>
          <a:p>
            <a:r>
              <a:rPr lang="en-US" sz="2700" dirty="0"/>
              <a:t>Cranial </a:t>
            </a:r>
            <a:r>
              <a:rPr lang="en-US" sz="2700" dirty="0" smtClean="0"/>
              <a:t>magnetic resonance imaging </a:t>
            </a:r>
            <a:r>
              <a:rPr lang="en-US" sz="2700" dirty="0"/>
              <a:t>revealed hypertrophic </a:t>
            </a:r>
            <a:r>
              <a:rPr lang="en-US" sz="2700" dirty="0" err="1"/>
              <a:t>olivary</a:t>
            </a:r>
            <a:r>
              <a:rPr lang="en-US" sz="2700" dirty="0"/>
              <a:t> </a:t>
            </a:r>
            <a:r>
              <a:rPr lang="en-US" sz="2700" dirty="0" smtClean="0"/>
              <a:t>degeneration</a:t>
            </a:r>
          </a:p>
          <a:p>
            <a:r>
              <a:rPr lang="en-US" sz="2700" dirty="0" smtClean="0"/>
              <a:t>Pathogenic GFAP DNA sequence variant</a:t>
            </a:r>
          </a:p>
          <a:p>
            <a:pPr lvl="1"/>
            <a:r>
              <a:rPr lang="fr-FR" sz="2400" dirty="0" smtClean="0"/>
              <a:t>transition C &gt; T, </a:t>
            </a:r>
            <a:r>
              <a:rPr lang="fr-FR" sz="2400" dirty="0" err="1" smtClean="0"/>
              <a:t>nucleotide</a:t>
            </a:r>
            <a:r>
              <a:rPr lang="fr-FR" sz="2400" dirty="0" smtClean="0"/>
              <a:t> position 235, codon 79, </a:t>
            </a:r>
            <a:r>
              <a:rPr lang="fr-FR" sz="2400" dirty="0" err="1" smtClean="0"/>
              <a:t>amino</a:t>
            </a:r>
            <a:r>
              <a:rPr lang="fr-FR" sz="2400" dirty="0" smtClean="0"/>
              <a:t> </a:t>
            </a:r>
            <a:r>
              <a:rPr lang="fr-FR" sz="2400" dirty="0" err="1" smtClean="0"/>
              <a:t>acid</a:t>
            </a:r>
            <a:r>
              <a:rPr lang="fr-FR" sz="2400" dirty="0" smtClean="0"/>
              <a:t> change arginine &gt; </a:t>
            </a:r>
            <a:r>
              <a:rPr lang="fr-FR" sz="2400" dirty="0" err="1" smtClean="0"/>
              <a:t>cysteine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43800" y="646533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Sebesto</a:t>
            </a:r>
            <a:r>
              <a:rPr lang="en-US" dirty="0" smtClean="0"/>
              <a:t> et al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6580664"/>
            <a:ext cx="253682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000">
                <a:solidFill>
                  <a:schemeClr val="tx1"/>
                </a:solidFill>
                <a:latin typeface="Arial" charset="0"/>
              </a:rPr>
              <a:t>© 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GB" sz="1000" dirty="0">
                <a:solidFill>
                  <a:schemeClr val="tx1"/>
                </a:solidFill>
                <a:latin typeface="Arial" charset="0"/>
              </a:rPr>
              <a:t>American Academy of Neurology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993845"/>
            <a:ext cx="28797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65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</a:t>
            </a:r>
          </a:p>
        </p:txBody>
      </p:sp>
      <p:pic>
        <p:nvPicPr>
          <p:cNvPr id="1026" name="Picture 2" descr="\\mfad.mfroot.org\mcf\Research\Grants\Clients\VanGerpen,Jay\Academic\2015\Neurology\Figure 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425" y="1417638"/>
            <a:ext cx="3586163" cy="358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43800" y="645609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Sebesto</a:t>
            </a:r>
            <a:r>
              <a:rPr lang="en-US" dirty="0" smtClean="0"/>
              <a:t> et al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6580664"/>
            <a:ext cx="253682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000">
                <a:solidFill>
                  <a:schemeClr val="tx1"/>
                </a:solidFill>
                <a:latin typeface="Arial" charset="0"/>
              </a:rPr>
              <a:t>© 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GB" sz="1000" dirty="0">
                <a:solidFill>
                  <a:schemeClr val="tx1"/>
                </a:solidFill>
                <a:latin typeface="Arial" charset="0"/>
              </a:rPr>
              <a:t>American Academy of Neurology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993845"/>
            <a:ext cx="28797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675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43800" y="645609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Sebesto</a:t>
            </a:r>
            <a:r>
              <a:rPr lang="en-US" dirty="0" smtClean="0"/>
              <a:t> et al</a:t>
            </a:r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8600" y="6580664"/>
            <a:ext cx="253682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000">
                <a:solidFill>
                  <a:schemeClr val="tx1"/>
                </a:solidFill>
                <a:latin typeface="Arial" charset="0"/>
              </a:rPr>
              <a:t>© 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GB" sz="1000" dirty="0">
                <a:solidFill>
                  <a:schemeClr val="tx1"/>
                </a:solidFill>
                <a:latin typeface="Arial" charset="0"/>
              </a:rPr>
              <a:t>American Academy of Neurology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993845"/>
            <a:ext cx="28797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66108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14400" y="1143000"/>
            <a:ext cx="7543800" cy="424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82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1447436"/>
            <a:ext cx="8229600" cy="4525963"/>
          </a:xfrm>
        </p:spPr>
        <p:txBody>
          <a:bodyPr>
            <a:normAutofit fontScale="40000" lnSpcReduction="20000"/>
          </a:bodyPr>
          <a:lstStyle/>
          <a:p>
            <a:r>
              <a:rPr lang="en-US" sz="6700" dirty="0" smtClean="0"/>
              <a:t>Palatal Tremor in Adult Onset Alexander’s Disease</a:t>
            </a:r>
          </a:p>
          <a:p>
            <a:r>
              <a:rPr lang="en-US" sz="6700" dirty="0"/>
              <a:t>Genetic testing </a:t>
            </a:r>
            <a:r>
              <a:rPr lang="en-US" sz="6700" dirty="0" smtClean="0"/>
              <a:t>confirmed </a:t>
            </a:r>
            <a:r>
              <a:rPr lang="en-US" sz="6700" dirty="0"/>
              <a:t>adult-onset Alexander’s </a:t>
            </a:r>
            <a:r>
              <a:rPr lang="en-US" sz="6700" dirty="0" smtClean="0"/>
              <a:t>disease</a:t>
            </a:r>
          </a:p>
          <a:p>
            <a:r>
              <a:rPr lang="en-US" sz="6700" dirty="0" smtClean="0"/>
              <a:t>Symptomatic </a:t>
            </a:r>
            <a:r>
              <a:rPr lang="en-US" sz="6700" dirty="0"/>
              <a:t>palatal tremor (SPT) results from a lesion within the </a:t>
            </a:r>
            <a:r>
              <a:rPr lang="en-US" sz="6700" dirty="0" err="1"/>
              <a:t>dentato-rubral-olivary</a:t>
            </a:r>
            <a:r>
              <a:rPr lang="en-US" sz="6700" dirty="0"/>
              <a:t> tracts.  </a:t>
            </a:r>
            <a:endParaRPr lang="en-US" sz="6700" dirty="0" smtClean="0"/>
          </a:p>
          <a:p>
            <a:r>
              <a:rPr lang="en-US" sz="6700" dirty="0" smtClean="0"/>
              <a:t>SPT </a:t>
            </a:r>
            <a:r>
              <a:rPr lang="en-US" sz="6700" dirty="0"/>
              <a:t>is produced by contraction of the </a:t>
            </a:r>
            <a:r>
              <a:rPr lang="en-US" sz="6700" dirty="0" err="1"/>
              <a:t>levator</a:t>
            </a:r>
            <a:r>
              <a:rPr lang="en-US" sz="6700" dirty="0"/>
              <a:t> </a:t>
            </a:r>
            <a:r>
              <a:rPr lang="en-US" sz="6700" dirty="0" err="1"/>
              <a:t>veli</a:t>
            </a:r>
            <a:r>
              <a:rPr lang="en-US" sz="6700" dirty="0"/>
              <a:t> </a:t>
            </a:r>
            <a:r>
              <a:rPr lang="en-US" sz="6700" dirty="0" err="1"/>
              <a:t>palatini</a:t>
            </a:r>
            <a:r>
              <a:rPr lang="en-US" sz="6700" dirty="0"/>
              <a:t> and is usually accompanied by other neurological signs. </a:t>
            </a:r>
            <a:endParaRPr lang="en-US" sz="6700" dirty="0" smtClean="0"/>
          </a:p>
          <a:p>
            <a:r>
              <a:rPr lang="en-US" sz="6700" dirty="0" smtClean="0"/>
              <a:t>Essential </a:t>
            </a:r>
            <a:r>
              <a:rPr lang="en-US" sz="6700" dirty="0"/>
              <a:t>palatal tremor (EPT), an idiopathic tremor of the tensor </a:t>
            </a:r>
            <a:r>
              <a:rPr lang="en-US" sz="6700" dirty="0" err="1"/>
              <a:t>veli</a:t>
            </a:r>
            <a:r>
              <a:rPr lang="en-US" sz="6700" dirty="0"/>
              <a:t> </a:t>
            </a:r>
            <a:r>
              <a:rPr lang="en-US" sz="6700" dirty="0" err="1"/>
              <a:t>palatini</a:t>
            </a:r>
            <a:r>
              <a:rPr lang="en-US" sz="6700" dirty="0"/>
              <a:t>, has a similar appearance to SPT but is accompanied by a “clicking” sound within the ear but no additional neurological deficits.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3800" y="646533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Sebesto</a:t>
            </a:r>
            <a:r>
              <a:rPr lang="en-US" dirty="0" smtClean="0"/>
              <a:t> et al</a:t>
            </a:r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8600" y="6580664"/>
            <a:ext cx="253682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000">
                <a:solidFill>
                  <a:schemeClr val="tx1"/>
                </a:solidFill>
                <a:latin typeface="Arial" charset="0"/>
              </a:rPr>
              <a:t>© 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2015 </a:t>
            </a:r>
            <a:r>
              <a:rPr lang="en-GB" sz="1000" dirty="0">
                <a:solidFill>
                  <a:schemeClr val="tx1"/>
                </a:solidFill>
                <a:latin typeface="Arial" charset="0"/>
              </a:rPr>
              <a:t>American Academy of Neurology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993845"/>
            <a:ext cx="28797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10045" y="886"/>
            <a:ext cx="7696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Palatal Tremor in Adult Onset Alexander’s Disease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45680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224</Words>
  <Application>Microsoft Office PowerPoint</Application>
  <PresentationFormat>On-screen Show (4:3)</PresentationFormat>
  <Paragraphs>33</Paragraphs>
  <Slides>5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msgothic</vt:lpstr>
      <vt:lpstr>Office Theme</vt:lpstr>
      <vt:lpstr>PowerPoint Presentation</vt:lpstr>
      <vt:lpstr>VIGNETTE</vt:lpstr>
      <vt:lpstr>IMAGING</vt:lpstr>
      <vt:lpstr>Video</vt:lpstr>
      <vt:lpstr>PowerPoint Presentation</vt:lpstr>
    </vt:vector>
  </TitlesOfParts>
  <Company>Mayo Clinic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E Viola</dc:creator>
  <cp:lastModifiedBy>Robert Witherow</cp:lastModifiedBy>
  <cp:revision>9</cp:revision>
  <dcterms:created xsi:type="dcterms:W3CDTF">2015-11-19T15:00:20Z</dcterms:created>
  <dcterms:modified xsi:type="dcterms:W3CDTF">2016-02-10T17:00:32Z</dcterms:modified>
</cp:coreProperties>
</file>