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14110B1-FD4D-4348-B6C5-ABBD1F7B228E}">
          <p14:sldIdLst>
            <p14:sldId id="25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D09D"/>
    <a:srgbClr val="01AE83"/>
    <a:srgbClr val="622AB6"/>
    <a:srgbClr val="522398"/>
    <a:srgbClr val="5A27A7"/>
    <a:srgbClr val="178088"/>
    <a:srgbClr val="0E6A72"/>
    <a:srgbClr val="00459A"/>
    <a:srgbClr val="002A5C"/>
    <a:srgbClr val="D816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22" autoAdjust="0"/>
    <p:restoredTop sz="94628" autoAdjust="0"/>
  </p:normalViewPr>
  <p:slideViewPr>
    <p:cSldViewPr snapToGrid="0">
      <p:cViewPr>
        <p:scale>
          <a:sx n="70" d="100"/>
          <a:sy n="70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  <a:prstGeom prst="rect">
            <a:avLst/>
          </a:prstGeom>
        </p:spPr>
        <p:txBody>
          <a:bodyPr/>
          <a:lstStyle>
            <a:lvl1pPr>
              <a:buClr>
                <a:srgbClr val="01D09D"/>
              </a:buClr>
              <a:defRPr/>
            </a:lvl1pPr>
            <a:lvl2pPr>
              <a:buClr>
                <a:srgbClr val="01D09D"/>
              </a:buClr>
              <a:defRPr/>
            </a:lvl2pPr>
            <a:lvl3pPr>
              <a:buClr>
                <a:srgbClr val="01D09D"/>
              </a:buClr>
              <a:defRPr/>
            </a:lvl3pPr>
            <a:lvl4pPr>
              <a:buClr>
                <a:srgbClr val="01D09D"/>
              </a:buClr>
              <a:defRPr/>
            </a:lvl4pPr>
            <a:lvl5pPr>
              <a:buClr>
                <a:srgbClr val="01D09D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1981200" y="6526304"/>
            <a:ext cx="7104530" cy="33169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reference text</a:t>
            </a:r>
            <a:endParaRPr lang="en-US" dirty="0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152400" y="162000"/>
            <a:ext cx="7507465" cy="6595329"/>
            <a:chOff x="152400" y="162000"/>
            <a:chExt cx="7507465" cy="6595329"/>
          </a:xfrm>
        </p:grpSpPr>
        <p:pic>
          <p:nvPicPr>
            <p:cNvPr id="8" name="Picture 7" descr="Adis_white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52400" y="6574464"/>
              <a:ext cx="653742" cy="182865"/>
            </a:xfrm>
            <a:prstGeom prst="rect">
              <a:avLst/>
            </a:prstGeom>
          </p:spPr>
        </p:pic>
        <p:pic>
          <p:nvPicPr>
            <p:cNvPr id="15" name="Picture 14" descr="open_access_icon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732000" y="162000"/>
              <a:ext cx="927865" cy="329611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2" name="Picture 11" descr="Opthalmology Head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28650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solidFill>
              <a:srgbClr val="01AE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6431280"/>
              <a:ext cx="9144000" cy="45720"/>
            </a:xfrm>
            <a:prstGeom prst="rect">
              <a:avLst/>
            </a:prstGeom>
            <a:solidFill>
              <a:srgbClr val="01D0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  <a:solidFill>
                  <a:srgbClr val="00459A"/>
                </a:solidFill>
              </a:endParaRPr>
            </a:p>
          </p:txBody>
        </p:sp>
        <p:sp>
          <p:nvSpPr>
            <p:cNvPr id="8" name="TextBox 7"/>
            <p:cNvSpPr txBox="1"/>
            <p:nvPr userDrawn="1"/>
          </p:nvSpPr>
          <p:spPr>
            <a:xfrm>
              <a:off x="7848600" y="82800"/>
              <a:ext cx="1295400" cy="461665"/>
            </a:xfrm>
            <a:prstGeom prst="rect">
              <a:avLst/>
            </a:prstGeom>
            <a:solidFill>
              <a:srgbClr val="01D09D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Trebuchet MS" pitchFamily="34" charset="0"/>
                </a:rPr>
                <a:t>PEER-REVIEWED SUMMARY SLIDE</a:t>
              </a:r>
              <a:endParaRPr lang="en-US" sz="1200" dirty="0">
                <a:solidFill>
                  <a:schemeClr val="bg1"/>
                </a:solidFill>
                <a:latin typeface="Trebuchet MS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»"/>
        <a:defRPr sz="12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228600" y="818270"/>
            <a:ext cx="8686800" cy="4744330"/>
          </a:xfrm>
        </p:spPr>
        <p:txBody>
          <a:bodyPr/>
          <a:lstStyle/>
          <a:p>
            <a:pPr marL="0" indent="0">
              <a:buNone/>
            </a:pPr>
            <a:r>
              <a:rPr lang="en-US" sz="1800" b="1" i="1" dirty="0"/>
              <a:t>Why carry out this study?</a:t>
            </a:r>
            <a:endParaRPr lang="en-GB" sz="1800" b="1" dirty="0"/>
          </a:p>
          <a:p>
            <a:pPr lvl="0"/>
            <a:r>
              <a:rPr lang="en-US" sz="1800" dirty="0" smtClean="0"/>
              <a:t>In </a:t>
            </a:r>
            <a:r>
              <a:rPr lang="en-US" sz="1800" dirty="0"/>
              <a:t>everyday clinical practice, patients frequently present with bilateral diabetic macular edema (DME</a:t>
            </a:r>
            <a:r>
              <a:rPr lang="en-US" sz="1800" dirty="0" smtClean="0"/>
              <a:t>), yet </a:t>
            </a:r>
            <a:r>
              <a:rPr lang="en-US" sz="1800" dirty="0"/>
              <a:t>there </a:t>
            </a:r>
            <a:r>
              <a:rPr lang="en-US" sz="1800" dirty="0" smtClean="0"/>
              <a:t>are </a:t>
            </a:r>
            <a:r>
              <a:rPr lang="en-US" sz="1800" dirty="0"/>
              <a:t>a paucity of reported data on the bilateral use of DME </a:t>
            </a:r>
            <a:r>
              <a:rPr lang="en-US" sz="1800" dirty="0" smtClean="0"/>
              <a:t>therapies. </a:t>
            </a:r>
          </a:p>
          <a:p>
            <a:pPr lvl="0"/>
            <a:r>
              <a:rPr lang="en-GB" sz="1800" dirty="0" smtClean="0"/>
              <a:t>The </a:t>
            </a:r>
            <a:r>
              <a:rPr lang="en-GB" sz="1800" dirty="0"/>
              <a:t>objective </a:t>
            </a:r>
            <a:r>
              <a:rPr lang="en-GB" sz="1800" dirty="0" smtClean="0"/>
              <a:t>here was to </a:t>
            </a:r>
            <a:r>
              <a:rPr lang="en-GB" sz="1800" dirty="0"/>
              <a:t>report the structural and functional responses 12 months </a:t>
            </a:r>
            <a:r>
              <a:rPr lang="en-GB" sz="1800" dirty="0" smtClean="0"/>
              <a:t>after the intravitreal injection of ILUVIEN</a:t>
            </a:r>
            <a:r>
              <a:rPr lang="en-GB" sz="1800" b="1" baseline="30000" dirty="0"/>
              <a:t>®</a:t>
            </a:r>
            <a:r>
              <a:rPr lang="en-GB" sz="1800" dirty="0" smtClean="0"/>
              <a:t> (fluocinolone acetonide [FAc]) in the eyes of 5 patients (10 eyes).</a:t>
            </a:r>
            <a:endParaRPr lang="en-GB" sz="1800" dirty="0"/>
          </a:p>
          <a:p>
            <a:pPr marL="0" indent="0">
              <a:buNone/>
            </a:pPr>
            <a:r>
              <a:rPr lang="en-US" sz="1800" b="1" i="1" dirty="0" smtClean="0"/>
              <a:t>What </a:t>
            </a:r>
            <a:r>
              <a:rPr lang="en-US" sz="1800" b="1" i="1" dirty="0"/>
              <a:t>was learned from the study?</a:t>
            </a:r>
            <a:endParaRPr lang="en-GB" sz="1800" b="1" dirty="0"/>
          </a:p>
          <a:p>
            <a:r>
              <a:rPr lang="en-GB" sz="1800" dirty="0"/>
              <a:t>At 12 months mean central retinal thickness (-357.9 microns from baseline) and mean visual acuity (+10.5 letters from baseline) were improved and none of the patients experienced a rise of intraocular pressure above 21 mmHg</a:t>
            </a:r>
            <a:r>
              <a:rPr lang="en-GB" sz="1800" dirty="0" smtClean="0"/>
              <a:t>.</a:t>
            </a:r>
          </a:p>
          <a:p>
            <a:r>
              <a:rPr lang="en-GB" sz="1800" smtClean="0"/>
              <a:t>In </a:t>
            </a:r>
            <a:r>
              <a:rPr lang="en-GB" sz="1800" dirty="0"/>
              <a:t>a real-world setting, sustained and controlled low dose of </a:t>
            </a:r>
            <a:r>
              <a:rPr lang="en-GB" sz="1800" dirty="0" err="1"/>
              <a:t>FAc</a:t>
            </a:r>
            <a:r>
              <a:rPr lang="en-GB" sz="1800" dirty="0"/>
              <a:t> implant 0.2 µg/day in both eyes was effective in the management of bilateral DME, over a 12 </a:t>
            </a:r>
            <a:r>
              <a:rPr lang="en-GB" sz="1800" dirty="0" smtClean="0"/>
              <a:t>month </a:t>
            </a:r>
            <a:r>
              <a:rPr lang="en-GB" sz="1800" dirty="0"/>
              <a:t>period</a:t>
            </a:r>
            <a:r>
              <a:rPr lang="en-GB" sz="1800" dirty="0" smtClean="0"/>
              <a:t>.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28600" y="5842652"/>
            <a:ext cx="868680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 anchorCtr="0">
            <a:spAutoFit/>
          </a:bodyPr>
          <a:lstStyle/>
          <a:p>
            <a:pPr lvl="0"/>
            <a:r>
              <a:rPr lang="en-US" sz="1100" dirty="0">
                <a:solidFill>
                  <a:prstClr val="black"/>
                </a:solidFill>
              </a:rPr>
              <a:t>This summary slide represents the opinions of the authors. Sponsorship for this study was funded by </a:t>
            </a:r>
            <a:r>
              <a:rPr lang="en-US" sz="1100" dirty="0" err="1">
                <a:solidFill>
                  <a:prstClr val="black"/>
                </a:solidFill>
              </a:rPr>
              <a:t>Alimera</a:t>
            </a:r>
            <a:r>
              <a:rPr lang="en-US" sz="1100" dirty="0">
                <a:solidFill>
                  <a:prstClr val="black"/>
                </a:solidFill>
              </a:rPr>
              <a:t> Sciences </a:t>
            </a:r>
            <a:r>
              <a:rPr lang="en-US" sz="1100" dirty="0" smtClean="0">
                <a:solidFill>
                  <a:prstClr val="black"/>
                </a:solidFill>
              </a:rPr>
              <a:t>Ltd. Medical </a:t>
            </a:r>
            <a:r>
              <a:rPr lang="en-US" sz="1100" dirty="0">
                <a:solidFill>
                  <a:prstClr val="black"/>
                </a:solidFill>
              </a:rPr>
              <a:t>writing assistance for this study was provided by </a:t>
            </a:r>
            <a:r>
              <a:rPr lang="en-US" sz="1100" dirty="0" smtClean="0">
                <a:solidFill>
                  <a:prstClr val="black"/>
                </a:solidFill>
              </a:rPr>
              <a:t>Alimera Sciences Ltd. </a:t>
            </a:r>
            <a:r>
              <a:rPr lang="en-GB" sz="1100" dirty="0" smtClean="0">
                <a:solidFill>
                  <a:prstClr val="black"/>
                </a:solidFill>
              </a:rPr>
              <a:t>For </a:t>
            </a:r>
            <a:r>
              <a:rPr lang="en-GB" sz="1100" dirty="0">
                <a:solidFill>
                  <a:prstClr val="black"/>
                </a:solidFill>
              </a:rPr>
              <a:t>a full list of acknowledgments and </a:t>
            </a:r>
            <a:r>
              <a:rPr lang="en-GB" sz="1100" dirty="0" smtClean="0">
                <a:solidFill>
                  <a:prstClr val="black"/>
                </a:solidFill>
              </a:rPr>
              <a:t>disclosures for </a:t>
            </a:r>
            <a:r>
              <a:rPr lang="en-GB" sz="1100" dirty="0">
                <a:solidFill>
                  <a:prstClr val="black"/>
                </a:solidFill>
              </a:rPr>
              <a:t>all authors of this article, please see the full text online. </a:t>
            </a:r>
            <a:r>
              <a:rPr lang="en-US" sz="1100" dirty="0" smtClean="0">
                <a:solidFill>
                  <a:prstClr val="black"/>
                </a:solidFill>
              </a:rPr>
              <a:t>© </a:t>
            </a:r>
            <a:r>
              <a:rPr lang="en-US" sz="1100" dirty="0">
                <a:solidFill>
                  <a:prstClr val="black"/>
                </a:solidFill>
              </a:rPr>
              <a:t>The </a:t>
            </a:r>
            <a:r>
              <a:rPr lang="en-US" sz="1100" dirty="0" smtClean="0">
                <a:solidFill>
                  <a:prstClr val="black"/>
                </a:solidFill>
              </a:rPr>
              <a:t>Author(s) 2016. </a:t>
            </a:r>
            <a:r>
              <a:rPr lang="en-US" sz="1100" dirty="0">
                <a:solidFill>
                  <a:prstClr val="black"/>
                </a:solidFill>
              </a:rPr>
              <a:t>Creative Commons Attribution Noncommercial License (CC BY-NC).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GB" dirty="0" err="1" smtClean="0"/>
              <a:t>Elaraoud</a:t>
            </a:r>
            <a:r>
              <a:rPr lang="en-GB" dirty="0" smtClean="0"/>
              <a:t> I</a:t>
            </a:r>
            <a:r>
              <a:rPr lang="en-US" dirty="0" smtClean="0"/>
              <a:t>, Quhill H, Quhill F. </a:t>
            </a:r>
            <a:r>
              <a:rPr lang="en-US" dirty="0" err="1" smtClean="0"/>
              <a:t>Ophthalmol</a:t>
            </a:r>
            <a:r>
              <a:rPr lang="en-US" dirty="0" smtClean="0"/>
              <a:t> </a:t>
            </a:r>
            <a:r>
              <a:rPr lang="en-US" dirty="0" err="1" smtClean="0"/>
              <a:t>Ther</a:t>
            </a:r>
            <a:r>
              <a:rPr lang="en-US" dirty="0" smtClean="0"/>
              <a:t>. 2016.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239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Slide Master</vt:lpstr>
      <vt:lpstr>PowerPoint Presentation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hayw01</dc:creator>
  <cp:lastModifiedBy>Chris Wright</cp:lastModifiedBy>
  <cp:revision>85</cp:revision>
  <dcterms:created xsi:type="dcterms:W3CDTF">2010-11-02T11:52:55Z</dcterms:created>
  <dcterms:modified xsi:type="dcterms:W3CDTF">2016-04-19T08:33:28Z</dcterms:modified>
</cp:coreProperties>
</file>