
<file path=[Content_Types].xml><?xml version="1.0" encoding="utf-8"?>
<Types xmlns="http://schemas.openxmlformats.org/package/2006/content-types">
  <Override PartName="/ppt/charts/chart1.xml" ContentType="application/vnd.openxmlformats-officedocument.drawingml.char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xml" ContentType="application/xml"/>
  <Override PartName="/ppt/tableStyles.xml" ContentType="application/vnd.openxmlformats-officedocument.presentationml.tableStyles+xml"/>
  <Override PartName="/ppt/charts/chart8.xml" ContentType="application/vnd.openxmlformats-officedocument.drawingml.chart+xml"/>
  <Override PartName="/ppt/slideLayouts/slideLayout8.xml" ContentType="application/vnd.openxmlformats-officedocument.presentationml.slideLayout+xml"/>
  <Override PartName="/ppt/charts/chart6.xml" ContentType="application/vnd.openxmlformats-officedocument.drawingml.chart+xml"/>
  <Override PartName="/ppt/slideLayouts/slideLayout6.xml" ContentType="application/vnd.openxmlformats-officedocument.presentationml.slideLayout+xml"/>
  <Override PartName="/ppt/charts/chart11.xml" ContentType="application/vnd.openxmlformats-officedocument.drawingml.chart+xml"/>
  <Override PartName="/ppt/charts/chart4.xml" ContentType="application/vnd.openxmlformats-officedocument.drawingml.char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2.xml" ContentType="application/vnd.openxmlformats-officedocument.drawingml.char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charts/chart9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charts/chart7.xml" ContentType="application/vnd.openxmlformats-officedocument.drawingml.chart+xml"/>
  <Override PartName="/ppt/slideLayouts/slideLayout7.xml" ContentType="application/vnd.openxmlformats-officedocument.presentationml.slideLayout+xml"/>
  <Override PartName="/ppt/charts/chart5.xml" ContentType="application/vnd.openxmlformats-officedocument.drawingml.char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10.xml" ContentType="application/vnd.openxmlformats-officedocument.drawingml.char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charts/chart3.xml" ContentType="application/vnd.openxmlformats-officedocument.drawingml.chart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70" r:id="rId1"/>
  </p:sldMasterIdLst>
  <p:sldIdLst>
    <p:sldId id="260" r:id="rId2"/>
    <p:sldId id="259" r:id="rId3"/>
    <p:sldId id="262" r:id="rId4"/>
    <p:sldId id="261" r:id="rId5"/>
  </p:sldIdLst>
  <p:sldSz cx="6858000" cy="9906000" type="A4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06FF3B"/>
    <a:srgbClr val="00FFFF"/>
    <a:srgbClr val="000424"/>
    <a:srgbClr val="10458B"/>
    <a:srgbClr val="50FF24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2944" autoAdjust="0"/>
    <p:restoredTop sz="99448" autoAdjust="0"/>
  </p:normalViewPr>
  <p:slideViewPr>
    <p:cSldViewPr snapToGrid="0" snapToObjects="1">
      <p:cViewPr>
        <p:scale>
          <a:sx n="100" d="100"/>
          <a:sy n="100" d="100"/>
        </p:scale>
        <p:origin x="-1112" y="-8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D:Users:igakubumenekigaku:Desktop:20150401%20M%20vs%20MJ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HD:Users:igakubumenekigaku:Desktop:&#21517;&#31216;&#26410;&#35373;&#23450;&#12501;&#12457;&#12523;&#12480;%2021.11.02:sFig3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HD:Users:igakubumenekigaku:Desktop:&#21517;&#31216;&#26410;&#35373;&#23450;&#12501;&#12457;&#12523;&#12480;%2021.11.02:sFig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HD:Users:igakubumenekigaku:Desktop:20150401%20M%20vs%20MJ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HD:Users:igakubumenekigaku:Desktop:20150401%20M%20vs%20MJ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HD:Users:igakubumenekigaku:Desktop:20150401%20M%20vs%20MJ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HD:Users:igakubumenekigaku:Desktop:20150401%20M%20vs%20MJ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HD:Users:igakubumenekigaku:Desktop:20151130-MJ%20vs%20G+2ndAb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HD:Users:igakubumenekigaku:Desktop:20151130-MJ%20vs%20G+2ndAb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HD:Users:igakubumenekigaku:Desktop:20151130-MJ%20vs%20G+2ndAb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HD:Users:igakubumenekigaku:Desktop:&#21517;&#31216;&#26410;&#35373;&#23450;&#12501;&#12457;&#12523;&#12480;%2021.11.02:sFig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0903829774196513"/>
          <c:y val="0.0434523809523809"/>
          <c:w val="0.851786972640093"/>
          <c:h val="0.82570959880015"/>
        </c:manualLayout>
      </c:layout>
      <c:scatterChart>
        <c:scatterStyle val="lineMarker"/>
        <c:ser>
          <c:idx val="1"/>
          <c:order val="0"/>
          <c:tx>
            <c:strRef>
              <c:f>Sheet2!$U$24</c:f>
              <c:strCache>
                <c:ptCount val="1"/>
                <c:pt idx="0">
                  <c:v>TR1-IgM(J+) 419</c:v>
                </c:pt>
              </c:strCache>
            </c:strRef>
          </c:tx>
          <c:spPr>
            <a:ln w="25400">
              <a:solidFill>
                <a:schemeClr val="tx1"/>
              </a:solidFill>
            </a:ln>
          </c:spPr>
          <c:marker>
            <c:symbol val="triang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Sheet2!$V$26:$V$32</c:f>
                <c:numCache>
                  <c:formatCode>General</c:formatCode>
                  <c:ptCount val="7"/>
                  <c:pt idx="0">
                    <c:v>0.398869182713154</c:v>
                  </c:pt>
                  <c:pt idx="1">
                    <c:v>0.989973712772696</c:v>
                  </c:pt>
                  <c:pt idx="2">
                    <c:v>0.566947237606394</c:v>
                  </c:pt>
                  <c:pt idx="3">
                    <c:v>3.653152409316453</c:v>
                  </c:pt>
                  <c:pt idx="4">
                    <c:v>5.01524761265742</c:v>
                  </c:pt>
                  <c:pt idx="5">
                    <c:v>5.051987331123386</c:v>
                  </c:pt>
                  <c:pt idx="6">
                    <c:v>2.704062894798628</c:v>
                  </c:pt>
                </c:numCache>
              </c:numRef>
            </c:plus>
            <c:minus>
              <c:numRef>
                <c:f>Sheet2!$V$26:$V$32</c:f>
                <c:numCache>
                  <c:formatCode>General</c:formatCode>
                  <c:ptCount val="7"/>
                  <c:pt idx="0">
                    <c:v>0.398869182713154</c:v>
                  </c:pt>
                  <c:pt idx="1">
                    <c:v>0.989973712772696</c:v>
                  </c:pt>
                  <c:pt idx="2">
                    <c:v>0.566947237606394</c:v>
                  </c:pt>
                  <c:pt idx="3">
                    <c:v>3.653152409316453</c:v>
                  </c:pt>
                  <c:pt idx="4">
                    <c:v>5.01524761265742</c:v>
                  </c:pt>
                  <c:pt idx="5">
                    <c:v>5.051987331123386</c:v>
                  </c:pt>
                  <c:pt idx="6">
                    <c:v>2.704062894798628</c:v>
                  </c:pt>
                </c:numCache>
              </c:numRef>
            </c:minus>
          </c:errBars>
          <c:xVal>
            <c:numRef>
              <c:f>Sheet2!$AD$26:$AD$32</c:f>
              <c:numCache>
                <c:formatCode>0.00_ </c:formatCode>
                <c:ptCount val="7"/>
                <c:pt idx="0" formatCode="General">
                  <c:v>1000.0</c:v>
                </c:pt>
                <c:pt idx="1">
                  <c:v>333.3333333333333</c:v>
                </c:pt>
                <c:pt idx="2">
                  <c:v>111.1111111111111</c:v>
                </c:pt>
                <c:pt idx="3">
                  <c:v>37.03703703703702</c:v>
                </c:pt>
                <c:pt idx="4">
                  <c:v>12.34567901234568</c:v>
                </c:pt>
                <c:pt idx="5">
                  <c:v>4.11522633744855</c:v>
                </c:pt>
                <c:pt idx="6">
                  <c:v>1.371742112482853</c:v>
                </c:pt>
              </c:numCache>
            </c:numRef>
          </c:xVal>
          <c:yVal>
            <c:numRef>
              <c:f>Sheet2!$U$26:$U$32</c:f>
              <c:numCache>
                <c:formatCode>General</c:formatCode>
                <c:ptCount val="7"/>
                <c:pt idx="0">
                  <c:v>4.067375886524823</c:v>
                </c:pt>
                <c:pt idx="1">
                  <c:v>4.164302600472809</c:v>
                </c:pt>
                <c:pt idx="2">
                  <c:v>6.391252955082742</c:v>
                </c:pt>
                <c:pt idx="3">
                  <c:v>16.86643026004728</c:v>
                </c:pt>
                <c:pt idx="4">
                  <c:v>54.68439716312054</c:v>
                </c:pt>
                <c:pt idx="5">
                  <c:v>87.36288416075632</c:v>
                </c:pt>
                <c:pt idx="6">
                  <c:v>108.0602836879433</c:v>
                </c:pt>
              </c:numCache>
            </c:numRef>
          </c:yVal>
        </c:ser>
        <c:ser>
          <c:idx val="3"/>
          <c:order val="1"/>
          <c:tx>
            <c:strRef>
              <c:f>Sheet2!$AA$24</c:f>
              <c:strCache>
                <c:ptCount val="1"/>
                <c:pt idx="0">
                  <c:v>control-IgM(J+)</c:v>
                </c:pt>
              </c:strCache>
            </c:strRef>
          </c:tx>
          <c:spPr>
            <a:ln w="25400">
              <a:solidFill>
                <a:schemeClr val="tx1"/>
              </a:solidFill>
            </a:ln>
          </c:spPr>
          <c:marker>
            <c:symbol val="triang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Sheet2!$AB$26:$AB$32</c:f>
                <c:numCache>
                  <c:formatCode>General</c:formatCode>
                  <c:ptCount val="7"/>
                  <c:pt idx="0">
                    <c:v>5.262040156917897</c:v>
                  </c:pt>
                  <c:pt idx="1">
                    <c:v>6.162263567801967</c:v>
                  </c:pt>
                  <c:pt idx="2">
                    <c:v>7.627220214784596</c:v>
                  </c:pt>
                  <c:pt idx="3">
                    <c:v>5.175672529973417</c:v>
                  </c:pt>
                  <c:pt idx="4">
                    <c:v>7.302045596442809</c:v>
                  </c:pt>
                  <c:pt idx="5">
                    <c:v>0.790782792138545</c:v>
                  </c:pt>
                  <c:pt idx="6">
                    <c:v>1.907805812610476</c:v>
                  </c:pt>
                </c:numCache>
              </c:numRef>
            </c:plus>
            <c:minus>
              <c:numRef>
                <c:f>Sheet2!$AB$26:$AB$32</c:f>
                <c:numCache>
                  <c:formatCode>General</c:formatCode>
                  <c:ptCount val="7"/>
                  <c:pt idx="0">
                    <c:v>5.262040156917897</c:v>
                  </c:pt>
                  <c:pt idx="1">
                    <c:v>6.162263567801967</c:v>
                  </c:pt>
                  <c:pt idx="2">
                    <c:v>7.627220214784596</c:v>
                  </c:pt>
                  <c:pt idx="3">
                    <c:v>5.175672529973417</c:v>
                  </c:pt>
                  <c:pt idx="4">
                    <c:v>7.302045596442809</c:v>
                  </c:pt>
                  <c:pt idx="5">
                    <c:v>0.790782792138545</c:v>
                  </c:pt>
                  <c:pt idx="6">
                    <c:v>1.907805812610476</c:v>
                  </c:pt>
                </c:numCache>
              </c:numRef>
            </c:minus>
          </c:errBars>
          <c:xVal>
            <c:numRef>
              <c:f>Sheet2!$AD$26:$AD$32</c:f>
              <c:numCache>
                <c:formatCode>0.00_ </c:formatCode>
                <c:ptCount val="7"/>
                <c:pt idx="0" formatCode="General">
                  <c:v>1000.0</c:v>
                </c:pt>
                <c:pt idx="1">
                  <c:v>333.3333333333333</c:v>
                </c:pt>
                <c:pt idx="2">
                  <c:v>111.1111111111111</c:v>
                </c:pt>
                <c:pt idx="3">
                  <c:v>37.03703703703702</c:v>
                </c:pt>
                <c:pt idx="4">
                  <c:v>12.34567901234568</c:v>
                </c:pt>
                <c:pt idx="5">
                  <c:v>4.11522633744855</c:v>
                </c:pt>
                <c:pt idx="6">
                  <c:v>1.371742112482853</c:v>
                </c:pt>
              </c:numCache>
            </c:numRef>
          </c:xVal>
          <c:yVal>
            <c:numRef>
              <c:f>Sheet2!$AA$26:$AA$32</c:f>
              <c:numCache>
                <c:formatCode>General</c:formatCode>
                <c:ptCount val="7"/>
                <c:pt idx="0">
                  <c:v>118.4172576832151</c:v>
                </c:pt>
                <c:pt idx="1">
                  <c:v>136.5709219858156</c:v>
                </c:pt>
                <c:pt idx="2">
                  <c:v>126.7978723404255</c:v>
                </c:pt>
                <c:pt idx="3">
                  <c:v>120.7836879432624</c:v>
                </c:pt>
                <c:pt idx="4">
                  <c:v>123.4125295508274</c:v>
                </c:pt>
                <c:pt idx="5">
                  <c:v>112.9562647754137</c:v>
                </c:pt>
                <c:pt idx="6">
                  <c:v>110.2139479905437</c:v>
                </c:pt>
              </c:numCache>
            </c:numRef>
          </c:yVal>
        </c:ser>
        <c:axId val="93644296"/>
        <c:axId val="94699016"/>
      </c:scatterChart>
      <c:valAx>
        <c:axId val="93644296"/>
        <c:scaling>
          <c:logBase val="10.0"/>
          <c:orientation val="minMax"/>
        </c:scaling>
        <c:axPos val="b"/>
        <c:numFmt formatCode="General" sourceLinked="0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000" baseline="0">
                <a:latin typeface="Arial"/>
              </a:defRPr>
            </a:pPr>
            <a:endParaRPr lang="ja-JP"/>
          </a:p>
        </c:txPr>
        <c:crossAx val="94699016"/>
        <c:crosses val="autoZero"/>
        <c:crossBetween val="midCat"/>
      </c:valAx>
      <c:valAx>
        <c:axId val="94699016"/>
        <c:scaling>
          <c:orientation val="minMax"/>
          <c:max val="150.0"/>
          <c:min val="0.0"/>
        </c:scaling>
        <c:axPos val="l"/>
        <c:majorGridlines>
          <c:spPr>
            <a:ln>
              <a:noFill/>
            </a:ln>
          </c:spPr>
        </c:majorGridlines>
        <c:numFmt formatCode="General" sourceLinked="0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/>
              </a:defRPr>
            </a:pPr>
            <a:endParaRPr lang="ja-JP"/>
          </a:p>
        </c:txPr>
        <c:crossAx val="93644296"/>
        <c:crosses val="autoZero"/>
        <c:crossBetween val="midCat"/>
      </c:valAx>
      <c:spPr>
        <a:noFill/>
      </c:spPr>
    </c:plotArea>
    <c:legend>
      <c:legendPos val="r"/>
      <c:layout>
        <c:manualLayout>
          <c:xMode val="edge"/>
          <c:yMode val="edge"/>
          <c:x val="0.480288188976378"/>
          <c:y val="0.38453892361393"/>
          <c:w val="0.499711811023622"/>
          <c:h val="0.176103653760406"/>
        </c:manualLayout>
      </c:layout>
      <c:spPr>
        <a:noFill/>
        <a:ln>
          <a:noFill/>
        </a:ln>
      </c:spPr>
      <c:txPr>
        <a:bodyPr/>
        <a:lstStyle/>
        <a:p>
          <a:pPr>
            <a:defRPr sz="1000">
              <a:latin typeface="Arial"/>
            </a:defRPr>
          </a:pPr>
          <a:endParaRPr lang="ja-JP"/>
        </a:p>
      </c:txPr>
    </c:legend>
    <c:plotVisOnly val="1"/>
  </c:chart>
  <c:spPr>
    <a:noFill/>
    <a:ln>
      <a:noFill/>
    </a:ln>
  </c:sp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8"/>
  <c:chart>
    <c:plotArea>
      <c:layout>
        <c:manualLayout>
          <c:layoutTarget val="inner"/>
          <c:xMode val="edge"/>
          <c:yMode val="edge"/>
          <c:x val="0.0843705312697982"/>
          <c:y val="0.0266424623509141"/>
          <c:w val="0.846663951488823"/>
          <c:h val="0.853392683322518"/>
        </c:manualLayout>
      </c:layout>
      <c:barChart>
        <c:barDir val="col"/>
        <c:grouping val="clustered"/>
        <c:ser>
          <c:idx val="0"/>
          <c:order val="0"/>
          <c:tx>
            <c:strRef>
              <c:f>'A549'!$W$24</c:f>
              <c:strCache>
                <c:ptCount val="1"/>
                <c:pt idx="0">
                  <c:v>TR1-IgM(J+) 10μg/ml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effectLst/>
          </c:spPr>
          <c:errBars>
            <c:errBarType val="both"/>
            <c:errValType val="cust"/>
            <c:plus>
              <c:numRef>
                <c:f>'A549'!$P$24:$U$24</c:f>
                <c:numCache>
                  <c:formatCode>General</c:formatCode>
                  <c:ptCount val="6"/>
                  <c:pt idx="0">
                    <c:v>2.419143674497557</c:v>
                  </c:pt>
                  <c:pt idx="1">
                    <c:v>4.46785043917298</c:v>
                  </c:pt>
                  <c:pt idx="2">
                    <c:v>14.44333948099842</c:v>
                  </c:pt>
                  <c:pt idx="3">
                    <c:v>3.327769687515683</c:v>
                  </c:pt>
                  <c:pt idx="4">
                    <c:v>3.888530099562334</c:v>
                  </c:pt>
                  <c:pt idx="5">
                    <c:v>0.316430620445243</c:v>
                  </c:pt>
                </c:numCache>
              </c:numRef>
            </c:plus>
            <c:minus>
              <c:numRef>
                <c:f>'A549'!$P$24:$U$24</c:f>
                <c:numCache>
                  <c:formatCode>General</c:formatCode>
                  <c:ptCount val="6"/>
                  <c:pt idx="0">
                    <c:v>2.419143674497557</c:v>
                  </c:pt>
                  <c:pt idx="1">
                    <c:v>4.46785043917298</c:v>
                  </c:pt>
                  <c:pt idx="2">
                    <c:v>14.44333948099842</c:v>
                  </c:pt>
                  <c:pt idx="3">
                    <c:v>3.327769687515683</c:v>
                  </c:pt>
                  <c:pt idx="4">
                    <c:v>3.888530099562334</c:v>
                  </c:pt>
                  <c:pt idx="5">
                    <c:v>0.316430620445243</c:v>
                  </c:pt>
                </c:numCache>
              </c:numRef>
            </c:minus>
          </c:errBars>
          <c:cat>
            <c:strRef>
              <c:f>'A549'!$P$22:$U$22</c:f>
              <c:strCache>
                <c:ptCount val="6"/>
                <c:pt idx="0">
                  <c:v>401</c:v>
                </c:pt>
                <c:pt idx="1">
                  <c:v>404</c:v>
                </c:pt>
                <c:pt idx="2">
                  <c:v>419</c:v>
                </c:pt>
                <c:pt idx="3">
                  <c:v>422</c:v>
                </c:pt>
                <c:pt idx="4">
                  <c:v>438</c:v>
                </c:pt>
                <c:pt idx="5">
                  <c:v>Control</c:v>
                </c:pt>
              </c:strCache>
            </c:strRef>
          </c:cat>
          <c:val>
            <c:numRef>
              <c:f>'A549'!$I$24:$N$24</c:f>
              <c:numCache>
                <c:formatCode>General</c:formatCode>
                <c:ptCount val="6"/>
                <c:pt idx="0">
                  <c:v>89.84236350349721</c:v>
                </c:pt>
                <c:pt idx="1">
                  <c:v>98.70811149389288</c:v>
                </c:pt>
                <c:pt idx="2">
                  <c:v>101.6703204927446</c:v>
                </c:pt>
                <c:pt idx="3">
                  <c:v>90.80279778682529</c:v>
                </c:pt>
                <c:pt idx="4">
                  <c:v>100.362772732018</c:v>
                </c:pt>
                <c:pt idx="5">
                  <c:v>90.52876083098435</c:v>
                </c:pt>
              </c:numCache>
            </c:numRef>
          </c:val>
        </c:ser>
        <c:ser>
          <c:idx val="1"/>
          <c:order val="1"/>
          <c:tx>
            <c:strRef>
              <c:f>'A549'!$W$25</c:f>
              <c:strCache>
                <c:ptCount val="1"/>
                <c:pt idx="0">
                  <c:v>TR1-IgM(J+) 2.5μg/ml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c:spPr>
          <c:errBars>
            <c:errBarType val="both"/>
            <c:errValType val="cust"/>
            <c:plus>
              <c:numRef>
                <c:f>'A549'!$P$25:$U$25</c:f>
                <c:numCache>
                  <c:formatCode>General</c:formatCode>
                  <c:ptCount val="6"/>
                  <c:pt idx="0">
                    <c:v>5.66164532111414</c:v>
                  </c:pt>
                  <c:pt idx="1">
                    <c:v>7.167836005432737</c:v>
                  </c:pt>
                  <c:pt idx="2">
                    <c:v>3.116983384027404</c:v>
                  </c:pt>
                  <c:pt idx="3">
                    <c:v>9.17229059731492</c:v>
                  </c:pt>
                  <c:pt idx="4">
                    <c:v>1.41174498671106</c:v>
                  </c:pt>
                  <c:pt idx="5">
                    <c:v>1.598267124177993</c:v>
                  </c:pt>
                </c:numCache>
              </c:numRef>
            </c:plus>
            <c:minus>
              <c:numRef>
                <c:f>'A549'!$P$25:$U$25</c:f>
                <c:numCache>
                  <c:formatCode>General</c:formatCode>
                  <c:ptCount val="6"/>
                  <c:pt idx="0">
                    <c:v>5.66164532111414</c:v>
                  </c:pt>
                  <c:pt idx="1">
                    <c:v>7.167836005432737</c:v>
                  </c:pt>
                  <c:pt idx="2">
                    <c:v>3.116983384027404</c:v>
                  </c:pt>
                  <c:pt idx="3">
                    <c:v>9.17229059731492</c:v>
                  </c:pt>
                  <c:pt idx="4">
                    <c:v>1.41174498671106</c:v>
                  </c:pt>
                  <c:pt idx="5">
                    <c:v>1.598267124177993</c:v>
                  </c:pt>
                </c:numCache>
              </c:numRef>
            </c:minus>
          </c:errBars>
          <c:cat>
            <c:strRef>
              <c:f>'A549'!$P$22:$U$22</c:f>
              <c:strCache>
                <c:ptCount val="6"/>
                <c:pt idx="0">
                  <c:v>401</c:v>
                </c:pt>
                <c:pt idx="1">
                  <c:v>404</c:v>
                </c:pt>
                <c:pt idx="2">
                  <c:v>419</c:v>
                </c:pt>
                <c:pt idx="3">
                  <c:v>422</c:v>
                </c:pt>
                <c:pt idx="4">
                  <c:v>438</c:v>
                </c:pt>
                <c:pt idx="5">
                  <c:v>Control</c:v>
                </c:pt>
              </c:strCache>
            </c:strRef>
          </c:cat>
          <c:val>
            <c:numRef>
              <c:f>'A549'!$I$25:$N$25</c:f>
              <c:numCache>
                <c:formatCode>General</c:formatCode>
                <c:ptCount val="6"/>
                <c:pt idx="0">
                  <c:v>85.58043637122869</c:v>
                </c:pt>
                <c:pt idx="1">
                  <c:v>98.60371646309635</c:v>
                </c:pt>
                <c:pt idx="2">
                  <c:v>92.87112433448162</c:v>
                </c:pt>
                <c:pt idx="3">
                  <c:v>80.28499843407454</c:v>
                </c:pt>
                <c:pt idx="4">
                  <c:v>105.3867835891012</c:v>
                </c:pt>
                <c:pt idx="5">
                  <c:v>90.71667188641821</c:v>
                </c:pt>
              </c:numCache>
            </c:numRef>
          </c:val>
        </c:ser>
        <c:ser>
          <c:idx val="2"/>
          <c:order val="2"/>
          <c:tx>
            <c:strRef>
              <c:f>'A549'!$W$26</c:f>
              <c:strCache>
                <c:ptCount val="1"/>
                <c:pt idx="0">
                  <c:v>TR1-IgM(J+) 0.625μg/ml</c:v>
                </c:pt>
              </c:strCache>
            </c:strRef>
          </c:tx>
          <c:spPr>
            <a:pattFill prst="ltDnDiag">
              <a:fgClr>
                <a:schemeClr val="tx1"/>
              </a:fgClr>
              <a:bgClr>
                <a:prstClr val="white"/>
              </a:bgClr>
            </a:pattFill>
            <a:ln>
              <a:solidFill>
                <a:schemeClr val="tx1"/>
              </a:solidFill>
            </a:ln>
            <a:effectLst/>
          </c:spPr>
          <c:errBars>
            <c:errBarType val="both"/>
            <c:errValType val="cust"/>
            <c:plus>
              <c:numRef>
                <c:f>'A549'!$P$26:$U$26</c:f>
                <c:numCache>
                  <c:formatCode>General</c:formatCode>
                  <c:ptCount val="6"/>
                  <c:pt idx="0">
                    <c:v>5.04348549249974</c:v>
                  </c:pt>
                  <c:pt idx="1">
                    <c:v>1.581242294807499</c:v>
                  </c:pt>
                  <c:pt idx="2">
                    <c:v>2.155386094405533</c:v>
                  </c:pt>
                  <c:pt idx="3">
                    <c:v>8.634403518020553</c:v>
                  </c:pt>
                  <c:pt idx="4">
                    <c:v>3.874442110726439</c:v>
                  </c:pt>
                  <c:pt idx="5">
                    <c:v>0.372655167523176</c:v>
                  </c:pt>
                </c:numCache>
              </c:numRef>
            </c:plus>
            <c:minus>
              <c:numRef>
                <c:f>'A549'!$P$26:$U$26</c:f>
                <c:numCache>
                  <c:formatCode>General</c:formatCode>
                  <c:ptCount val="6"/>
                  <c:pt idx="0">
                    <c:v>5.04348549249974</c:v>
                  </c:pt>
                  <c:pt idx="1">
                    <c:v>1.581242294807499</c:v>
                  </c:pt>
                  <c:pt idx="2">
                    <c:v>2.155386094405533</c:v>
                  </c:pt>
                  <c:pt idx="3">
                    <c:v>8.634403518020553</c:v>
                  </c:pt>
                  <c:pt idx="4">
                    <c:v>3.874442110726439</c:v>
                  </c:pt>
                  <c:pt idx="5">
                    <c:v>0.372655167523176</c:v>
                  </c:pt>
                </c:numCache>
              </c:numRef>
            </c:minus>
          </c:errBars>
          <c:cat>
            <c:strRef>
              <c:f>'A549'!$P$22:$U$22</c:f>
              <c:strCache>
                <c:ptCount val="6"/>
                <c:pt idx="0">
                  <c:v>401</c:v>
                </c:pt>
                <c:pt idx="1">
                  <c:v>404</c:v>
                </c:pt>
                <c:pt idx="2">
                  <c:v>419</c:v>
                </c:pt>
                <c:pt idx="3">
                  <c:v>422</c:v>
                </c:pt>
                <c:pt idx="4">
                  <c:v>438</c:v>
                </c:pt>
                <c:pt idx="5">
                  <c:v>Control</c:v>
                </c:pt>
              </c:strCache>
            </c:strRef>
          </c:cat>
          <c:val>
            <c:numRef>
              <c:f>'A549'!$I$26:$N$26</c:f>
              <c:numCache>
                <c:formatCode>General</c:formatCode>
                <c:ptCount val="6"/>
                <c:pt idx="0">
                  <c:v>91.48397536277274</c:v>
                </c:pt>
                <c:pt idx="1">
                  <c:v>98.91690155548595</c:v>
                </c:pt>
                <c:pt idx="2">
                  <c:v>95.87639628353683</c:v>
                </c:pt>
                <c:pt idx="3">
                  <c:v>96.28092702787347</c:v>
                </c:pt>
                <c:pt idx="4">
                  <c:v>98.64286459964506</c:v>
                </c:pt>
                <c:pt idx="5">
                  <c:v>96.98820336152</c:v>
                </c:pt>
              </c:numCache>
            </c:numRef>
          </c:val>
        </c:ser>
        <c:ser>
          <c:idx val="3"/>
          <c:order val="3"/>
          <c:tx>
            <c:strRef>
              <c:f>'A549'!$W$27</c:f>
              <c:strCache>
                <c:ptCount val="1"/>
                <c:pt idx="0">
                  <c:v>TR1-IgM(J+) 0.156μg/ml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errBars>
            <c:errBarType val="both"/>
            <c:errValType val="cust"/>
            <c:plus>
              <c:numRef>
                <c:f>'A549'!$P$27:$U$27</c:f>
                <c:numCache>
                  <c:formatCode>General</c:formatCode>
                  <c:ptCount val="6"/>
                  <c:pt idx="0">
                    <c:v>17.14099627639155</c:v>
                  </c:pt>
                  <c:pt idx="1">
                    <c:v>1.48057265611865</c:v>
                  </c:pt>
                  <c:pt idx="2">
                    <c:v>2.616692996390355</c:v>
                  </c:pt>
                  <c:pt idx="3">
                    <c:v>5.445189166073594</c:v>
                  </c:pt>
                  <c:pt idx="4">
                    <c:v>4.012898509564747</c:v>
                  </c:pt>
                  <c:pt idx="5">
                    <c:v>7.585276505163518</c:v>
                  </c:pt>
                </c:numCache>
              </c:numRef>
            </c:plus>
            <c:minus>
              <c:numRef>
                <c:f>'A549'!$P$27:$U$27</c:f>
                <c:numCache>
                  <c:formatCode>General</c:formatCode>
                  <c:ptCount val="6"/>
                  <c:pt idx="0">
                    <c:v>17.14099627639155</c:v>
                  </c:pt>
                  <c:pt idx="1">
                    <c:v>1.48057265611865</c:v>
                  </c:pt>
                  <c:pt idx="2">
                    <c:v>2.616692996390355</c:v>
                  </c:pt>
                  <c:pt idx="3">
                    <c:v>5.445189166073594</c:v>
                  </c:pt>
                  <c:pt idx="4">
                    <c:v>4.012898509564747</c:v>
                  </c:pt>
                  <c:pt idx="5">
                    <c:v>7.585276505163518</c:v>
                  </c:pt>
                </c:numCache>
              </c:numRef>
            </c:minus>
          </c:errBars>
          <c:cat>
            <c:strRef>
              <c:f>'A549'!$P$22:$U$22</c:f>
              <c:strCache>
                <c:ptCount val="6"/>
                <c:pt idx="0">
                  <c:v>401</c:v>
                </c:pt>
                <c:pt idx="1">
                  <c:v>404</c:v>
                </c:pt>
                <c:pt idx="2">
                  <c:v>419</c:v>
                </c:pt>
                <c:pt idx="3">
                  <c:v>422</c:v>
                </c:pt>
                <c:pt idx="4">
                  <c:v>438</c:v>
                </c:pt>
                <c:pt idx="5">
                  <c:v>Control</c:v>
                </c:pt>
              </c:strCache>
            </c:strRef>
          </c:cat>
          <c:val>
            <c:numRef>
              <c:f>'A549'!$I$27:$N$27</c:f>
              <c:numCache>
                <c:formatCode>General</c:formatCode>
                <c:ptCount val="6"/>
                <c:pt idx="0">
                  <c:v>108.2132790479173</c:v>
                </c:pt>
                <c:pt idx="1">
                  <c:v>96.8316108153252</c:v>
                </c:pt>
                <c:pt idx="2">
                  <c:v>96.05647771166086</c:v>
                </c:pt>
                <c:pt idx="3">
                  <c:v>91.04290635765733</c:v>
                </c:pt>
                <c:pt idx="4">
                  <c:v>101.1874934753106</c:v>
                </c:pt>
                <c:pt idx="5">
                  <c:v>89.9076103977451</c:v>
                </c:pt>
              </c:numCache>
            </c:numRef>
          </c:val>
        </c:ser>
        <c:axId val="443096280"/>
        <c:axId val="443099944"/>
      </c:barChart>
      <c:catAx>
        <c:axId val="443096280"/>
        <c:scaling>
          <c:orientation val="minMax"/>
        </c:scaling>
        <c:axPos val="b"/>
        <c:tickLblPos val="nextTo"/>
        <c:spPr>
          <a:ln w="19050">
            <a:solidFill>
              <a:schemeClr val="tx1"/>
            </a:solidFill>
          </a:ln>
        </c:spPr>
        <c:crossAx val="443099944"/>
        <c:crosses val="autoZero"/>
        <c:auto val="1"/>
        <c:lblAlgn val="ctr"/>
        <c:lblOffset val="100"/>
      </c:catAx>
      <c:valAx>
        <c:axId val="443099944"/>
        <c:scaling>
          <c:orientation val="minMax"/>
          <c:max val="130.0"/>
          <c:min val="0.0"/>
        </c:scaling>
        <c:axPos val="l"/>
        <c:numFmt formatCode="General" sourceLinked="1"/>
        <c:tickLblPos val="nextTo"/>
        <c:spPr>
          <a:ln w="19050">
            <a:solidFill>
              <a:schemeClr val="tx1"/>
            </a:solidFill>
          </a:ln>
        </c:spPr>
        <c:crossAx val="443096280"/>
        <c:crosses val="autoZero"/>
        <c:crossBetween val="between"/>
      </c:valAx>
    </c:plotArea>
    <c:plotVisOnly val="1"/>
    <c:dispBlanksAs val="gap"/>
  </c:chart>
  <c:txPr>
    <a:bodyPr/>
    <a:lstStyle/>
    <a:p>
      <a:pPr>
        <a:defRPr>
          <a:latin typeface="Arial"/>
        </a:defRPr>
      </a:pPr>
      <a:endParaRPr lang="ja-JP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8"/>
  <c:chart>
    <c:plotArea>
      <c:layout>
        <c:manualLayout>
          <c:layoutTarget val="inner"/>
          <c:xMode val="edge"/>
          <c:yMode val="edge"/>
          <c:x val="0.0717412102517023"/>
          <c:y val="0.221197405535941"/>
          <c:w val="0.596172923036679"/>
          <c:h val="0.651407042657762"/>
        </c:manualLayout>
      </c:layout>
      <c:barChart>
        <c:barDir val="col"/>
        <c:grouping val="clustered"/>
        <c:ser>
          <c:idx val="0"/>
          <c:order val="0"/>
          <c:tx>
            <c:strRef>
              <c:f>'MCF7'!$W$24</c:f>
              <c:strCache>
                <c:ptCount val="1"/>
                <c:pt idx="0">
                  <c:v>TR1-IgM(J+) 10μg/ml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errBars>
            <c:errBarType val="both"/>
            <c:errValType val="cust"/>
            <c:plus>
              <c:numRef>
                <c:f>'MCF7'!$P$24:$U$24</c:f>
                <c:numCache>
                  <c:formatCode>General</c:formatCode>
                  <c:ptCount val="6"/>
                  <c:pt idx="0">
                    <c:v>4.966692016951356</c:v>
                  </c:pt>
                  <c:pt idx="1">
                    <c:v>6.603537629345769</c:v>
                  </c:pt>
                  <c:pt idx="2">
                    <c:v>2.467859539678158</c:v>
                  </c:pt>
                  <c:pt idx="3">
                    <c:v>1.002029963780032</c:v>
                  </c:pt>
                  <c:pt idx="4">
                    <c:v>10.1614483499189</c:v>
                  </c:pt>
                  <c:pt idx="5">
                    <c:v>1.162997905521218</c:v>
                  </c:pt>
                </c:numCache>
              </c:numRef>
            </c:plus>
            <c:minus>
              <c:numRef>
                <c:f>'MCF7'!$P$24:$U$24</c:f>
                <c:numCache>
                  <c:formatCode>General</c:formatCode>
                  <c:ptCount val="6"/>
                  <c:pt idx="0">
                    <c:v>4.966692016951356</c:v>
                  </c:pt>
                  <c:pt idx="1">
                    <c:v>6.603537629345769</c:v>
                  </c:pt>
                  <c:pt idx="2">
                    <c:v>2.467859539678158</c:v>
                  </c:pt>
                  <c:pt idx="3">
                    <c:v>1.002029963780032</c:v>
                  </c:pt>
                  <c:pt idx="4">
                    <c:v>10.1614483499189</c:v>
                  </c:pt>
                  <c:pt idx="5">
                    <c:v>1.162997905521218</c:v>
                  </c:pt>
                </c:numCache>
              </c:numRef>
            </c:minus>
          </c:errBars>
          <c:cat>
            <c:strRef>
              <c:f>'MCF7'!$P$22:$U$22</c:f>
              <c:strCache>
                <c:ptCount val="6"/>
                <c:pt idx="0">
                  <c:v>401</c:v>
                </c:pt>
                <c:pt idx="1">
                  <c:v>404</c:v>
                </c:pt>
                <c:pt idx="2">
                  <c:v>419</c:v>
                </c:pt>
                <c:pt idx="3">
                  <c:v>422</c:v>
                </c:pt>
                <c:pt idx="4">
                  <c:v>438</c:v>
                </c:pt>
                <c:pt idx="5">
                  <c:v>Control</c:v>
                </c:pt>
              </c:strCache>
            </c:strRef>
          </c:cat>
          <c:val>
            <c:numRef>
              <c:f>'MCF7'!$I$24:$N$24</c:f>
              <c:numCache>
                <c:formatCode>General</c:formatCode>
                <c:ptCount val="6"/>
                <c:pt idx="0">
                  <c:v>109.2373316341882</c:v>
                </c:pt>
                <c:pt idx="1">
                  <c:v>112.1860563903786</c:v>
                </c:pt>
                <c:pt idx="2">
                  <c:v>91.27064195826475</c:v>
                </c:pt>
                <c:pt idx="3">
                  <c:v>91.9892387475884</c:v>
                </c:pt>
                <c:pt idx="4">
                  <c:v>98.23182711198424</c:v>
                </c:pt>
                <c:pt idx="5">
                  <c:v>95.05654967344554</c:v>
                </c:pt>
              </c:numCache>
            </c:numRef>
          </c:val>
        </c:ser>
        <c:ser>
          <c:idx val="1"/>
          <c:order val="1"/>
          <c:tx>
            <c:strRef>
              <c:f>'MCF7'!$W$25</c:f>
              <c:strCache>
                <c:ptCount val="1"/>
                <c:pt idx="0">
                  <c:v>TR1-IgM(J+) 2.5μg/ml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c:spPr>
          <c:errBars>
            <c:errBarType val="both"/>
            <c:errValType val="cust"/>
            <c:plus>
              <c:numRef>
                <c:f>'MCF7'!$P$25:$U$25</c:f>
                <c:numCache>
                  <c:formatCode>General</c:formatCode>
                  <c:ptCount val="6"/>
                  <c:pt idx="0">
                    <c:v>5.85730243224938</c:v>
                  </c:pt>
                  <c:pt idx="1">
                    <c:v>8.8601358130036</c:v>
                  </c:pt>
                  <c:pt idx="2">
                    <c:v>5.13186614253379</c:v>
                  </c:pt>
                  <c:pt idx="3">
                    <c:v>5.372205692898915</c:v>
                  </c:pt>
                  <c:pt idx="4">
                    <c:v>9.956214442164975</c:v>
                  </c:pt>
                  <c:pt idx="5">
                    <c:v>10.40674549206862</c:v>
                  </c:pt>
                </c:numCache>
              </c:numRef>
            </c:plus>
            <c:minus>
              <c:numRef>
                <c:f>'MCF7'!$P$25:$U$25</c:f>
                <c:numCache>
                  <c:formatCode>General</c:formatCode>
                  <c:ptCount val="6"/>
                  <c:pt idx="0">
                    <c:v>5.85730243224938</c:v>
                  </c:pt>
                  <c:pt idx="1">
                    <c:v>8.8601358130036</c:v>
                  </c:pt>
                  <c:pt idx="2">
                    <c:v>5.13186614253379</c:v>
                  </c:pt>
                  <c:pt idx="3">
                    <c:v>5.372205692898915</c:v>
                  </c:pt>
                  <c:pt idx="4">
                    <c:v>9.956214442164975</c:v>
                  </c:pt>
                  <c:pt idx="5">
                    <c:v>10.40674549206862</c:v>
                  </c:pt>
                </c:numCache>
              </c:numRef>
            </c:minus>
          </c:errBars>
          <c:cat>
            <c:strRef>
              <c:f>'MCF7'!$P$22:$U$22</c:f>
              <c:strCache>
                <c:ptCount val="6"/>
                <c:pt idx="0">
                  <c:v>401</c:v>
                </c:pt>
                <c:pt idx="1">
                  <c:v>404</c:v>
                </c:pt>
                <c:pt idx="2">
                  <c:v>419</c:v>
                </c:pt>
                <c:pt idx="3">
                  <c:v>422</c:v>
                </c:pt>
                <c:pt idx="4">
                  <c:v>438</c:v>
                </c:pt>
                <c:pt idx="5">
                  <c:v>Control</c:v>
                </c:pt>
              </c:strCache>
            </c:strRef>
          </c:cat>
          <c:val>
            <c:numRef>
              <c:f>'MCF7'!$I$25:$N$25</c:f>
              <c:numCache>
                <c:formatCode>General</c:formatCode>
                <c:ptCount val="6"/>
                <c:pt idx="0">
                  <c:v>95.67956954990353</c:v>
                </c:pt>
                <c:pt idx="1">
                  <c:v>104.810704614241</c:v>
                </c:pt>
                <c:pt idx="2">
                  <c:v>96.70790633462538</c:v>
                </c:pt>
                <c:pt idx="3">
                  <c:v>93.95741517548979</c:v>
                </c:pt>
                <c:pt idx="4">
                  <c:v>98.9698932724473</c:v>
                </c:pt>
                <c:pt idx="5">
                  <c:v>98.35749305297441</c:v>
                </c:pt>
              </c:numCache>
            </c:numRef>
          </c:val>
        </c:ser>
        <c:ser>
          <c:idx val="2"/>
          <c:order val="2"/>
          <c:tx>
            <c:strRef>
              <c:f>'MCF7'!$W$26</c:f>
              <c:strCache>
                <c:ptCount val="1"/>
                <c:pt idx="0">
                  <c:v>TR1-IgM(J+) 0.625μg/ml</c:v>
                </c:pt>
              </c:strCache>
            </c:strRef>
          </c:tx>
          <c:spPr>
            <a:pattFill prst="ltDnDiag">
              <a:fgClr>
                <a:schemeClr val="tx1"/>
              </a:fgClr>
              <a:bgClr>
                <a:prstClr val="white"/>
              </a:bgClr>
            </a:pattFill>
            <a:ln>
              <a:solidFill>
                <a:schemeClr val="tx1"/>
              </a:solidFill>
            </a:ln>
            <a:effectLst/>
          </c:spPr>
          <c:errBars>
            <c:errBarType val="both"/>
            <c:errValType val="cust"/>
            <c:plus>
              <c:numRef>
                <c:f>'MCF7'!$P$26:$U$26</c:f>
                <c:numCache>
                  <c:formatCode>General</c:formatCode>
                  <c:ptCount val="6"/>
                  <c:pt idx="0">
                    <c:v>5.66058931195711</c:v>
                  </c:pt>
                  <c:pt idx="1">
                    <c:v>8.193375069453387</c:v>
                  </c:pt>
                  <c:pt idx="2">
                    <c:v>10.16405663158014</c:v>
                  </c:pt>
                  <c:pt idx="3">
                    <c:v>3.539216117497716</c:v>
                  </c:pt>
                  <c:pt idx="4">
                    <c:v>3.370670595192757</c:v>
                  </c:pt>
                  <c:pt idx="5">
                    <c:v>10.73081306739684</c:v>
                  </c:pt>
                </c:numCache>
              </c:numRef>
            </c:plus>
            <c:minus>
              <c:numRef>
                <c:f>'MCF7'!$P$26:$U$26</c:f>
                <c:numCache>
                  <c:formatCode>General</c:formatCode>
                  <c:ptCount val="6"/>
                  <c:pt idx="0">
                    <c:v>5.66058931195711</c:v>
                  </c:pt>
                  <c:pt idx="1">
                    <c:v>8.193375069453387</c:v>
                  </c:pt>
                  <c:pt idx="2">
                    <c:v>10.16405663158014</c:v>
                  </c:pt>
                  <c:pt idx="3">
                    <c:v>3.539216117497716</c:v>
                  </c:pt>
                  <c:pt idx="4">
                    <c:v>3.370670595192757</c:v>
                  </c:pt>
                  <c:pt idx="5">
                    <c:v>10.73081306739684</c:v>
                  </c:pt>
                </c:numCache>
              </c:numRef>
            </c:minus>
          </c:errBars>
          <c:cat>
            <c:strRef>
              <c:f>'MCF7'!$P$22:$U$22</c:f>
              <c:strCache>
                <c:ptCount val="6"/>
                <c:pt idx="0">
                  <c:v>401</c:v>
                </c:pt>
                <c:pt idx="1">
                  <c:v>404</c:v>
                </c:pt>
                <c:pt idx="2">
                  <c:v>419</c:v>
                </c:pt>
                <c:pt idx="3">
                  <c:v>422</c:v>
                </c:pt>
                <c:pt idx="4">
                  <c:v>438</c:v>
                </c:pt>
                <c:pt idx="5">
                  <c:v>Control</c:v>
                </c:pt>
              </c:strCache>
            </c:strRef>
          </c:cat>
          <c:val>
            <c:numRef>
              <c:f>'MCF7'!$I$26:$N$26</c:f>
              <c:numCache>
                <c:formatCode>General</c:formatCode>
                <c:ptCount val="6"/>
                <c:pt idx="0">
                  <c:v>97.05481512947131</c:v>
                </c:pt>
                <c:pt idx="1">
                  <c:v>98.4495300801784</c:v>
                </c:pt>
                <c:pt idx="2">
                  <c:v>89.68123329616454</c:v>
                </c:pt>
                <c:pt idx="3">
                  <c:v>91.11842687481195</c:v>
                </c:pt>
                <c:pt idx="4">
                  <c:v>99.76636754632825</c:v>
                </c:pt>
                <c:pt idx="5">
                  <c:v>100.6991274181844</c:v>
                </c:pt>
              </c:numCache>
            </c:numRef>
          </c:val>
        </c:ser>
        <c:ser>
          <c:idx val="3"/>
          <c:order val="3"/>
          <c:tx>
            <c:strRef>
              <c:f>'MCF7'!$W$27</c:f>
              <c:strCache>
                <c:ptCount val="1"/>
                <c:pt idx="0">
                  <c:v>TR1-IgM(J+) 0.156μg/ml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errBars>
            <c:errBarType val="both"/>
            <c:errValType val="cust"/>
            <c:plus>
              <c:numRef>
                <c:f>'MCF7'!$P$27:$U$27</c:f>
                <c:numCache>
                  <c:formatCode>General</c:formatCode>
                  <c:ptCount val="6"/>
                  <c:pt idx="0">
                    <c:v>7.375066974222141</c:v>
                  </c:pt>
                  <c:pt idx="1">
                    <c:v>5.257602591893873</c:v>
                  </c:pt>
                  <c:pt idx="2">
                    <c:v>4.066860695727157</c:v>
                  </c:pt>
                  <c:pt idx="3">
                    <c:v>10.4271868840664</c:v>
                  </c:pt>
                  <c:pt idx="4">
                    <c:v>2.39352752994394</c:v>
                  </c:pt>
                  <c:pt idx="5">
                    <c:v>1.943327106318543</c:v>
                  </c:pt>
                </c:numCache>
              </c:numRef>
            </c:plus>
            <c:minus>
              <c:numRef>
                <c:f>'MCF7'!$P$27:$U$27</c:f>
                <c:numCache>
                  <c:formatCode>General</c:formatCode>
                  <c:ptCount val="6"/>
                  <c:pt idx="0">
                    <c:v>7.375066974222141</c:v>
                  </c:pt>
                  <c:pt idx="1">
                    <c:v>5.257602591893873</c:v>
                  </c:pt>
                  <c:pt idx="2">
                    <c:v>4.066860695727157</c:v>
                  </c:pt>
                  <c:pt idx="3">
                    <c:v>10.4271868840664</c:v>
                  </c:pt>
                  <c:pt idx="4">
                    <c:v>2.39352752994394</c:v>
                  </c:pt>
                  <c:pt idx="5">
                    <c:v>1.943327106318543</c:v>
                  </c:pt>
                </c:numCache>
              </c:numRef>
            </c:minus>
          </c:errBars>
          <c:cat>
            <c:strRef>
              <c:f>'MCF7'!$P$22:$U$22</c:f>
              <c:strCache>
                <c:ptCount val="6"/>
                <c:pt idx="0">
                  <c:v>401</c:v>
                </c:pt>
                <c:pt idx="1">
                  <c:v>404</c:v>
                </c:pt>
                <c:pt idx="2">
                  <c:v>419</c:v>
                </c:pt>
                <c:pt idx="3">
                  <c:v>422</c:v>
                </c:pt>
                <c:pt idx="4">
                  <c:v>438</c:v>
                </c:pt>
                <c:pt idx="5">
                  <c:v>Control</c:v>
                </c:pt>
              </c:strCache>
            </c:strRef>
          </c:cat>
          <c:val>
            <c:numRef>
              <c:f>'MCF7'!$I$27:$N$27</c:f>
              <c:numCache>
                <c:formatCode>General</c:formatCode>
                <c:ptCount val="6"/>
                <c:pt idx="0">
                  <c:v>96.05479743004301</c:v>
                </c:pt>
                <c:pt idx="1">
                  <c:v>97.60349740703371</c:v>
                </c:pt>
                <c:pt idx="2">
                  <c:v>88.85997982265162</c:v>
                </c:pt>
                <c:pt idx="3">
                  <c:v>95.08132887307741</c:v>
                </c:pt>
                <c:pt idx="4">
                  <c:v>95.83532451901804</c:v>
                </c:pt>
                <c:pt idx="5">
                  <c:v>97.58225809306356</c:v>
                </c:pt>
              </c:numCache>
            </c:numRef>
          </c:val>
        </c:ser>
        <c:axId val="443143768"/>
        <c:axId val="443147432"/>
      </c:barChart>
      <c:catAx>
        <c:axId val="443143768"/>
        <c:scaling>
          <c:orientation val="minMax"/>
        </c:scaling>
        <c:axPos val="b"/>
        <c:tickLblPos val="nextTo"/>
        <c:spPr>
          <a:ln w="19050">
            <a:solidFill>
              <a:schemeClr val="tx1"/>
            </a:solidFill>
          </a:ln>
        </c:spPr>
        <c:crossAx val="443147432"/>
        <c:crosses val="autoZero"/>
        <c:auto val="1"/>
        <c:lblAlgn val="ctr"/>
        <c:lblOffset val="100"/>
      </c:catAx>
      <c:valAx>
        <c:axId val="443147432"/>
        <c:scaling>
          <c:orientation val="minMax"/>
          <c:max val="120.0"/>
        </c:scaling>
        <c:axPos val="l"/>
        <c:numFmt formatCode="General" sourceLinked="1"/>
        <c:tickLblPos val="nextTo"/>
        <c:spPr>
          <a:ln w="19050">
            <a:solidFill>
              <a:schemeClr val="tx1"/>
            </a:solidFill>
          </a:ln>
        </c:spPr>
        <c:crossAx val="4431437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0474938376562"/>
          <c:y val="0.378462562094522"/>
          <c:w val="0.329525056172544"/>
          <c:h val="0.372918749788826"/>
        </c:manualLayout>
      </c:layout>
    </c:legend>
    <c:plotVisOnly val="1"/>
    <c:dispBlanksAs val="gap"/>
  </c:chart>
  <c:txPr>
    <a:bodyPr/>
    <a:lstStyle/>
    <a:p>
      <a:pPr>
        <a:defRPr>
          <a:latin typeface="Arial"/>
        </a:defRPr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0903829774196513"/>
          <c:y val="0.163352890144183"/>
          <c:w val="0.658130440473853"/>
          <c:h val="0.684466350990052"/>
        </c:manualLayout>
      </c:layout>
      <c:scatterChart>
        <c:scatterStyle val="lineMarker"/>
        <c:ser>
          <c:idx val="1"/>
          <c:order val="0"/>
          <c:tx>
            <c:strRef>
              <c:f>Sheet3!$S$26</c:f>
              <c:strCache>
                <c:ptCount val="1"/>
                <c:pt idx="0">
                  <c:v>TR1-IgM(J+) 422</c:v>
                </c:pt>
              </c:strCache>
            </c:strRef>
          </c:tx>
          <c:spPr>
            <a:ln w="25400">
              <a:solidFill>
                <a:schemeClr val="tx1"/>
              </a:solidFill>
            </a:ln>
          </c:spPr>
          <c:marker>
            <c:symbol val="diamond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Sheet3!$T$28:$T$37</c:f>
                <c:numCache>
                  <c:formatCode>General</c:formatCode>
                  <c:ptCount val="10"/>
                  <c:pt idx="0">
                    <c:v>0.124317620989572</c:v>
                  </c:pt>
                  <c:pt idx="1">
                    <c:v>0.162943780577761</c:v>
                  </c:pt>
                  <c:pt idx="2">
                    <c:v>0.285679127369758</c:v>
                  </c:pt>
                  <c:pt idx="3">
                    <c:v>0.733385665970528</c:v>
                  </c:pt>
                  <c:pt idx="4">
                    <c:v>2.41318073001095</c:v>
                  </c:pt>
                  <c:pt idx="5">
                    <c:v>8.69848419892189</c:v>
                  </c:pt>
                  <c:pt idx="6">
                    <c:v>9.069870141112933</c:v>
                  </c:pt>
                  <c:pt idx="7">
                    <c:v>8.955234328694174</c:v>
                  </c:pt>
                  <c:pt idx="8">
                    <c:v>12.1555402465611</c:v>
                  </c:pt>
                  <c:pt idx="9">
                    <c:v>11.72181539152257</c:v>
                  </c:pt>
                </c:numCache>
              </c:numRef>
            </c:plus>
            <c:minus>
              <c:numRef>
                <c:f>Sheet3!$T$28:$T$37</c:f>
                <c:numCache>
                  <c:formatCode>General</c:formatCode>
                  <c:ptCount val="10"/>
                  <c:pt idx="0">
                    <c:v>0.124317620989572</c:v>
                  </c:pt>
                  <c:pt idx="1">
                    <c:v>0.162943780577761</c:v>
                  </c:pt>
                  <c:pt idx="2">
                    <c:v>0.285679127369758</c:v>
                  </c:pt>
                  <c:pt idx="3">
                    <c:v>0.733385665970528</c:v>
                  </c:pt>
                  <c:pt idx="4">
                    <c:v>2.41318073001095</c:v>
                  </c:pt>
                  <c:pt idx="5">
                    <c:v>8.69848419892189</c:v>
                  </c:pt>
                  <c:pt idx="6">
                    <c:v>9.069870141112933</c:v>
                  </c:pt>
                  <c:pt idx="7">
                    <c:v>8.955234328694174</c:v>
                  </c:pt>
                  <c:pt idx="8">
                    <c:v>12.1555402465611</c:v>
                  </c:pt>
                  <c:pt idx="9">
                    <c:v>11.72181539152257</c:v>
                  </c:pt>
                </c:numCache>
              </c:numRef>
            </c:minus>
          </c:errBars>
          <c:xVal>
            <c:numRef>
              <c:f>Sheet3!$Z$28:$Z$37</c:f>
              <c:numCache>
                <c:formatCode>0.00_ </c:formatCode>
                <c:ptCount val="10"/>
                <c:pt idx="0">
                  <c:v>100.0</c:v>
                </c:pt>
                <c:pt idx="1">
                  <c:v>33.33333333333334</c:v>
                </c:pt>
                <c:pt idx="2">
                  <c:v>11.11111111111111</c:v>
                </c:pt>
                <c:pt idx="3">
                  <c:v>3.703703703703704</c:v>
                </c:pt>
                <c:pt idx="4">
                  <c:v>1.234567901234568</c:v>
                </c:pt>
                <c:pt idx="5">
                  <c:v>0.411522633744856</c:v>
                </c:pt>
                <c:pt idx="6">
                  <c:v>0.137174211248285</c:v>
                </c:pt>
                <c:pt idx="7">
                  <c:v>0.0457247370827618</c:v>
                </c:pt>
                <c:pt idx="8">
                  <c:v>0.0152415790275873</c:v>
                </c:pt>
                <c:pt idx="9">
                  <c:v>0.00508052634252909</c:v>
                </c:pt>
              </c:numCache>
            </c:numRef>
          </c:xVal>
          <c:yVal>
            <c:numRef>
              <c:f>Sheet3!$S$28:$S$37</c:f>
              <c:numCache>
                <c:formatCode>General</c:formatCode>
                <c:ptCount val="10"/>
                <c:pt idx="0">
                  <c:v>0.445604598428519</c:v>
                </c:pt>
                <c:pt idx="1">
                  <c:v>0.495702156831725</c:v>
                </c:pt>
                <c:pt idx="2">
                  <c:v>1.574118019300744</c:v>
                </c:pt>
                <c:pt idx="3">
                  <c:v>3.957707113853294</c:v>
                </c:pt>
                <c:pt idx="4">
                  <c:v>14.82360386014871</c:v>
                </c:pt>
                <c:pt idx="5">
                  <c:v>58.83299056056531</c:v>
                </c:pt>
                <c:pt idx="6">
                  <c:v>96.87285767019964</c:v>
                </c:pt>
                <c:pt idx="7">
                  <c:v>119.7278911564626</c:v>
                </c:pt>
                <c:pt idx="8">
                  <c:v>120.7878500237304</c:v>
                </c:pt>
                <c:pt idx="9">
                  <c:v>116.8696936138797</c:v>
                </c:pt>
              </c:numCache>
            </c:numRef>
          </c:yVal>
        </c:ser>
        <c:ser>
          <c:idx val="3"/>
          <c:order val="1"/>
          <c:tx>
            <c:strRef>
              <c:f>Sheet3!$V$26</c:f>
              <c:strCache>
                <c:ptCount val="1"/>
                <c:pt idx="0">
                  <c:v>control-IgM(J+)</c:v>
                </c:pt>
              </c:strCache>
            </c:strRef>
          </c:tx>
          <c:spPr>
            <a:ln w="25400">
              <a:solidFill>
                <a:schemeClr val="tx1"/>
              </a:solidFill>
            </a:ln>
          </c:spPr>
          <c:marker>
            <c:symbol val="diamond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Sheet3!$W$28:$W$37</c:f>
                <c:numCache>
                  <c:formatCode>General</c:formatCode>
                  <c:ptCount val="10"/>
                  <c:pt idx="0">
                    <c:v>9.536340998652661</c:v>
                  </c:pt>
                  <c:pt idx="1">
                    <c:v>10.59061906745091</c:v>
                  </c:pt>
                  <c:pt idx="2">
                    <c:v>11.65267199032187</c:v>
                  </c:pt>
                  <c:pt idx="3">
                    <c:v>5.500547959270935</c:v>
                  </c:pt>
                  <c:pt idx="4">
                    <c:v>4.699628941473554</c:v>
                  </c:pt>
                  <c:pt idx="5">
                    <c:v>3.135141172915891</c:v>
                  </c:pt>
                  <c:pt idx="6">
                    <c:v>3.178617026440429</c:v>
                  </c:pt>
                  <c:pt idx="7">
                    <c:v>3.571341701901324</c:v>
                  </c:pt>
                  <c:pt idx="8">
                    <c:v>6.933810327785166</c:v>
                  </c:pt>
                  <c:pt idx="9">
                    <c:v>2.464835074497248</c:v>
                  </c:pt>
                </c:numCache>
              </c:numRef>
            </c:plus>
            <c:minus>
              <c:numRef>
                <c:f>Sheet3!$W$28:$W$37</c:f>
                <c:numCache>
                  <c:formatCode>General</c:formatCode>
                  <c:ptCount val="10"/>
                  <c:pt idx="0">
                    <c:v>9.536340998652661</c:v>
                  </c:pt>
                  <c:pt idx="1">
                    <c:v>10.59061906745091</c:v>
                  </c:pt>
                  <c:pt idx="2">
                    <c:v>11.65267199032187</c:v>
                  </c:pt>
                  <c:pt idx="3">
                    <c:v>5.500547959270935</c:v>
                  </c:pt>
                  <c:pt idx="4">
                    <c:v>4.699628941473554</c:v>
                  </c:pt>
                  <c:pt idx="5">
                    <c:v>3.135141172915891</c:v>
                  </c:pt>
                  <c:pt idx="6">
                    <c:v>3.178617026440429</c:v>
                  </c:pt>
                  <c:pt idx="7">
                    <c:v>3.571341701901324</c:v>
                  </c:pt>
                  <c:pt idx="8">
                    <c:v>6.933810327785166</c:v>
                  </c:pt>
                  <c:pt idx="9">
                    <c:v>2.464835074497248</c:v>
                  </c:pt>
                </c:numCache>
              </c:numRef>
            </c:minus>
          </c:errBars>
          <c:xVal>
            <c:numRef>
              <c:f>Sheet3!$Z$28:$Z$37</c:f>
              <c:numCache>
                <c:formatCode>0.00_ </c:formatCode>
                <c:ptCount val="10"/>
                <c:pt idx="0">
                  <c:v>100.0</c:v>
                </c:pt>
                <c:pt idx="1">
                  <c:v>33.33333333333334</c:v>
                </c:pt>
                <c:pt idx="2">
                  <c:v>11.11111111111111</c:v>
                </c:pt>
                <c:pt idx="3">
                  <c:v>3.703703703703704</c:v>
                </c:pt>
                <c:pt idx="4">
                  <c:v>1.234567901234568</c:v>
                </c:pt>
                <c:pt idx="5">
                  <c:v>0.411522633744856</c:v>
                </c:pt>
                <c:pt idx="6">
                  <c:v>0.137174211248285</c:v>
                </c:pt>
                <c:pt idx="7">
                  <c:v>0.0457247370827618</c:v>
                </c:pt>
                <c:pt idx="8">
                  <c:v>0.0152415790275873</c:v>
                </c:pt>
                <c:pt idx="9">
                  <c:v>0.00508052634252909</c:v>
                </c:pt>
              </c:numCache>
            </c:numRef>
          </c:xVal>
          <c:yVal>
            <c:numRef>
              <c:f>Sheet3!$V$28:$V$37</c:f>
              <c:numCache>
                <c:formatCode>General</c:formatCode>
                <c:ptCount val="10"/>
                <c:pt idx="0">
                  <c:v>115.9389337130201</c:v>
                </c:pt>
                <c:pt idx="1">
                  <c:v>119.1900015820282</c:v>
                </c:pt>
                <c:pt idx="2">
                  <c:v>117.0700838474925</c:v>
                </c:pt>
                <c:pt idx="3">
                  <c:v>117.1940093867004</c:v>
                </c:pt>
                <c:pt idx="4">
                  <c:v>108.2529135685282</c:v>
                </c:pt>
                <c:pt idx="5">
                  <c:v>109.1942203237884</c:v>
                </c:pt>
                <c:pt idx="6">
                  <c:v>108.4902177925434</c:v>
                </c:pt>
                <c:pt idx="7">
                  <c:v>107.1797711332595</c:v>
                </c:pt>
                <c:pt idx="8">
                  <c:v>107.8178558245003</c:v>
                </c:pt>
                <c:pt idx="9">
                  <c:v>109.1836734693878</c:v>
                </c:pt>
              </c:numCache>
            </c:numRef>
          </c:yVal>
        </c:ser>
        <c:axId val="94919304"/>
        <c:axId val="94922840"/>
      </c:scatterChart>
      <c:valAx>
        <c:axId val="94919304"/>
        <c:scaling>
          <c:logBase val="10.0"/>
          <c:orientation val="minMax"/>
        </c:scaling>
        <c:axPos val="b"/>
        <c:numFmt formatCode="General" sourceLinked="0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000" baseline="0">
                <a:latin typeface="Arial"/>
              </a:defRPr>
            </a:pPr>
            <a:endParaRPr lang="ja-JP"/>
          </a:p>
        </c:txPr>
        <c:crossAx val="94922840"/>
        <c:crosses val="autoZero"/>
        <c:crossBetween val="midCat"/>
      </c:valAx>
      <c:valAx>
        <c:axId val="94922840"/>
        <c:scaling>
          <c:orientation val="minMax"/>
          <c:max val="140.0"/>
          <c:min val="0.0"/>
        </c:scaling>
        <c:axPos val="l"/>
        <c:majorGridlines>
          <c:spPr>
            <a:ln>
              <a:noFill/>
            </a:ln>
          </c:spPr>
        </c:majorGridlines>
        <c:numFmt formatCode="General" sourceLinked="0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000" baseline="0">
                <a:latin typeface="Arial"/>
              </a:defRPr>
            </a:pPr>
            <a:endParaRPr lang="ja-JP"/>
          </a:p>
        </c:txPr>
        <c:crossAx val="94919304"/>
        <c:crossesAt val="0.001"/>
        <c:crossBetween val="midCat"/>
      </c:valAx>
      <c:spPr>
        <a:noFill/>
      </c:spPr>
    </c:plotArea>
    <c:legend>
      <c:legendPos val="r"/>
      <c:layout>
        <c:manualLayout>
          <c:xMode val="edge"/>
          <c:yMode val="edge"/>
          <c:x val="0.431783820930689"/>
          <c:y val="0.424573809958893"/>
          <c:w val="0.562658547517585"/>
          <c:h val="0.141194553614154"/>
        </c:manualLayout>
      </c:layout>
      <c:spPr>
        <a:noFill/>
        <a:ln>
          <a:noFill/>
        </a:ln>
      </c:spPr>
      <c:txPr>
        <a:bodyPr/>
        <a:lstStyle/>
        <a:p>
          <a:pPr>
            <a:defRPr sz="1000">
              <a:latin typeface="Arial"/>
            </a:defRPr>
          </a:pPr>
          <a:endParaRPr lang="ja-JP"/>
        </a:p>
      </c:txPr>
    </c:legend>
    <c:plotVisOnly val="1"/>
  </c:chart>
  <c:spPr>
    <a:noFill/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150627269108399"/>
          <c:y val="0.0390928208240582"/>
          <c:w val="0.851786972640093"/>
          <c:h val="0.82570959880015"/>
        </c:manualLayout>
      </c:layout>
      <c:scatterChart>
        <c:scatterStyle val="lineMarker"/>
        <c:ser>
          <c:idx val="1"/>
          <c:order val="0"/>
          <c:tx>
            <c:strRef>
              <c:f>Sheet2!$X$24</c:f>
              <c:strCache>
                <c:ptCount val="1"/>
                <c:pt idx="0">
                  <c:v>TR1-IgM(J+) 438</c:v>
                </c:pt>
              </c:strCache>
            </c:strRef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Sheet2!$Y$26:$Y$32</c:f>
                <c:numCache>
                  <c:formatCode>General</c:formatCode>
                  <c:ptCount val="7"/>
                  <c:pt idx="0">
                    <c:v>0.516530881329785</c:v>
                  </c:pt>
                  <c:pt idx="1">
                    <c:v>1.178934472856638</c:v>
                  </c:pt>
                  <c:pt idx="2">
                    <c:v>4.37144350307253</c:v>
                  </c:pt>
                  <c:pt idx="3">
                    <c:v>3.395941384420967</c:v>
                  </c:pt>
                  <c:pt idx="4">
                    <c:v>5.597865646277049</c:v>
                  </c:pt>
                  <c:pt idx="5">
                    <c:v>6.351380944652202</c:v>
                  </c:pt>
                  <c:pt idx="6">
                    <c:v>1.719869123310087</c:v>
                  </c:pt>
                </c:numCache>
              </c:numRef>
            </c:plus>
            <c:minus>
              <c:numRef>
                <c:f>Sheet2!$Y$26:$Y$32</c:f>
                <c:numCache>
                  <c:formatCode>General</c:formatCode>
                  <c:ptCount val="7"/>
                  <c:pt idx="0">
                    <c:v>0.516530881329785</c:v>
                  </c:pt>
                  <c:pt idx="1">
                    <c:v>1.178934472856638</c:v>
                  </c:pt>
                  <c:pt idx="2">
                    <c:v>4.37144350307253</c:v>
                  </c:pt>
                  <c:pt idx="3">
                    <c:v>3.395941384420967</c:v>
                  </c:pt>
                  <c:pt idx="4">
                    <c:v>5.597865646277049</c:v>
                  </c:pt>
                  <c:pt idx="5">
                    <c:v>6.351380944652202</c:v>
                  </c:pt>
                  <c:pt idx="6">
                    <c:v>1.719869123310087</c:v>
                  </c:pt>
                </c:numCache>
              </c:numRef>
            </c:minus>
          </c:errBars>
          <c:xVal>
            <c:numRef>
              <c:f>Sheet2!$AD$26:$AD$32</c:f>
              <c:numCache>
                <c:formatCode>0.00_ </c:formatCode>
                <c:ptCount val="7"/>
                <c:pt idx="0" formatCode="General">
                  <c:v>1000.0</c:v>
                </c:pt>
                <c:pt idx="1">
                  <c:v>333.3333333333333</c:v>
                </c:pt>
                <c:pt idx="2">
                  <c:v>111.1111111111111</c:v>
                </c:pt>
                <c:pt idx="3">
                  <c:v>37.03703703703702</c:v>
                </c:pt>
                <c:pt idx="4">
                  <c:v>12.34567901234568</c:v>
                </c:pt>
                <c:pt idx="5">
                  <c:v>4.115226337448553</c:v>
                </c:pt>
                <c:pt idx="6">
                  <c:v>1.371742112482853</c:v>
                </c:pt>
              </c:numCache>
            </c:numRef>
          </c:xVal>
          <c:yVal>
            <c:numRef>
              <c:f>Sheet2!$X$26:$X$32</c:f>
              <c:numCache>
                <c:formatCode>General</c:formatCode>
                <c:ptCount val="7"/>
                <c:pt idx="0">
                  <c:v>11.67494089834515</c:v>
                </c:pt>
                <c:pt idx="1">
                  <c:v>18.02718676122932</c:v>
                </c:pt>
                <c:pt idx="2">
                  <c:v>48.34160756501173</c:v>
                </c:pt>
                <c:pt idx="3">
                  <c:v>85.08156028368794</c:v>
                </c:pt>
                <c:pt idx="4">
                  <c:v>104.209219858156</c:v>
                </c:pt>
                <c:pt idx="5">
                  <c:v>112.8640661938534</c:v>
                </c:pt>
                <c:pt idx="6">
                  <c:v>118.322695035461</c:v>
                </c:pt>
              </c:numCache>
            </c:numRef>
          </c:yVal>
        </c:ser>
        <c:ser>
          <c:idx val="3"/>
          <c:order val="1"/>
          <c:tx>
            <c:strRef>
              <c:f>Sheet2!$AA$24</c:f>
              <c:strCache>
                <c:ptCount val="1"/>
                <c:pt idx="0">
                  <c:v>control-IgM(J+)</c:v>
                </c:pt>
              </c:strCache>
            </c:strRef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Sheet2!$AB$26:$AB$32</c:f>
                <c:numCache>
                  <c:formatCode>General</c:formatCode>
                  <c:ptCount val="7"/>
                  <c:pt idx="0">
                    <c:v>5.2620401569179</c:v>
                  </c:pt>
                  <c:pt idx="1">
                    <c:v>6.162263567801967</c:v>
                  </c:pt>
                  <c:pt idx="2">
                    <c:v>7.627220214784596</c:v>
                  </c:pt>
                  <c:pt idx="3">
                    <c:v>5.175672529973417</c:v>
                  </c:pt>
                  <c:pt idx="4">
                    <c:v>7.302045596442809</c:v>
                  </c:pt>
                  <c:pt idx="5">
                    <c:v>0.790782792138545</c:v>
                  </c:pt>
                  <c:pt idx="6">
                    <c:v>1.907805812610476</c:v>
                  </c:pt>
                </c:numCache>
              </c:numRef>
            </c:plus>
            <c:minus>
              <c:numRef>
                <c:f>Sheet2!$AB$26:$AB$32</c:f>
                <c:numCache>
                  <c:formatCode>General</c:formatCode>
                  <c:ptCount val="7"/>
                  <c:pt idx="0">
                    <c:v>5.2620401569179</c:v>
                  </c:pt>
                  <c:pt idx="1">
                    <c:v>6.162263567801967</c:v>
                  </c:pt>
                  <c:pt idx="2">
                    <c:v>7.627220214784596</c:v>
                  </c:pt>
                  <c:pt idx="3">
                    <c:v>5.175672529973417</c:v>
                  </c:pt>
                  <c:pt idx="4">
                    <c:v>7.302045596442809</c:v>
                  </c:pt>
                  <c:pt idx="5">
                    <c:v>0.790782792138545</c:v>
                  </c:pt>
                  <c:pt idx="6">
                    <c:v>1.907805812610476</c:v>
                  </c:pt>
                </c:numCache>
              </c:numRef>
            </c:minus>
          </c:errBars>
          <c:xVal>
            <c:numRef>
              <c:f>Sheet2!$AD$26:$AD$32</c:f>
              <c:numCache>
                <c:formatCode>0.00_ </c:formatCode>
                <c:ptCount val="7"/>
                <c:pt idx="0" formatCode="General">
                  <c:v>1000.0</c:v>
                </c:pt>
                <c:pt idx="1">
                  <c:v>333.3333333333333</c:v>
                </c:pt>
                <c:pt idx="2">
                  <c:v>111.1111111111111</c:v>
                </c:pt>
                <c:pt idx="3">
                  <c:v>37.03703703703702</c:v>
                </c:pt>
                <c:pt idx="4">
                  <c:v>12.34567901234568</c:v>
                </c:pt>
                <c:pt idx="5">
                  <c:v>4.115226337448553</c:v>
                </c:pt>
                <c:pt idx="6">
                  <c:v>1.371742112482853</c:v>
                </c:pt>
              </c:numCache>
            </c:numRef>
          </c:xVal>
          <c:yVal>
            <c:numRef>
              <c:f>Sheet2!$AA$26:$AA$32</c:f>
              <c:numCache>
                <c:formatCode>General</c:formatCode>
                <c:ptCount val="7"/>
                <c:pt idx="0">
                  <c:v>118.4172576832151</c:v>
                </c:pt>
                <c:pt idx="1">
                  <c:v>136.5709219858156</c:v>
                </c:pt>
                <c:pt idx="2">
                  <c:v>126.7978723404255</c:v>
                </c:pt>
                <c:pt idx="3">
                  <c:v>120.7836879432624</c:v>
                </c:pt>
                <c:pt idx="4">
                  <c:v>123.4125295508274</c:v>
                </c:pt>
                <c:pt idx="5">
                  <c:v>112.9562647754137</c:v>
                </c:pt>
                <c:pt idx="6">
                  <c:v>110.2139479905437</c:v>
                </c:pt>
              </c:numCache>
            </c:numRef>
          </c:yVal>
        </c:ser>
        <c:axId val="69900120"/>
        <c:axId val="69915368"/>
      </c:scatterChart>
      <c:valAx>
        <c:axId val="69900120"/>
        <c:scaling>
          <c:logBase val="10.0"/>
          <c:orientation val="minMax"/>
        </c:scaling>
        <c:axPos val="b"/>
        <c:numFmt formatCode="General" sourceLinked="0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000" baseline="0">
                <a:latin typeface="Arial"/>
              </a:defRPr>
            </a:pPr>
            <a:endParaRPr lang="ja-JP"/>
          </a:p>
        </c:txPr>
        <c:crossAx val="69915368"/>
        <c:crosses val="autoZero"/>
        <c:crossBetween val="midCat"/>
      </c:valAx>
      <c:valAx>
        <c:axId val="69915368"/>
        <c:scaling>
          <c:orientation val="minMax"/>
          <c:max val="140.0"/>
        </c:scaling>
        <c:axPos val="l"/>
        <c:majorGridlines>
          <c:spPr>
            <a:ln>
              <a:noFill/>
            </a:ln>
          </c:spPr>
        </c:majorGridlines>
        <c:numFmt formatCode="General" sourceLinked="0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/>
              </a:defRPr>
            </a:pPr>
            <a:endParaRPr lang="ja-JP"/>
          </a:p>
        </c:txPr>
        <c:crossAx val="69900120"/>
        <c:crosses val="autoZero"/>
        <c:crossBetween val="midCat"/>
      </c:valAx>
      <c:spPr>
        <a:noFill/>
      </c:spPr>
    </c:plotArea>
    <c:legend>
      <c:legendPos val="r"/>
      <c:layout>
        <c:manualLayout>
          <c:xMode val="edge"/>
          <c:yMode val="edge"/>
          <c:x val="0.139097284804171"/>
          <c:y val="0.60618824831084"/>
          <c:w val="0.536668047023089"/>
          <c:h val="0.169623920173676"/>
        </c:manualLayout>
      </c:layout>
      <c:spPr>
        <a:noFill/>
        <a:ln>
          <a:noFill/>
        </a:ln>
      </c:spPr>
      <c:txPr>
        <a:bodyPr/>
        <a:lstStyle/>
        <a:p>
          <a:pPr>
            <a:defRPr sz="1000">
              <a:latin typeface="Arial"/>
            </a:defRPr>
          </a:pPr>
          <a:endParaRPr lang="ja-JP"/>
        </a:p>
      </c:txPr>
    </c:legend>
    <c:plotVisOnly val="1"/>
  </c:chart>
  <c:spPr>
    <a:noFill/>
    <a:ln>
      <a:noFill/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0903829774196513"/>
          <c:y val="0.0434523809523809"/>
          <c:w val="0.851786972640093"/>
          <c:h val="0.82570959880015"/>
        </c:manualLayout>
      </c:layout>
      <c:scatterChart>
        <c:scatterStyle val="lineMarker"/>
        <c:ser>
          <c:idx val="1"/>
          <c:order val="0"/>
          <c:tx>
            <c:strRef>
              <c:f>Sheet3!$P$26</c:f>
              <c:strCache>
                <c:ptCount val="1"/>
                <c:pt idx="0">
                  <c:v>TR1-IgM(J+) 404</c:v>
                </c:pt>
              </c:strCache>
            </c:strRef>
          </c:tx>
          <c:spPr>
            <a:ln w="25400">
              <a:solidFill>
                <a:schemeClr val="tx1"/>
              </a:solidFill>
            </a:ln>
          </c:spPr>
          <c:marker>
            <c:symbol val="star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Sheet3!$Q$28:$Q$37</c:f>
                <c:numCache>
                  <c:formatCode>General</c:formatCode>
                  <c:ptCount val="10"/>
                  <c:pt idx="0">
                    <c:v>0.314156431126007</c:v>
                  </c:pt>
                  <c:pt idx="1">
                    <c:v>0.470658916911835</c:v>
                  </c:pt>
                  <c:pt idx="2">
                    <c:v>6.220209687758056</c:v>
                  </c:pt>
                  <c:pt idx="3">
                    <c:v>2.615092229626346</c:v>
                  </c:pt>
                  <c:pt idx="4">
                    <c:v>3.237712523577442</c:v>
                  </c:pt>
                  <c:pt idx="5">
                    <c:v>1.41509743862075</c:v>
                  </c:pt>
                  <c:pt idx="6">
                    <c:v>0.980857459264923</c:v>
                  </c:pt>
                  <c:pt idx="7">
                    <c:v>3.031999377458037</c:v>
                  </c:pt>
                  <c:pt idx="8">
                    <c:v>6.68620920836929</c:v>
                  </c:pt>
                  <c:pt idx="9">
                    <c:v>5.372851171868055</c:v>
                  </c:pt>
                </c:numCache>
              </c:numRef>
            </c:plus>
            <c:minus>
              <c:numRef>
                <c:f>Sheet3!$Q$28:$Q$37</c:f>
                <c:numCache>
                  <c:formatCode>General</c:formatCode>
                  <c:ptCount val="10"/>
                  <c:pt idx="0">
                    <c:v>0.314156431126007</c:v>
                  </c:pt>
                  <c:pt idx="1">
                    <c:v>0.470658916911835</c:v>
                  </c:pt>
                  <c:pt idx="2">
                    <c:v>6.220209687758056</c:v>
                  </c:pt>
                  <c:pt idx="3">
                    <c:v>2.615092229626346</c:v>
                  </c:pt>
                  <c:pt idx="4">
                    <c:v>3.237712523577442</c:v>
                  </c:pt>
                  <c:pt idx="5">
                    <c:v>1.41509743862075</c:v>
                  </c:pt>
                  <c:pt idx="6">
                    <c:v>0.980857459264923</c:v>
                  </c:pt>
                  <c:pt idx="7">
                    <c:v>3.031999377458037</c:v>
                  </c:pt>
                  <c:pt idx="8">
                    <c:v>6.68620920836929</c:v>
                  </c:pt>
                  <c:pt idx="9">
                    <c:v>5.372851171868055</c:v>
                  </c:pt>
                </c:numCache>
              </c:numRef>
            </c:minus>
          </c:errBars>
          <c:xVal>
            <c:numRef>
              <c:f>Sheet3!$Z$28:$Z$37</c:f>
              <c:numCache>
                <c:formatCode>0.00_ </c:formatCode>
                <c:ptCount val="10"/>
                <c:pt idx="0">
                  <c:v>100.0</c:v>
                </c:pt>
                <c:pt idx="1">
                  <c:v>33.33333333333334</c:v>
                </c:pt>
                <c:pt idx="2">
                  <c:v>11.11111111111111</c:v>
                </c:pt>
                <c:pt idx="3">
                  <c:v>3.703703703703704</c:v>
                </c:pt>
                <c:pt idx="4">
                  <c:v>1.234567901234568</c:v>
                </c:pt>
                <c:pt idx="5">
                  <c:v>0.411522633744856</c:v>
                </c:pt>
                <c:pt idx="6">
                  <c:v>0.137174211248285</c:v>
                </c:pt>
                <c:pt idx="7">
                  <c:v>0.0457247370827618</c:v>
                </c:pt>
                <c:pt idx="8">
                  <c:v>0.0152415790275873</c:v>
                </c:pt>
                <c:pt idx="9">
                  <c:v>0.00508052634252909</c:v>
                </c:pt>
              </c:numCache>
            </c:numRef>
          </c:xVal>
          <c:yVal>
            <c:numRef>
              <c:f>Sheet3!$P$28:$P$37</c:f>
              <c:numCache>
                <c:formatCode>General</c:formatCode>
                <c:ptCount val="10"/>
                <c:pt idx="0">
                  <c:v>4.698623635500712</c:v>
                </c:pt>
                <c:pt idx="1">
                  <c:v>9.631914781416416</c:v>
                </c:pt>
                <c:pt idx="2">
                  <c:v>37.33322786478929</c:v>
                </c:pt>
                <c:pt idx="3">
                  <c:v>80.33538996994145</c:v>
                </c:pt>
                <c:pt idx="4">
                  <c:v>97.0996150398144</c:v>
                </c:pt>
                <c:pt idx="5">
                  <c:v>104.8199124611085</c:v>
                </c:pt>
                <c:pt idx="6">
                  <c:v>110.2225386278542</c:v>
                </c:pt>
                <c:pt idx="7">
                  <c:v>109.4868955334072</c:v>
                </c:pt>
                <c:pt idx="8">
                  <c:v>118.59410430839</c:v>
                </c:pt>
                <c:pt idx="9">
                  <c:v>110.8527131782946</c:v>
                </c:pt>
              </c:numCache>
            </c:numRef>
          </c:yVal>
        </c:ser>
        <c:ser>
          <c:idx val="3"/>
          <c:order val="1"/>
          <c:tx>
            <c:strRef>
              <c:f>Sheet3!$V$26</c:f>
              <c:strCache>
                <c:ptCount val="1"/>
                <c:pt idx="0">
                  <c:v>control-IgM(J+)</c:v>
                </c:pt>
              </c:strCache>
            </c:strRef>
          </c:tx>
          <c:spPr>
            <a:ln w="25400">
              <a:solidFill>
                <a:schemeClr val="tx1"/>
              </a:solidFill>
            </a:ln>
          </c:spPr>
          <c:marker>
            <c:symbol val="squar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Sheet3!$W$28:$W$37</c:f>
                <c:numCache>
                  <c:formatCode>General</c:formatCode>
                  <c:ptCount val="10"/>
                  <c:pt idx="0">
                    <c:v>9.536340998652661</c:v>
                  </c:pt>
                  <c:pt idx="1">
                    <c:v>10.59061906745091</c:v>
                  </c:pt>
                  <c:pt idx="2">
                    <c:v>11.65267199032187</c:v>
                  </c:pt>
                  <c:pt idx="3">
                    <c:v>5.500547959270935</c:v>
                  </c:pt>
                  <c:pt idx="4">
                    <c:v>4.699628941473554</c:v>
                  </c:pt>
                  <c:pt idx="5">
                    <c:v>3.135141172915891</c:v>
                  </c:pt>
                  <c:pt idx="6">
                    <c:v>3.178617026440429</c:v>
                  </c:pt>
                  <c:pt idx="7">
                    <c:v>3.571341701901324</c:v>
                  </c:pt>
                  <c:pt idx="8">
                    <c:v>6.933810327785166</c:v>
                  </c:pt>
                  <c:pt idx="9">
                    <c:v>2.464835074497248</c:v>
                  </c:pt>
                </c:numCache>
              </c:numRef>
            </c:plus>
            <c:minus>
              <c:numRef>
                <c:f>Sheet3!$W$28:$W$37</c:f>
                <c:numCache>
                  <c:formatCode>General</c:formatCode>
                  <c:ptCount val="10"/>
                  <c:pt idx="0">
                    <c:v>9.536340998652661</c:v>
                  </c:pt>
                  <c:pt idx="1">
                    <c:v>10.59061906745091</c:v>
                  </c:pt>
                  <c:pt idx="2">
                    <c:v>11.65267199032187</c:v>
                  </c:pt>
                  <c:pt idx="3">
                    <c:v>5.500547959270935</c:v>
                  </c:pt>
                  <c:pt idx="4">
                    <c:v>4.699628941473554</c:v>
                  </c:pt>
                  <c:pt idx="5">
                    <c:v>3.135141172915891</c:v>
                  </c:pt>
                  <c:pt idx="6">
                    <c:v>3.178617026440429</c:v>
                  </c:pt>
                  <c:pt idx="7">
                    <c:v>3.571341701901324</c:v>
                  </c:pt>
                  <c:pt idx="8">
                    <c:v>6.933810327785166</c:v>
                  </c:pt>
                  <c:pt idx="9">
                    <c:v>2.464835074497248</c:v>
                  </c:pt>
                </c:numCache>
              </c:numRef>
            </c:minus>
          </c:errBars>
          <c:xVal>
            <c:numRef>
              <c:f>Sheet3!$Z$28:$Z$37</c:f>
              <c:numCache>
                <c:formatCode>0.00_ </c:formatCode>
                <c:ptCount val="10"/>
                <c:pt idx="0">
                  <c:v>100.0</c:v>
                </c:pt>
                <c:pt idx="1">
                  <c:v>33.33333333333334</c:v>
                </c:pt>
                <c:pt idx="2">
                  <c:v>11.11111111111111</c:v>
                </c:pt>
                <c:pt idx="3">
                  <c:v>3.703703703703704</c:v>
                </c:pt>
                <c:pt idx="4">
                  <c:v>1.234567901234568</c:v>
                </c:pt>
                <c:pt idx="5">
                  <c:v>0.411522633744856</c:v>
                </c:pt>
                <c:pt idx="6">
                  <c:v>0.137174211248285</c:v>
                </c:pt>
                <c:pt idx="7">
                  <c:v>0.0457247370827618</c:v>
                </c:pt>
                <c:pt idx="8">
                  <c:v>0.0152415790275873</c:v>
                </c:pt>
                <c:pt idx="9">
                  <c:v>0.00508052634252909</c:v>
                </c:pt>
              </c:numCache>
            </c:numRef>
          </c:xVal>
          <c:yVal>
            <c:numRef>
              <c:f>Sheet3!$V$28:$V$37</c:f>
              <c:numCache>
                <c:formatCode>General</c:formatCode>
                <c:ptCount val="10"/>
                <c:pt idx="0">
                  <c:v>115.9389337130201</c:v>
                </c:pt>
                <c:pt idx="1">
                  <c:v>119.1900015820282</c:v>
                </c:pt>
                <c:pt idx="2">
                  <c:v>117.0700838474925</c:v>
                </c:pt>
                <c:pt idx="3">
                  <c:v>117.1940093867004</c:v>
                </c:pt>
                <c:pt idx="4">
                  <c:v>108.2529135685282</c:v>
                </c:pt>
                <c:pt idx="5">
                  <c:v>109.1942203237884</c:v>
                </c:pt>
                <c:pt idx="6">
                  <c:v>108.4902177925434</c:v>
                </c:pt>
                <c:pt idx="7">
                  <c:v>107.1797711332595</c:v>
                </c:pt>
                <c:pt idx="8">
                  <c:v>107.8178558245003</c:v>
                </c:pt>
                <c:pt idx="9">
                  <c:v>109.1836734693878</c:v>
                </c:pt>
              </c:numCache>
            </c:numRef>
          </c:yVal>
        </c:ser>
        <c:axId val="94977816"/>
        <c:axId val="94981352"/>
      </c:scatterChart>
      <c:valAx>
        <c:axId val="94977816"/>
        <c:scaling>
          <c:logBase val="10.0"/>
          <c:orientation val="minMax"/>
        </c:scaling>
        <c:axPos val="b"/>
        <c:numFmt formatCode="General" sourceLinked="0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000" baseline="0">
                <a:latin typeface="Arial"/>
              </a:defRPr>
            </a:pPr>
            <a:endParaRPr lang="ja-JP"/>
          </a:p>
        </c:txPr>
        <c:crossAx val="94981352"/>
        <c:crosses val="autoZero"/>
        <c:crossBetween val="midCat"/>
      </c:valAx>
      <c:valAx>
        <c:axId val="94981352"/>
        <c:scaling>
          <c:orientation val="minMax"/>
          <c:max val="140.0"/>
          <c:min val="0.0"/>
        </c:scaling>
        <c:axPos val="l"/>
        <c:majorGridlines>
          <c:spPr>
            <a:ln>
              <a:noFill/>
            </a:ln>
          </c:spPr>
        </c:majorGridlines>
        <c:numFmt formatCode="General" sourceLinked="0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000" baseline="0">
                <a:latin typeface="Arial"/>
              </a:defRPr>
            </a:pPr>
            <a:endParaRPr lang="ja-JP"/>
          </a:p>
        </c:txPr>
        <c:crossAx val="94977816"/>
        <c:crossesAt val="0.001"/>
        <c:crossBetween val="midCat"/>
      </c:valAx>
      <c:spPr>
        <a:noFill/>
      </c:spPr>
    </c:plotArea>
    <c:legend>
      <c:legendPos val="r"/>
      <c:layout>
        <c:manualLayout>
          <c:xMode val="edge"/>
          <c:yMode val="edge"/>
          <c:x val="0.125574913415053"/>
          <c:y val="0.637273780922141"/>
          <c:w val="0.603094803149606"/>
          <c:h val="0.141194496306518"/>
        </c:manualLayout>
      </c:layout>
      <c:spPr>
        <a:noFill/>
        <a:ln>
          <a:noFill/>
        </a:ln>
      </c:spPr>
      <c:txPr>
        <a:bodyPr/>
        <a:lstStyle/>
        <a:p>
          <a:pPr>
            <a:defRPr sz="1000">
              <a:latin typeface="Arial"/>
            </a:defRPr>
          </a:pPr>
          <a:endParaRPr lang="ja-JP"/>
        </a:p>
      </c:txPr>
    </c:legend>
    <c:plotVisOnly val="1"/>
  </c:chart>
  <c:spPr>
    <a:noFill/>
    <a:ln>
      <a:noFill/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149567870872446"/>
          <c:y val="0.0364798216797378"/>
          <c:w val="0.851786972640093"/>
          <c:h val="0.82570959880015"/>
        </c:manualLayout>
      </c:layout>
      <c:scatterChart>
        <c:scatterStyle val="lineMarker"/>
        <c:ser>
          <c:idx val="1"/>
          <c:order val="0"/>
          <c:tx>
            <c:strRef>
              <c:f>Sheet2!$R$24</c:f>
              <c:strCache>
                <c:ptCount val="1"/>
                <c:pt idx="0">
                  <c:v>TR1-IgM(J+) 401</c:v>
                </c:pt>
              </c:strCache>
            </c:strRef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Sheet2!$S$26:$S$32</c:f>
                <c:numCache>
                  <c:formatCode>General</c:formatCode>
                  <c:ptCount val="7"/>
                  <c:pt idx="0">
                    <c:v>0.046506656200714</c:v>
                  </c:pt>
                  <c:pt idx="1">
                    <c:v>0.239074777685042</c:v>
                  </c:pt>
                  <c:pt idx="2">
                    <c:v>1.993025580595463</c:v>
                  </c:pt>
                  <c:pt idx="3">
                    <c:v>9.87771500532065</c:v>
                  </c:pt>
                  <c:pt idx="4">
                    <c:v>6.350549350658079</c:v>
                  </c:pt>
                  <c:pt idx="5">
                    <c:v>6.01688239585676</c:v>
                  </c:pt>
                  <c:pt idx="6">
                    <c:v>6.24160620398587</c:v>
                  </c:pt>
                </c:numCache>
              </c:numRef>
            </c:plus>
            <c:minus>
              <c:numRef>
                <c:f>Sheet2!$S$26:$S$32</c:f>
                <c:numCache>
                  <c:formatCode>General</c:formatCode>
                  <c:ptCount val="7"/>
                  <c:pt idx="0">
                    <c:v>0.046506656200714</c:v>
                  </c:pt>
                  <c:pt idx="1">
                    <c:v>0.239074777685042</c:v>
                  </c:pt>
                  <c:pt idx="2">
                    <c:v>1.993025580595463</c:v>
                  </c:pt>
                  <c:pt idx="3">
                    <c:v>9.87771500532065</c:v>
                  </c:pt>
                  <c:pt idx="4">
                    <c:v>6.350549350658079</c:v>
                  </c:pt>
                  <c:pt idx="5">
                    <c:v>6.01688239585676</c:v>
                  </c:pt>
                  <c:pt idx="6">
                    <c:v>6.24160620398587</c:v>
                  </c:pt>
                </c:numCache>
              </c:numRef>
            </c:minus>
          </c:errBars>
          <c:xVal>
            <c:numRef>
              <c:f>Sheet2!$AD$26:$AD$32</c:f>
              <c:numCache>
                <c:formatCode>0.00_ </c:formatCode>
                <c:ptCount val="7"/>
                <c:pt idx="0" formatCode="General">
                  <c:v>1000.0</c:v>
                </c:pt>
                <c:pt idx="1">
                  <c:v>333.3333333333333</c:v>
                </c:pt>
                <c:pt idx="2">
                  <c:v>111.1111111111111</c:v>
                </c:pt>
                <c:pt idx="3">
                  <c:v>37.03703703703702</c:v>
                </c:pt>
                <c:pt idx="4">
                  <c:v>12.34567901234568</c:v>
                </c:pt>
                <c:pt idx="5">
                  <c:v>4.115226337448553</c:v>
                </c:pt>
                <c:pt idx="6">
                  <c:v>1.371742112482853</c:v>
                </c:pt>
              </c:numCache>
            </c:numRef>
          </c:xVal>
          <c:yVal>
            <c:numRef>
              <c:f>Sheet2!$R$26:$R$32</c:f>
              <c:numCache>
                <c:formatCode>General</c:formatCode>
                <c:ptCount val="7"/>
                <c:pt idx="0">
                  <c:v>1.49290780141844</c:v>
                </c:pt>
                <c:pt idx="1">
                  <c:v>3.561465721040189</c:v>
                </c:pt>
                <c:pt idx="2">
                  <c:v>20.35342789598108</c:v>
                </c:pt>
                <c:pt idx="3">
                  <c:v>74.9373522458629</c:v>
                </c:pt>
                <c:pt idx="4">
                  <c:v>116.4905437352246</c:v>
                </c:pt>
                <c:pt idx="5">
                  <c:v>129.6678486997636</c:v>
                </c:pt>
                <c:pt idx="6">
                  <c:v>129.563829787234</c:v>
                </c:pt>
              </c:numCache>
            </c:numRef>
          </c:yVal>
        </c:ser>
        <c:ser>
          <c:idx val="3"/>
          <c:order val="1"/>
          <c:tx>
            <c:strRef>
              <c:f>Sheet2!$AA$24</c:f>
              <c:strCache>
                <c:ptCount val="1"/>
                <c:pt idx="0">
                  <c:v>control-IgM(J+)</c:v>
                </c:pt>
              </c:strCache>
            </c:strRef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Sheet2!$AB$26:$AB$32</c:f>
                <c:numCache>
                  <c:formatCode>General</c:formatCode>
                  <c:ptCount val="7"/>
                  <c:pt idx="0">
                    <c:v>5.2620401569179</c:v>
                  </c:pt>
                  <c:pt idx="1">
                    <c:v>6.162263567801967</c:v>
                  </c:pt>
                  <c:pt idx="2">
                    <c:v>7.627220214784596</c:v>
                  </c:pt>
                  <c:pt idx="3">
                    <c:v>5.175672529973417</c:v>
                  </c:pt>
                  <c:pt idx="4">
                    <c:v>7.302045596442809</c:v>
                  </c:pt>
                  <c:pt idx="5">
                    <c:v>0.790782792138545</c:v>
                  </c:pt>
                  <c:pt idx="6">
                    <c:v>1.907805812610476</c:v>
                  </c:pt>
                </c:numCache>
              </c:numRef>
            </c:plus>
            <c:minus>
              <c:numRef>
                <c:f>Sheet2!$AB$26:$AB$32</c:f>
                <c:numCache>
                  <c:formatCode>General</c:formatCode>
                  <c:ptCount val="7"/>
                  <c:pt idx="0">
                    <c:v>5.2620401569179</c:v>
                  </c:pt>
                  <c:pt idx="1">
                    <c:v>6.162263567801967</c:v>
                  </c:pt>
                  <c:pt idx="2">
                    <c:v>7.627220214784596</c:v>
                  </c:pt>
                  <c:pt idx="3">
                    <c:v>5.175672529973417</c:v>
                  </c:pt>
                  <c:pt idx="4">
                    <c:v>7.302045596442809</c:v>
                  </c:pt>
                  <c:pt idx="5">
                    <c:v>0.790782792138545</c:v>
                  </c:pt>
                  <c:pt idx="6">
                    <c:v>1.907805812610476</c:v>
                  </c:pt>
                </c:numCache>
              </c:numRef>
            </c:minus>
          </c:errBars>
          <c:xVal>
            <c:numRef>
              <c:f>Sheet2!$AD$26:$AD$32</c:f>
              <c:numCache>
                <c:formatCode>0.00_ </c:formatCode>
                <c:ptCount val="7"/>
                <c:pt idx="0" formatCode="General">
                  <c:v>1000.0</c:v>
                </c:pt>
                <c:pt idx="1">
                  <c:v>333.3333333333333</c:v>
                </c:pt>
                <c:pt idx="2">
                  <c:v>111.1111111111111</c:v>
                </c:pt>
                <c:pt idx="3">
                  <c:v>37.03703703703702</c:v>
                </c:pt>
                <c:pt idx="4">
                  <c:v>12.34567901234568</c:v>
                </c:pt>
                <c:pt idx="5">
                  <c:v>4.115226337448553</c:v>
                </c:pt>
                <c:pt idx="6">
                  <c:v>1.371742112482853</c:v>
                </c:pt>
              </c:numCache>
            </c:numRef>
          </c:xVal>
          <c:yVal>
            <c:numRef>
              <c:f>Sheet2!$AA$26:$AA$32</c:f>
              <c:numCache>
                <c:formatCode>General</c:formatCode>
                <c:ptCount val="7"/>
                <c:pt idx="0">
                  <c:v>118.4172576832151</c:v>
                </c:pt>
                <c:pt idx="1">
                  <c:v>136.5709219858156</c:v>
                </c:pt>
                <c:pt idx="2">
                  <c:v>126.7978723404255</c:v>
                </c:pt>
                <c:pt idx="3">
                  <c:v>120.7836879432624</c:v>
                </c:pt>
                <c:pt idx="4">
                  <c:v>123.4125295508274</c:v>
                </c:pt>
                <c:pt idx="5">
                  <c:v>112.9562647754137</c:v>
                </c:pt>
                <c:pt idx="6">
                  <c:v>110.2139479905437</c:v>
                </c:pt>
              </c:numCache>
            </c:numRef>
          </c:yVal>
        </c:ser>
        <c:axId val="95040408"/>
        <c:axId val="95043944"/>
      </c:scatterChart>
      <c:valAx>
        <c:axId val="95040408"/>
        <c:scaling>
          <c:logBase val="10.0"/>
          <c:orientation val="minMax"/>
        </c:scaling>
        <c:axPos val="b"/>
        <c:numFmt formatCode="General" sourceLinked="0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000" baseline="0">
                <a:latin typeface="Arial"/>
              </a:defRPr>
            </a:pPr>
            <a:endParaRPr lang="ja-JP"/>
          </a:p>
        </c:txPr>
        <c:crossAx val="95043944"/>
        <c:crosses val="autoZero"/>
        <c:crossBetween val="midCat"/>
      </c:valAx>
      <c:valAx>
        <c:axId val="95043944"/>
        <c:scaling>
          <c:orientation val="minMax"/>
          <c:max val="150.0"/>
          <c:min val="0.0"/>
        </c:scaling>
        <c:axPos val="l"/>
        <c:majorGridlines>
          <c:spPr>
            <a:ln>
              <a:noFill/>
            </a:ln>
          </c:spPr>
        </c:majorGridlines>
        <c:numFmt formatCode="General" sourceLinked="0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/>
              </a:defRPr>
            </a:pPr>
            <a:endParaRPr lang="ja-JP"/>
          </a:p>
        </c:txPr>
        <c:crossAx val="95040408"/>
        <c:crosses val="autoZero"/>
        <c:crossBetween val="midCat"/>
      </c:valAx>
      <c:spPr>
        <a:noFill/>
      </c:spPr>
    </c:plotArea>
    <c:legend>
      <c:legendPos val="r"/>
      <c:layout>
        <c:manualLayout>
          <c:xMode val="edge"/>
          <c:yMode val="edge"/>
          <c:x val="0.101899555239863"/>
          <c:y val="0.634261063391589"/>
          <c:w val="0.542710866141732"/>
          <c:h val="0.146349135481776"/>
        </c:manualLayout>
      </c:layout>
      <c:spPr>
        <a:noFill/>
        <a:ln>
          <a:noFill/>
        </a:ln>
      </c:spPr>
      <c:txPr>
        <a:bodyPr/>
        <a:lstStyle/>
        <a:p>
          <a:pPr>
            <a:defRPr sz="900">
              <a:latin typeface="Arial"/>
            </a:defRPr>
          </a:pPr>
          <a:endParaRPr lang="ja-JP"/>
        </a:p>
      </c:txPr>
    </c:legend>
    <c:plotVisOnly val="1"/>
  </c:chart>
  <c:spPr>
    <a:noFill/>
    <a:ln>
      <a:noFill/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0702128103822347"/>
          <c:y val="0.0293594285482509"/>
          <c:w val="0.883032510550456"/>
          <c:h val="0.884495132366469"/>
        </c:manualLayout>
      </c:layout>
      <c:scatterChart>
        <c:scatterStyle val="lineMarker"/>
        <c:ser>
          <c:idx val="0"/>
          <c:order val="0"/>
          <c:tx>
            <c:strRef>
              <c:f>'IgG+2ndAb'!$B$24</c:f>
              <c:strCache>
                <c:ptCount val="1"/>
                <c:pt idx="0">
                  <c:v>TR1-422 IgG+ 2nd Ab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'IgG+2ndAb'!$L$25:$L$38</c:f>
                <c:numCache>
                  <c:formatCode>General</c:formatCode>
                  <c:ptCount val="14"/>
                  <c:pt idx="0">
                    <c:v>1.997559581420419</c:v>
                  </c:pt>
                  <c:pt idx="1">
                    <c:v>5.026937266863615</c:v>
                  </c:pt>
                  <c:pt idx="2">
                    <c:v>7.967930962725933</c:v>
                  </c:pt>
                  <c:pt idx="3">
                    <c:v>2.16461086772623</c:v>
                  </c:pt>
                  <c:pt idx="4">
                    <c:v>4.389281284120833</c:v>
                  </c:pt>
                  <c:pt idx="5">
                    <c:v>3.408661893353786</c:v>
                  </c:pt>
                  <c:pt idx="6">
                    <c:v>3.40367385215781</c:v>
                  </c:pt>
                  <c:pt idx="7">
                    <c:v>0.553033139483715</c:v>
                  </c:pt>
                  <c:pt idx="8">
                    <c:v>1.294015247571715</c:v>
                  </c:pt>
                  <c:pt idx="9">
                    <c:v>4.121633793650063</c:v>
                  </c:pt>
                  <c:pt idx="10">
                    <c:v>1.651810989969467</c:v>
                  </c:pt>
                  <c:pt idx="11">
                    <c:v>3.738465918979287</c:v>
                  </c:pt>
                  <c:pt idx="12">
                    <c:v>3.236681980012114</c:v>
                  </c:pt>
                  <c:pt idx="13">
                    <c:v>5.118053890212797</c:v>
                  </c:pt>
                </c:numCache>
              </c:numRef>
            </c:plus>
            <c:minus>
              <c:numRef>
                <c:f>'IgG+2ndAb'!$L$25:$L$38</c:f>
                <c:numCache>
                  <c:formatCode>General</c:formatCode>
                  <c:ptCount val="14"/>
                  <c:pt idx="0">
                    <c:v>1.997559581420419</c:v>
                  </c:pt>
                  <c:pt idx="1">
                    <c:v>5.026937266863615</c:v>
                  </c:pt>
                  <c:pt idx="2">
                    <c:v>7.967930962725933</c:v>
                  </c:pt>
                  <c:pt idx="3">
                    <c:v>2.16461086772623</c:v>
                  </c:pt>
                  <c:pt idx="4">
                    <c:v>4.389281284120833</c:v>
                  </c:pt>
                  <c:pt idx="5">
                    <c:v>3.408661893353786</c:v>
                  </c:pt>
                  <c:pt idx="6">
                    <c:v>3.40367385215781</c:v>
                  </c:pt>
                  <c:pt idx="7">
                    <c:v>0.553033139483715</c:v>
                  </c:pt>
                  <c:pt idx="8">
                    <c:v>1.294015247571715</c:v>
                  </c:pt>
                  <c:pt idx="9">
                    <c:v>4.121633793650063</c:v>
                  </c:pt>
                  <c:pt idx="10">
                    <c:v>1.651810989969467</c:v>
                  </c:pt>
                  <c:pt idx="11">
                    <c:v>3.738465918979287</c:v>
                  </c:pt>
                  <c:pt idx="12">
                    <c:v>3.236681980012114</c:v>
                  </c:pt>
                  <c:pt idx="13">
                    <c:v>5.118053890212797</c:v>
                  </c:pt>
                </c:numCache>
              </c:numRef>
            </c:minus>
          </c:errBars>
          <c:xVal>
            <c:numRef>
              <c:f>'IgG+2ndAb'!$A$26:$A$38</c:f>
              <c:numCache>
                <c:formatCode>General</c:formatCode>
                <c:ptCount val="13"/>
                <c:pt idx="0">
                  <c:v>3333.333333333338</c:v>
                </c:pt>
                <c:pt idx="1">
                  <c:v>1111.111111111111</c:v>
                </c:pt>
                <c:pt idx="2">
                  <c:v>370.3703703703704</c:v>
                </c:pt>
                <c:pt idx="3">
                  <c:v>123.4567901234568</c:v>
                </c:pt>
                <c:pt idx="4">
                  <c:v>41.1522633744856</c:v>
                </c:pt>
                <c:pt idx="5">
                  <c:v>13.71742112482853</c:v>
                </c:pt>
                <c:pt idx="6">
                  <c:v>4.572473708276177</c:v>
                </c:pt>
                <c:pt idx="7">
                  <c:v>1.524157902758726</c:v>
                </c:pt>
                <c:pt idx="8">
                  <c:v>0.508052634252909</c:v>
                </c:pt>
                <c:pt idx="9">
                  <c:v>0.169350878084303</c:v>
                </c:pt>
                <c:pt idx="10">
                  <c:v>0.0564502926947676</c:v>
                </c:pt>
                <c:pt idx="11">
                  <c:v>0.0188167642315892</c:v>
                </c:pt>
                <c:pt idx="12">
                  <c:v>0.00627225474386307</c:v>
                </c:pt>
              </c:numCache>
            </c:numRef>
          </c:xVal>
          <c:yVal>
            <c:numRef>
              <c:f>'IgG+2ndAb'!$G$26:$G$38</c:f>
              <c:numCache>
                <c:formatCode>General</c:formatCode>
                <c:ptCount val="13"/>
                <c:pt idx="0">
                  <c:v>24.04147203840664</c:v>
                </c:pt>
                <c:pt idx="1">
                  <c:v>44.40283184118334</c:v>
                </c:pt>
                <c:pt idx="2">
                  <c:v>78.91528804982481</c:v>
                </c:pt>
                <c:pt idx="3">
                  <c:v>83.3414590631893</c:v>
                </c:pt>
                <c:pt idx="4">
                  <c:v>83.92696574542623</c:v>
                </c:pt>
                <c:pt idx="5">
                  <c:v>86.68257752692342</c:v>
                </c:pt>
                <c:pt idx="6">
                  <c:v>83.11439275982868</c:v>
                </c:pt>
                <c:pt idx="7">
                  <c:v>86.50903399506941</c:v>
                </c:pt>
                <c:pt idx="8">
                  <c:v>88.20878746594004</c:v>
                </c:pt>
                <c:pt idx="9">
                  <c:v>89.82906773063436</c:v>
                </c:pt>
                <c:pt idx="10">
                  <c:v>89.08948034254566</c:v>
                </c:pt>
                <c:pt idx="11">
                  <c:v>87.96063643441026</c:v>
                </c:pt>
                <c:pt idx="12">
                  <c:v>88.03524393408588</c:v>
                </c:pt>
              </c:numCache>
            </c:numRef>
          </c:yVal>
        </c:ser>
        <c:ser>
          <c:idx val="1"/>
          <c:order val="1"/>
          <c:tx>
            <c:strRef>
              <c:f>'IgG+2ndAb'!$C$24</c:f>
              <c:strCache>
                <c:ptCount val="1"/>
                <c:pt idx="0">
                  <c:v>Control IgG+2ndAb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'IgG+2ndAb'!$M$25:$M$38</c:f>
                <c:numCache>
                  <c:formatCode>General</c:formatCode>
                  <c:ptCount val="14"/>
                  <c:pt idx="0">
                    <c:v>3.119837005511363</c:v>
                  </c:pt>
                  <c:pt idx="1">
                    <c:v>1.289934059602611</c:v>
                  </c:pt>
                  <c:pt idx="2">
                    <c:v>6.069222319075647</c:v>
                  </c:pt>
                  <c:pt idx="3">
                    <c:v>11.09084509687385</c:v>
                  </c:pt>
                  <c:pt idx="4">
                    <c:v>4.358477214772257</c:v>
                  </c:pt>
                  <c:pt idx="5">
                    <c:v>7.695739396501509</c:v>
                  </c:pt>
                  <c:pt idx="6">
                    <c:v>6.065020478708027</c:v>
                  </c:pt>
                  <c:pt idx="7">
                    <c:v>6.791868291065737</c:v>
                  </c:pt>
                  <c:pt idx="8">
                    <c:v>5.207501240320727</c:v>
                  </c:pt>
                  <c:pt idx="9">
                    <c:v>5.44326384452958</c:v>
                  </c:pt>
                  <c:pt idx="10">
                    <c:v>10.3696370866944</c:v>
                  </c:pt>
                  <c:pt idx="11">
                    <c:v>5.91326795817925</c:v>
                  </c:pt>
                  <c:pt idx="12">
                    <c:v>7.344742349143775</c:v>
                  </c:pt>
                  <c:pt idx="13">
                    <c:v>12.36108723434532</c:v>
                  </c:pt>
                </c:numCache>
              </c:numRef>
            </c:plus>
            <c:minus>
              <c:numRef>
                <c:f>'IgG+2ndAb'!$M$25:$M$38</c:f>
                <c:numCache>
                  <c:formatCode>General</c:formatCode>
                  <c:ptCount val="14"/>
                  <c:pt idx="0">
                    <c:v>3.119837005511363</c:v>
                  </c:pt>
                  <c:pt idx="1">
                    <c:v>1.289934059602611</c:v>
                  </c:pt>
                  <c:pt idx="2">
                    <c:v>6.069222319075647</c:v>
                  </c:pt>
                  <c:pt idx="3">
                    <c:v>11.09084509687385</c:v>
                  </c:pt>
                  <c:pt idx="4">
                    <c:v>4.358477214772257</c:v>
                  </c:pt>
                  <c:pt idx="5">
                    <c:v>7.695739396501509</c:v>
                  </c:pt>
                  <c:pt idx="6">
                    <c:v>6.065020478708027</c:v>
                  </c:pt>
                  <c:pt idx="7">
                    <c:v>6.791868291065737</c:v>
                  </c:pt>
                  <c:pt idx="8">
                    <c:v>5.207501240320727</c:v>
                  </c:pt>
                  <c:pt idx="9">
                    <c:v>5.44326384452958</c:v>
                  </c:pt>
                  <c:pt idx="10">
                    <c:v>10.3696370866944</c:v>
                  </c:pt>
                  <c:pt idx="11">
                    <c:v>5.91326795817925</c:v>
                  </c:pt>
                  <c:pt idx="12">
                    <c:v>7.344742349143775</c:v>
                  </c:pt>
                  <c:pt idx="13">
                    <c:v>12.36108723434532</c:v>
                  </c:pt>
                </c:numCache>
              </c:numRef>
            </c:minus>
          </c:errBars>
          <c:xVal>
            <c:numRef>
              <c:f>'IgG+2ndAb'!$A$26:$A$38</c:f>
              <c:numCache>
                <c:formatCode>General</c:formatCode>
                <c:ptCount val="13"/>
                <c:pt idx="0">
                  <c:v>3333.333333333338</c:v>
                </c:pt>
                <c:pt idx="1">
                  <c:v>1111.111111111111</c:v>
                </c:pt>
                <c:pt idx="2">
                  <c:v>370.3703703703704</c:v>
                </c:pt>
                <c:pt idx="3">
                  <c:v>123.4567901234568</c:v>
                </c:pt>
                <c:pt idx="4">
                  <c:v>41.1522633744856</c:v>
                </c:pt>
                <c:pt idx="5">
                  <c:v>13.71742112482853</c:v>
                </c:pt>
                <c:pt idx="6">
                  <c:v>4.572473708276177</c:v>
                </c:pt>
                <c:pt idx="7">
                  <c:v>1.524157902758726</c:v>
                </c:pt>
                <c:pt idx="8">
                  <c:v>0.508052634252909</c:v>
                </c:pt>
                <c:pt idx="9">
                  <c:v>0.169350878084303</c:v>
                </c:pt>
                <c:pt idx="10">
                  <c:v>0.0564502926947676</c:v>
                </c:pt>
                <c:pt idx="11">
                  <c:v>0.0188167642315892</c:v>
                </c:pt>
                <c:pt idx="12">
                  <c:v>0.00627225474386307</c:v>
                </c:pt>
              </c:numCache>
            </c:numRef>
          </c:xVal>
          <c:yVal>
            <c:numRef>
              <c:f>'IgG+2ndAb'!$H$26:$H$38</c:f>
              <c:numCache>
                <c:formatCode>General</c:formatCode>
                <c:ptCount val="13"/>
                <c:pt idx="0">
                  <c:v>91.57747826651085</c:v>
                </c:pt>
                <c:pt idx="1">
                  <c:v>96.96705916699104</c:v>
                </c:pt>
                <c:pt idx="2">
                  <c:v>97.89478720643562</c:v>
                </c:pt>
                <c:pt idx="3">
                  <c:v>100.932609964967</c:v>
                </c:pt>
                <c:pt idx="4">
                  <c:v>101.9219702867523</c:v>
                </c:pt>
                <c:pt idx="5">
                  <c:v>99.83133839366796</c:v>
                </c:pt>
                <c:pt idx="6">
                  <c:v>101.4937881147009</c:v>
                </c:pt>
                <c:pt idx="7">
                  <c:v>100.6812151291034</c:v>
                </c:pt>
                <c:pt idx="8">
                  <c:v>100.3049338263916</c:v>
                </c:pt>
                <c:pt idx="9">
                  <c:v>97.3628032957052</c:v>
                </c:pt>
                <c:pt idx="10">
                  <c:v>104.5316108732321</c:v>
                </c:pt>
                <c:pt idx="11">
                  <c:v>98.08617166212534</c:v>
                </c:pt>
                <c:pt idx="12">
                  <c:v>104.8868074477747</c:v>
                </c:pt>
              </c:numCache>
            </c:numRef>
          </c:yVal>
        </c:ser>
        <c:axId val="442823416"/>
        <c:axId val="442826952"/>
      </c:scatterChart>
      <c:valAx>
        <c:axId val="442823416"/>
        <c:scaling>
          <c:logBase val="10.0"/>
          <c:orientation val="minMax"/>
        </c:scaling>
        <c:axPos val="b"/>
        <c:numFmt formatCode="General" sourceLinked="1"/>
        <c:tickLblPos val="nextTo"/>
        <c:spPr>
          <a:ln w="19050">
            <a:solidFill>
              <a:schemeClr val="tx1"/>
            </a:solidFill>
          </a:ln>
        </c:spPr>
        <c:crossAx val="442826952"/>
        <c:crosses val="autoZero"/>
        <c:crossBetween val="midCat"/>
      </c:valAx>
      <c:valAx>
        <c:axId val="442826952"/>
        <c:scaling>
          <c:orientation val="minMax"/>
          <c:max val="120.0"/>
        </c:scaling>
        <c:axPos val="l"/>
        <c:numFmt formatCode="General" sourceLinked="1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/>
              </a:defRPr>
            </a:pPr>
            <a:endParaRPr lang="ja-JP"/>
          </a:p>
        </c:txPr>
        <c:crossAx val="442823416"/>
        <c:crossesAt val="0.0"/>
        <c:crossBetween val="midCat"/>
      </c:valAx>
    </c:plotArea>
    <c:legend>
      <c:legendPos val="r"/>
      <c:layout>
        <c:manualLayout>
          <c:xMode val="edge"/>
          <c:yMode val="edge"/>
          <c:x val="0.140069059936471"/>
          <c:y val="0.580933533203205"/>
          <c:w val="0.478975785484705"/>
          <c:h val="0.186753707153932"/>
        </c:manualLayout>
      </c:layout>
      <c:txPr>
        <a:bodyPr/>
        <a:lstStyle/>
        <a:p>
          <a:pPr>
            <a:defRPr>
              <a:latin typeface="Arial"/>
              <a:cs typeface="Arial"/>
            </a:defRPr>
          </a:pPr>
          <a:endParaRPr lang="ja-JP"/>
        </a:p>
      </c:txPr>
    </c:legend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106721602531939"/>
          <c:y val="0.0302091448076546"/>
          <c:w val="0.829165579038995"/>
          <c:h val="0.864763074615385"/>
        </c:manualLayout>
      </c:layout>
      <c:scatterChart>
        <c:scatterStyle val="lineMarker"/>
        <c:ser>
          <c:idx val="0"/>
          <c:order val="0"/>
          <c:tx>
            <c:strRef>
              <c:f>IgG!$B$24</c:f>
              <c:strCache>
                <c:ptCount val="1"/>
                <c:pt idx="0">
                  <c:v>TR1-IgG 422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IgG!$L$25:$L$38</c:f>
                <c:numCache>
                  <c:formatCode>General</c:formatCode>
                  <c:ptCount val="14"/>
                  <c:pt idx="0">
                    <c:v>6.749957036381564</c:v>
                  </c:pt>
                  <c:pt idx="1">
                    <c:v>4.348212922477757</c:v>
                  </c:pt>
                  <c:pt idx="2">
                    <c:v>2.488620797233731</c:v>
                  </c:pt>
                  <c:pt idx="3">
                    <c:v>4.223714958026721</c:v>
                  </c:pt>
                  <c:pt idx="4">
                    <c:v>2.114411776330087</c:v>
                  </c:pt>
                  <c:pt idx="5">
                    <c:v>5.345654986394867</c:v>
                  </c:pt>
                  <c:pt idx="6">
                    <c:v>0.0796715443415336</c:v>
                  </c:pt>
                  <c:pt idx="7">
                    <c:v>0.539133374600276</c:v>
                  </c:pt>
                  <c:pt idx="8">
                    <c:v>1.739614179622156</c:v>
                  </c:pt>
                  <c:pt idx="9">
                    <c:v>1.53479396777831</c:v>
                  </c:pt>
                  <c:pt idx="10">
                    <c:v>6.435405686851014</c:v>
                  </c:pt>
                  <c:pt idx="11">
                    <c:v>1.241155850922873</c:v>
                  </c:pt>
                  <c:pt idx="12">
                    <c:v>1.18737923441389</c:v>
                  </c:pt>
                  <c:pt idx="13">
                    <c:v>3.600255591251234</c:v>
                  </c:pt>
                </c:numCache>
              </c:numRef>
            </c:plus>
            <c:minus>
              <c:numRef>
                <c:f>IgG!$L$25:$L$38</c:f>
                <c:numCache>
                  <c:formatCode>General</c:formatCode>
                  <c:ptCount val="14"/>
                  <c:pt idx="0">
                    <c:v>6.749957036381564</c:v>
                  </c:pt>
                  <c:pt idx="1">
                    <c:v>4.348212922477757</c:v>
                  </c:pt>
                  <c:pt idx="2">
                    <c:v>2.488620797233731</c:v>
                  </c:pt>
                  <c:pt idx="3">
                    <c:v>4.223714958026721</c:v>
                  </c:pt>
                  <c:pt idx="4">
                    <c:v>2.114411776330087</c:v>
                  </c:pt>
                  <c:pt idx="5">
                    <c:v>5.345654986394867</c:v>
                  </c:pt>
                  <c:pt idx="6">
                    <c:v>0.0796715443415336</c:v>
                  </c:pt>
                  <c:pt idx="7">
                    <c:v>0.539133374600276</c:v>
                  </c:pt>
                  <c:pt idx="8">
                    <c:v>1.739614179622156</c:v>
                  </c:pt>
                  <c:pt idx="9">
                    <c:v>1.53479396777831</c:v>
                  </c:pt>
                  <c:pt idx="10">
                    <c:v>6.435405686851014</c:v>
                  </c:pt>
                  <c:pt idx="11">
                    <c:v>1.241155850922873</c:v>
                  </c:pt>
                  <c:pt idx="12">
                    <c:v>1.18737923441389</c:v>
                  </c:pt>
                  <c:pt idx="13">
                    <c:v>3.600255591251234</c:v>
                  </c:pt>
                </c:numCache>
              </c:numRef>
            </c:minus>
          </c:errBars>
          <c:xVal>
            <c:numRef>
              <c:f>IgG!$A$26:$A$38</c:f>
              <c:numCache>
                <c:formatCode>General</c:formatCode>
                <c:ptCount val="13"/>
                <c:pt idx="0">
                  <c:v>3333.333333333338</c:v>
                </c:pt>
                <c:pt idx="1">
                  <c:v>1111.111111111111</c:v>
                </c:pt>
                <c:pt idx="2">
                  <c:v>370.3703703703704</c:v>
                </c:pt>
                <c:pt idx="3">
                  <c:v>123.4567901234568</c:v>
                </c:pt>
                <c:pt idx="4">
                  <c:v>41.1522633744856</c:v>
                </c:pt>
                <c:pt idx="5">
                  <c:v>13.71742112482853</c:v>
                </c:pt>
                <c:pt idx="6">
                  <c:v>4.572473708276177</c:v>
                </c:pt>
                <c:pt idx="7">
                  <c:v>1.524157902758726</c:v>
                </c:pt>
                <c:pt idx="8">
                  <c:v>0.508052634252909</c:v>
                </c:pt>
                <c:pt idx="9">
                  <c:v>0.169350878084303</c:v>
                </c:pt>
                <c:pt idx="10">
                  <c:v>0.0564502926947676</c:v>
                </c:pt>
                <c:pt idx="11">
                  <c:v>0.0188167642315892</c:v>
                </c:pt>
                <c:pt idx="12">
                  <c:v>0.00627225474386307</c:v>
                </c:pt>
              </c:numCache>
            </c:numRef>
          </c:xVal>
          <c:yVal>
            <c:numRef>
              <c:f>IgG!$G$26:$G$38</c:f>
              <c:numCache>
                <c:formatCode>General</c:formatCode>
                <c:ptCount val="13"/>
                <c:pt idx="0">
                  <c:v>79.53673822099454</c:v>
                </c:pt>
                <c:pt idx="1">
                  <c:v>77.2996559577458</c:v>
                </c:pt>
                <c:pt idx="2">
                  <c:v>77.495097801683</c:v>
                </c:pt>
                <c:pt idx="3">
                  <c:v>80.07945276283687</c:v>
                </c:pt>
                <c:pt idx="4">
                  <c:v>83.72339325806401</c:v>
                </c:pt>
                <c:pt idx="5">
                  <c:v>84.46801053124647</c:v>
                </c:pt>
                <c:pt idx="6">
                  <c:v>85.73111401851043</c:v>
                </c:pt>
                <c:pt idx="7">
                  <c:v>84.03028540970103</c:v>
                </c:pt>
                <c:pt idx="8">
                  <c:v>87.39156208105184</c:v>
                </c:pt>
                <c:pt idx="9">
                  <c:v>86.11553681898195</c:v>
                </c:pt>
                <c:pt idx="10">
                  <c:v>84.74582868957052</c:v>
                </c:pt>
                <c:pt idx="11">
                  <c:v>86.53710972202031</c:v>
                </c:pt>
                <c:pt idx="12">
                  <c:v>87.26072911114343</c:v>
                </c:pt>
              </c:numCache>
            </c:numRef>
          </c:yVal>
        </c:ser>
        <c:ser>
          <c:idx val="1"/>
          <c:order val="1"/>
          <c:tx>
            <c:strRef>
              <c:f>IgG!$C$24</c:f>
              <c:strCache>
                <c:ptCount val="1"/>
                <c:pt idx="0">
                  <c:v>Control IgG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IgG!$M$25:$M$38</c:f>
                <c:numCache>
                  <c:formatCode>General</c:formatCode>
                  <c:ptCount val="14"/>
                  <c:pt idx="0">
                    <c:v>2.606113780963902</c:v>
                  </c:pt>
                  <c:pt idx="1">
                    <c:v>1.732156562564475</c:v>
                  </c:pt>
                  <c:pt idx="2">
                    <c:v>1.105877420041141</c:v>
                  </c:pt>
                  <c:pt idx="3">
                    <c:v>3.243325256331265</c:v>
                  </c:pt>
                  <c:pt idx="4">
                    <c:v>1.265479676686156</c:v>
                  </c:pt>
                  <c:pt idx="5">
                    <c:v>2.648165460413943</c:v>
                  </c:pt>
                  <c:pt idx="6">
                    <c:v>3.015243699886677</c:v>
                  </c:pt>
                  <c:pt idx="7">
                    <c:v>1.34066527254374</c:v>
                  </c:pt>
                  <c:pt idx="8">
                    <c:v>4.45989311799189</c:v>
                  </c:pt>
                  <c:pt idx="9">
                    <c:v>3.100078681280573</c:v>
                  </c:pt>
                  <c:pt idx="10">
                    <c:v>6.53504309077275</c:v>
                  </c:pt>
                  <c:pt idx="11">
                    <c:v>2.587936253231526</c:v>
                  </c:pt>
                  <c:pt idx="12">
                    <c:v>2.873781999910949</c:v>
                  </c:pt>
                  <c:pt idx="13">
                    <c:v>4.537427853484216</c:v>
                  </c:pt>
                </c:numCache>
              </c:numRef>
            </c:plus>
            <c:minus>
              <c:numRef>
                <c:f>IgG!$L$25:$L$38</c:f>
                <c:numCache>
                  <c:formatCode>General</c:formatCode>
                  <c:ptCount val="14"/>
                  <c:pt idx="0">
                    <c:v>6.749957036381564</c:v>
                  </c:pt>
                  <c:pt idx="1">
                    <c:v>4.348212922477757</c:v>
                  </c:pt>
                  <c:pt idx="2">
                    <c:v>2.488620797233731</c:v>
                  </c:pt>
                  <c:pt idx="3">
                    <c:v>4.223714958026721</c:v>
                  </c:pt>
                  <c:pt idx="4">
                    <c:v>2.114411776330087</c:v>
                  </c:pt>
                  <c:pt idx="5">
                    <c:v>5.345654986394867</c:v>
                  </c:pt>
                  <c:pt idx="6">
                    <c:v>0.0796715443415336</c:v>
                  </c:pt>
                  <c:pt idx="7">
                    <c:v>0.539133374600276</c:v>
                  </c:pt>
                  <c:pt idx="8">
                    <c:v>1.739614179622156</c:v>
                  </c:pt>
                  <c:pt idx="9">
                    <c:v>1.53479396777831</c:v>
                  </c:pt>
                  <c:pt idx="10">
                    <c:v>6.435405686851014</c:v>
                  </c:pt>
                  <c:pt idx="11">
                    <c:v>1.241155850922873</c:v>
                  </c:pt>
                  <c:pt idx="12">
                    <c:v>1.18737923441389</c:v>
                  </c:pt>
                  <c:pt idx="13">
                    <c:v>3.600255591251234</c:v>
                  </c:pt>
                </c:numCache>
              </c:numRef>
            </c:minus>
          </c:errBars>
          <c:xVal>
            <c:numRef>
              <c:f>IgG!$A$26:$A$38</c:f>
              <c:numCache>
                <c:formatCode>General</c:formatCode>
                <c:ptCount val="13"/>
                <c:pt idx="0">
                  <c:v>3333.333333333338</c:v>
                </c:pt>
                <c:pt idx="1">
                  <c:v>1111.111111111111</c:v>
                </c:pt>
                <c:pt idx="2">
                  <c:v>370.3703703703704</c:v>
                </c:pt>
                <c:pt idx="3">
                  <c:v>123.4567901234568</c:v>
                </c:pt>
                <c:pt idx="4">
                  <c:v>41.1522633744856</c:v>
                </c:pt>
                <c:pt idx="5">
                  <c:v>13.71742112482853</c:v>
                </c:pt>
                <c:pt idx="6">
                  <c:v>4.572473708276177</c:v>
                </c:pt>
                <c:pt idx="7">
                  <c:v>1.524157902758726</c:v>
                </c:pt>
                <c:pt idx="8">
                  <c:v>0.508052634252909</c:v>
                </c:pt>
                <c:pt idx="9">
                  <c:v>0.169350878084303</c:v>
                </c:pt>
                <c:pt idx="10">
                  <c:v>0.0564502926947676</c:v>
                </c:pt>
                <c:pt idx="11">
                  <c:v>0.0188167642315892</c:v>
                </c:pt>
                <c:pt idx="12">
                  <c:v>0.00627225474386307</c:v>
                </c:pt>
              </c:numCache>
            </c:numRef>
          </c:xVal>
          <c:yVal>
            <c:numRef>
              <c:f>IgG!$H$26:$H$38</c:f>
              <c:numCache>
                <c:formatCode>General</c:formatCode>
                <c:ptCount val="13"/>
                <c:pt idx="0">
                  <c:v>91.57821711812105</c:v>
                </c:pt>
                <c:pt idx="1">
                  <c:v>91.29232285054347</c:v>
                </c:pt>
                <c:pt idx="2">
                  <c:v>90.38295294858742</c:v>
                </c:pt>
                <c:pt idx="3">
                  <c:v>93.03353200562091</c:v>
                </c:pt>
                <c:pt idx="4">
                  <c:v>90.29896141235</c:v>
                </c:pt>
                <c:pt idx="5">
                  <c:v>96.21551905154174</c:v>
                </c:pt>
                <c:pt idx="6">
                  <c:v>94.7731259388477</c:v>
                </c:pt>
                <c:pt idx="7">
                  <c:v>97.47862253880571</c:v>
                </c:pt>
                <c:pt idx="8">
                  <c:v>95.4272907883898</c:v>
                </c:pt>
                <c:pt idx="9">
                  <c:v>97.03766697355883</c:v>
                </c:pt>
                <c:pt idx="10">
                  <c:v>99.9111466459919</c:v>
                </c:pt>
                <c:pt idx="11">
                  <c:v>100.2826476716577</c:v>
                </c:pt>
                <c:pt idx="12">
                  <c:v>97.49800520101436</c:v>
                </c:pt>
              </c:numCache>
            </c:numRef>
          </c:yVal>
        </c:ser>
        <c:axId val="442859448"/>
        <c:axId val="442862984"/>
      </c:scatterChart>
      <c:valAx>
        <c:axId val="442859448"/>
        <c:scaling>
          <c:logBase val="10.0"/>
          <c:orientation val="minMax"/>
        </c:scaling>
        <c:axPos val="b"/>
        <c:numFmt formatCode="General" sourceLinked="1"/>
        <c:tickLblPos val="nextTo"/>
        <c:spPr>
          <a:ln w="19050">
            <a:solidFill>
              <a:schemeClr val="tx1"/>
            </a:solidFill>
          </a:ln>
        </c:spPr>
        <c:crossAx val="442862984"/>
        <c:crosses val="autoZero"/>
        <c:crossBetween val="midCat"/>
      </c:valAx>
      <c:valAx>
        <c:axId val="442862984"/>
        <c:scaling>
          <c:orientation val="minMax"/>
          <c:min val="0.0"/>
        </c:scaling>
        <c:axPos val="l"/>
        <c:numFmt formatCode="General" sourceLinked="1"/>
        <c:tickLblPos val="nextTo"/>
        <c:spPr>
          <a:ln w="19050">
            <a:solidFill>
              <a:schemeClr val="tx1"/>
            </a:solidFill>
          </a:ln>
        </c:spPr>
        <c:crossAx val="442859448"/>
        <c:crossesAt val="0.0"/>
        <c:crossBetween val="midCat"/>
      </c:valAx>
    </c:plotArea>
    <c:legend>
      <c:legendPos val="r"/>
      <c:layout>
        <c:manualLayout>
          <c:xMode val="edge"/>
          <c:yMode val="edge"/>
          <c:x val="0.153417721518987"/>
          <c:y val="0.611641763151103"/>
          <c:w val="0.371354307484331"/>
          <c:h val="0.163878184876343"/>
        </c:manualLayout>
      </c:layout>
      <c:txPr>
        <a:bodyPr/>
        <a:lstStyle/>
        <a:p>
          <a:pPr>
            <a:defRPr>
              <a:latin typeface="Arial"/>
              <a:cs typeface="Arial"/>
            </a:defRPr>
          </a:pPr>
          <a:endParaRPr lang="ja-JP"/>
        </a:p>
      </c:txPr>
    </c:legend>
    <c:plotVisOnly val="1"/>
    <c:dispBlanksAs val="gap"/>
  </c:chart>
  <c:txPr>
    <a:bodyPr/>
    <a:lstStyle/>
    <a:p>
      <a:pPr>
        <a:defRPr>
          <a:latin typeface="Arial"/>
        </a:defRPr>
      </a:pPr>
      <a:endParaRPr lang="ja-JP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118934226045909"/>
          <c:y val="0.036363671070075"/>
          <c:w val="0.832346518700382"/>
          <c:h val="0.864763074615385"/>
        </c:manualLayout>
      </c:layout>
      <c:scatterChart>
        <c:scatterStyle val="lineMarker"/>
        <c:ser>
          <c:idx val="0"/>
          <c:order val="0"/>
          <c:tx>
            <c:strRef>
              <c:f>IgM!$B$24</c:f>
              <c:strCache>
                <c:ptCount val="1"/>
                <c:pt idx="0">
                  <c:v>TR1-IgM(J+) 422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IgM!$L$25:$L$38</c:f>
                <c:numCache>
                  <c:formatCode>General</c:formatCode>
                  <c:ptCount val="14"/>
                  <c:pt idx="0">
                    <c:v>0.0468540100995172</c:v>
                  </c:pt>
                  <c:pt idx="1">
                    <c:v>1.472448810354782</c:v>
                  </c:pt>
                  <c:pt idx="2">
                    <c:v>0.609984458484487</c:v>
                  </c:pt>
                  <c:pt idx="3">
                    <c:v>0.0518260358186297</c:v>
                  </c:pt>
                  <c:pt idx="4">
                    <c:v>1.373358460697331</c:v>
                  </c:pt>
                  <c:pt idx="5">
                    <c:v>0.151482152686035</c:v>
                  </c:pt>
                  <c:pt idx="6">
                    <c:v>0.594468416506807</c:v>
                  </c:pt>
                  <c:pt idx="7">
                    <c:v>0.47332857252705</c:v>
                  </c:pt>
                  <c:pt idx="8">
                    <c:v>4.420295240117476</c:v>
                  </c:pt>
                  <c:pt idx="9">
                    <c:v>3.462894379876927</c:v>
                  </c:pt>
                  <c:pt idx="10">
                    <c:v>5.04066997361887</c:v>
                  </c:pt>
                  <c:pt idx="11">
                    <c:v>3.25445889104278</c:v>
                  </c:pt>
                  <c:pt idx="12">
                    <c:v>3.105142061936352</c:v>
                  </c:pt>
                  <c:pt idx="13">
                    <c:v>2.192760845292841</c:v>
                  </c:pt>
                </c:numCache>
              </c:numRef>
            </c:plus>
            <c:minus>
              <c:numRef>
                <c:f>IgM!$L$25:$L$38</c:f>
                <c:numCache>
                  <c:formatCode>General</c:formatCode>
                  <c:ptCount val="14"/>
                  <c:pt idx="0">
                    <c:v>0.0468540100995172</c:v>
                  </c:pt>
                  <c:pt idx="1">
                    <c:v>1.472448810354782</c:v>
                  </c:pt>
                  <c:pt idx="2">
                    <c:v>0.609984458484487</c:v>
                  </c:pt>
                  <c:pt idx="3">
                    <c:v>0.0518260358186297</c:v>
                  </c:pt>
                  <c:pt idx="4">
                    <c:v>1.373358460697331</c:v>
                  </c:pt>
                  <c:pt idx="5">
                    <c:v>0.151482152686035</c:v>
                  </c:pt>
                  <c:pt idx="6">
                    <c:v>0.594468416506807</c:v>
                  </c:pt>
                  <c:pt idx="7">
                    <c:v>0.47332857252705</c:v>
                  </c:pt>
                  <c:pt idx="8">
                    <c:v>4.420295240117476</c:v>
                  </c:pt>
                  <c:pt idx="9">
                    <c:v>3.462894379876927</c:v>
                  </c:pt>
                  <c:pt idx="10">
                    <c:v>5.04066997361887</c:v>
                  </c:pt>
                  <c:pt idx="11">
                    <c:v>3.25445889104278</c:v>
                  </c:pt>
                  <c:pt idx="12">
                    <c:v>3.105142061936352</c:v>
                  </c:pt>
                  <c:pt idx="13">
                    <c:v>2.192760845292841</c:v>
                  </c:pt>
                </c:numCache>
              </c:numRef>
            </c:minus>
          </c:errBars>
          <c:xVal>
            <c:numRef>
              <c:f>IgM!$A$26:$A$38</c:f>
              <c:numCache>
                <c:formatCode>General</c:formatCode>
                <c:ptCount val="13"/>
                <c:pt idx="0">
                  <c:v>3333.333333333338</c:v>
                </c:pt>
                <c:pt idx="1">
                  <c:v>1111.111111111111</c:v>
                </c:pt>
                <c:pt idx="2">
                  <c:v>370.3703703703704</c:v>
                </c:pt>
                <c:pt idx="3">
                  <c:v>123.4567901234568</c:v>
                </c:pt>
                <c:pt idx="4">
                  <c:v>41.1522633744856</c:v>
                </c:pt>
                <c:pt idx="5">
                  <c:v>13.71742112482853</c:v>
                </c:pt>
                <c:pt idx="6">
                  <c:v>4.572473708276177</c:v>
                </c:pt>
                <c:pt idx="7">
                  <c:v>1.524157902758726</c:v>
                </c:pt>
                <c:pt idx="8">
                  <c:v>0.508052634252909</c:v>
                </c:pt>
                <c:pt idx="9">
                  <c:v>0.169350878084303</c:v>
                </c:pt>
                <c:pt idx="10">
                  <c:v>0.0564502926947676</c:v>
                </c:pt>
                <c:pt idx="11">
                  <c:v>0.0188167642315892</c:v>
                </c:pt>
                <c:pt idx="12">
                  <c:v>0.00627225474386307</c:v>
                </c:pt>
              </c:numCache>
            </c:numRef>
          </c:xVal>
          <c:yVal>
            <c:numRef>
              <c:f>IgM!$G$26:$G$38</c:f>
              <c:numCache>
                <c:formatCode>General</c:formatCode>
                <c:ptCount val="13"/>
                <c:pt idx="0">
                  <c:v>1.313365189690124</c:v>
                </c:pt>
                <c:pt idx="1">
                  <c:v>0.883304373008978</c:v>
                </c:pt>
                <c:pt idx="2">
                  <c:v>0.596597161888213</c:v>
                </c:pt>
                <c:pt idx="3">
                  <c:v>1.484231103388358</c:v>
                </c:pt>
                <c:pt idx="4">
                  <c:v>1.154083405734144</c:v>
                </c:pt>
                <c:pt idx="5">
                  <c:v>2.835230234578626</c:v>
                </c:pt>
                <c:pt idx="6">
                  <c:v>8.911106284390385</c:v>
                </c:pt>
                <c:pt idx="7">
                  <c:v>30.51550825369245</c:v>
                </c:pt>
                <c:pt idx="8">
                  <c:v>58.2232985809441</c:v>
                </c:pt>
                <c:pt idx="9">
                  <c:v>68.26529105125977</c:v>
                </c:pt>
                <c:pt idx="10">
                  <c:v>80.7399507674486</c:v>
                </c:pt>
                <c:pt idx="11">
                  <c:v>83.87635389516358</c:v>
                </c:pt>
                <c:pt idx="12">
                  <c:v>85.50971618882124</c:v>
                </c:pt>
              </c:numCache>
            </c:numRef>
          </c:yVal>
        </c:ser>
        <c:ser>
          <c:idx val="1"/>
          <c:order val="1"/>
          <c:tx>
            <c:strRef>
              <c:f>IgM!$C$24</c:f>
              <c:strCache>
                <c:ptCount val="1"/>
                <c:pt idx="0">
                  <c:v>Control-IgM(J+)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IgM!$M$25:$M$38</c:f>
                <c:numCache>
                  <c:formatCode>General</c:formatCode>
                  <c:ptCount val="14"/>
                  <c:pt idx="0">
                    <c:v>4.48079792134329</c:v>
                  </c:pt>
                  <c:pt idx="1">
                    <c:v>2.444068222152691</c:v>
                  </c:pt>
                  <c:pt idx="2">
                    <c:v>5.84271852388721</c:v>
                  </c:pt>
                  <c:pt idx="3">
                    <c:v>4.854560051748685</c:v>
                  </c:pt>
                  <c:pt idx="4">
                    <c:v>2.036827706996652</c:v>
                  </c:pt>
                  <c:pt idx="5">
                    <c:v>0.438863593353801</c:v>
                  </c:pt>
                  <c:pt idx="6">
                    <c:v>0.440365991742159</c:v>
                  </c:pt>
                  <c:pt idx="7">
                    <c:v>1.404861573404178</c:v>
                  </c:pt>
                  <c:pt idx="8">
                    <c:v>5.025771426175067</c:v>
                  </c:pt>
                  <c:pt idx="9">
                    <c:v>1.687909344762141</c:v>
                  </c:pt>
                  <c:pt idx="10">
                    <c:v>8.205351370740205</c:v>
                  </c:pt>
                  <c:pt idx="11">
                    <c:v>4.644830898454779</c:v>
                  </c:pt>
                  <c:pt idx="12">
                    <c:v>4.094270656889136</c:v>
                  </c:pt>
                  <c:pt idx="13">
                    <c:v>1.557693308788306</c:v>
                  </c:pt>
                </c:numCache>
              </c:numRef>
            </c:plus>
            <c:minus>
              <c:numRef>
                <c:f>IgM!$M$25:$M$38</c:f>
                <c:numCache>
                  <c:formatCode>General</c:formatCode>
                  <c:ptCount val="14"/>
                  <c:pt idx="0">
                    <c:v>4.48079792134329</c:v>
                  </c:pt>
                  <c:pt idx="1">
                    <c:v>2.444068222152691</c:v>
                  </c:pt>
                  <c:pt idx="2">
                    <c:v>5.84271852388721</c:v>
                  </c:pt>
                  <c:pt idx="3">
                    <c:v>4.854560051748685</c:v>
                  </c:pt>
                  <c:pt idx="4">
                    <c:v>2.036827706996652</c:v>
                  </c:pt>
                  <c:pt idx="5">
                    <c:v>0.438863593353801</c:v>
                  </c:pt>
                  <c:pt idx="6">
                    <c:v>0.440365991742159</c:v>
                  </c:pt>
                  <c:pt idx="7">
                    <c:v>1.404861573404178</c:v>
                  </c:pt>
                  <c:pt idx="8">
                    <c:v>5.025771426175067</c:v>
                  </c:pt>
                  <c:pt idx="9">
                    <c:v>1.687909344762141</c:v>
                  </c:pt>
                  <c:pt idx="10">
                    <c:v>8.205351370740205</c:v>
                  </c:pt>
                  <c:pt idx="11">
                    <c:v>4.644830898454779</c:v>
                  </c:pt>
                  <c:pt idx="12">
                    <c:v>4.094270656889136</c:v>
                  </c:pt>
                  <c:pt idx="13">
                    <c:v>1.557693308788306</c:v>
                  </c:pt>
                </c:numCache>
              </c:numRef>
            </c:minus>
          </c:errBars>
          <c:xVal>
            <c:numRef>
              <c:f>IgM!$A$26:$A$38</c:f>
              <c:numCache>
                <c:formatCode>General</c:formatCode>
                <c:ptCount val="13"/>
                <c:pt idx="0">
                  <c:v>3333.333333333338</c:v>
                </c:pt>
                <c:pt idx="1">
                  <c:v>1111.111111111111</c:v>
                </c:pt>
                <c:pt idx="2">
                  <c:v>370.3703703703704</c:v>
                </c:pt>
                <c:pt idx="3">
                  <c:v>123.4567901234568</c:v>
                </c:pt>
                <c:pt idx="4">
                  <c:v>41.1522633744856</c:v>
                </c:pt>
                <c:pt idx="5">
                  <c:v>13.71742112482853</c:v>
                </c:pt>
                <c:pt idx="6">
                  <c:v>4.572473708276177</c:v>
                </c:pt>
                <c:pt idx="7">
                  <c:v>1.524157902758726</c:v>
                </c:pt>
                <c:pt idx="8">
                  <c:v>0.508052634252909</c:v>
                </c:pt>
                <c:pt idx="9">
                  <c:v>0.169350878084303</c:v>
                </c:pt>
                <c:pt idx="10">
                  <c:v>0.0564502926947676</c:v>
                </c:pt>
                <c:pt idx="11">
                  <c:v>0.0188167642315892</c:v>
                </c:pt>
                <c:pt idx="12">
                  <c:v>0.00627225474386307</c:v>
                </c:pt>
              </c:numCache>
            </c:numRef>
          </c:xVal>
          <c:yVal>
            <c:numRef>
              <c:f>IgM!$H$26:$H$38</c:f>
              <c:numCache>
                <c:formatCode>General</c:formatCode>
                <c:ptCount val="13"/>
                <c:pt idx="0">
                  <c:v>89.95367796119316</c:v>
                </c:pt>
                <c:pt idx="1">
                  <c:v>86.4306545033305</c:v>
                </c:pt>
                <c:pt idx="2">
                  <c:v>87.21113524471473</c:v>
                </c:pt>
                <c:pt idx="3">
                  <c:v>90.91805676223573</c:v>
                </c:pt>
                <c:pt idx="4">
                  <c:v>91.25978858963218</c:v>
                </c:pt>
                <c:pt idx="5">
                  <c:v>91.64351288734434</c:v>
                </c:pt>
                <c:pt idx="6">
                  <c:v>93.06546481320591</c:v>
                </c:pt>
                <c:pt idx="7">
                  <c:v>91.11064291920068</c:v>
                </c:pt>
                <c:pt idx="8">
                  <c:v>93.45787720822464</c:v>
                </c:pt>
                <c:pt idx="9">
                  <c:v>91.7492180712424</c:v>
                </c:pt>
                <c:pt idx="10">
                  <c:v>97.85550246162757</c:v>
                </c:pt>
                <c:pt idx="11">
                  <c:v>100.1433680857226</c:v>
                </c:pt>
                <c:pt idx="12">
                  <c:v>106.4422386330727</c:v>
                </c:pt>
              </c:numCache>
            </c:numRef>
          </c:yVal>
        </c:ser>
        <c:axId val="442895736"/>
        <c:axId val="442899272"/>
      </c:scatterChart>
      <c:valAx>
        <c:axId val="442895736"/>
        <c:scaling>
          <c:logBase val="10.0"/>
          <c:orientation val="minMax"/>
        </c:scaling>
        <c:axPos val="b"/>
        <c:numFmt formatCode="General" sourceLinked="1"/>
        <c:tickLblPos val="nextTo"/>
        <c:spPr>
          <a:ln w="19050">
            <a:solidFill>
              <a:schemeClr val="tx1"/>
            </a:solidFill>
          </a:ln>
        </c:spPr>
        <c:crossAx val="442899272"/>
        <c:crosses val="autoZero"/>
        <c:crossBetween val="midCat"/>
      </c:valAx>
      <c:valAx>
        <c:axId val="442899272"/>
        <c:scaling>
          <c:orientation val="minMax"/>
          <c:min val="0.0"/>
        </c:scaling>
        <c:axPos val="l"/>
        <c:numFmt formatCode="General" sourceLinked="1"/>
        <c:tickLblPos val="nextTo"/>
        <c:spPr>
          <a:ln w="19050">
            <a:solidFill>
              <a:schemeClr val="tx1"/>
            </a:solidFill>
          </a:ln>
        </c:spPr>
        <c:crossAx val="442895736"/>
        <c:crossesAt val="0.0"/>
        <c:crossBetween val="midCat"/>
      </c:valAx>
    </c:plotArea>
    <c:legend>
      <c:legendPos val="r"/>
      <c:layout>
        <c:manualLayout>
          <c:xMode val="edge"/>
          <c:yMode val="edge"/>
          <c:x val="0.541092092015513"/>
          <c:y val="0.395528890984386"/>
          <c:w val="0.403079904443674"/>
          <c:h val="0.212738514995677"/>
        </c:manualLayout>
      </c:layout>
      <c:txPr>
        <a:bodyPr/>
        <a:lstStyle/>
        <a:p>
          <a:pPr>
            <a:defRPr>
              <a:latin typeface="Arial"/>
              <a:cs typeface="Arial"/>
            </a:defRPr>
          </a:pPr>
          <a:endParaRPr lang="ja-JP"/>
        </a:p>
      </c:txPr>
    </c:legend>
    <c:plotVisOnly val="1"/>
    <c:dispBlanksAs val="gap"/>
  </c:chart>
  <c:txPr>
    <a:bodyPr/>
    <a:lstStyle/>
    <a:p>
      <a:pPr>
        <a:defRPr>
          <a:latin typeface="Arial"/>
        </a:defRPr>
      </a:pPr>
      <a:endParaRPr lang="ja-JP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8"/>
  <c:chart>
    <c:plotArea>
      <c:layout>
        <c:manualLayout>
          <c:layoutTarget val="inner"/>
          <c:xMode val="edge"/>
          <c:yMode val="edge"/>
          <c:x val="0.0830712689046861"/>
          <c:y val="0.0583333333333333"/>
          <c:w val="0.891353283524981"/>
          <c:h val="0.748850721784777"/>
        </c:manualLayout>
      </c:layout>
      <c:barChart>
        <c:barDir val="col"/>
        <c:grouping val="clustered"/>
        <c:ser>
          <c:idx val="0"/>
          <c:order val="0"/>
          <c:tx>
            <c:strRef>
              <c:f>'DU145'!$V$24</c:f>
              <c:strCache>
                <c:ptCount val="1"/>
                <c:pt idx="0">
                  <c:v>10μg/ml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errBars>
            <c:errBarType val="both"/>
            <c:errValType val="cust"/>
            <c:plus>
              <c:numRef>
                <c:f>'DU145'!$P$24:$U$24</c:f>
                <c:numCache>
                  <c:formatCode>General</c:formatCode>
                  <c:ptCount val="6"/>
                  <c:pt idx="0">
                    <c:v>1.34498739936855</c:v>
                  </c:pt>
                  <c:pt idx="1">
                    <c:v>5.302111439104275</c:v>
                  </c:pt>
                  <c:pt idx="2">
                    <c:v>1.053403435120757</c:v>
                  </c:pt>
                  <c:pt idx="3">
                    <c:v>0.718385653170061</c:v>
                  </c:pt>
                  <c:pt idx="4">
                    <c:v>1.442886682346014</c:v>
                  </c:pt>
                  <c:pt idx="5">
                    <c:v>4.242144663360708</c:v>
                  </c:pt>
                </c:numCache>
              </c:numRef>
            </c:plus>
            <c:minus>
              <c:numRef>
                <c:f>'DU145'!$P$24:$U$24</c:f>
                <c:numCache>
                  <c:formatCode>General</c:formatCode>
                  <c:ptCount val="6"/>
                  <c:pt idx="0">
                    <c:v>1.34498739936855</c:v>
                  </c:pt>
                  <c:pt idx="1">
                    <c:v>5.302111439104275</c:v>
                  </c:pt>
                  <c:pt idx="2">
                    <c:v>1.053403435120757</c:v>
                  </c:pt>
                  <c:pt idx="3">
                    <c:v>0.718385653170061</c:v>
                  </c:pt>
                  <c:pt idx="4">
                    <c:v>1.442886682346014</c:v>
                  </c:pt>
                  <c:pt idx="5">
                    <c:v>4.242144663360708</c:v>
                  </c:pt>
                </c:numCache>
              </c:numRef>
            </c:minus>
          </c:errBars>
          <c:cat>
            <c:strRef>
              <c:f>'DU145'!$P$22:$U$22</c:f>
              <c:strCache>
                <c:ptCount val="6"/>
                <c:pt idx="0">
                  <c:v>401</c:v>
                </c:pt>
                <c:pt idx="1">
                  <c:v>404</c:v>
                </c:pt>
                <c:pt idx="2">
                  <c:v>419</c:v>
                </c:pt>
                <c:pt idx="3">
                  <c:v>422</c:v>
                </c:pt>
                <c:pt idx="4">
                  <c:v>438</c:v>
                </c:pt>
                <c:pt idx="5">
                  <c:v>Control</c:v>
                </c:pt>
              </c:strCache>
            </c:strRef>
          </c:cat>
          <c:val>
            <c:numRef>
              <c:f>'DU145'!$I$24:$N$24</c:f>
              <c:numCache>
                <c:formatCode>General</c:formatCode>
                <c:ptCount val="6"/>
                <c:pt idx="0">
                  <c:v>13.86578333946755</c:v>
                </c:pt>
                <c:pt idx="1">
                  <c:v>37.24941724941725</c:v>
                </c:pt>
                <c:pt idx="2">
                  <c:v>63.56275303643725</c:v>
                </c:pt>
                <c:pt idx="3">
                  <c:v>5.687645687645687</c:v>
                </c:pt>
                <c:pt idx="4">
                  <c:v>53.19592688013741</c:v>
                </c:pt>
                <c:pt idx="5">
                  <c:v>84.89755858176911</c:v>
                </c:pt>
              </c:numCache>
            </c:numRef>
          </c:val>
        </c:ser>
        <c:ser>
          <c:idx val="1"/>
          <c:order val="1"/>
          <c:tx>
            <c:strRef>
              <c:f>'DU145'!$V$25</c:f>
              <c:strCache>
                <c:ptCount val="1"/>
                <c:pt idx="0">
                  <c:v>2.5μg/ml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c:spPr>
          <c:errBars>
            <c:errBarType val="both"/>
            <c:errValType val="cust"/>
            <c:plus>
              <c:numRef>
                <c:f>'DU145'!$P$25:$U$25</c:f>
                <c:numCache>
                  <c:formatCode>General</c:formatCode>
                  <c:ptCount val="6"/>
                  <c:pt idx="0">
                    <c:v>0.80003355799942</c:v>
                  </c:pt>
                  <c:pt idx="1">
                    <c:v>1.585740449132971</c:v>
                  </c:pt>
                  <c:pt idx="2">
                    <c:v>0.730898028699837</c:v>
                  </c:pt>
                  <c:pt idx="3">
                    <c:v>0.844353476687644</c:v>
                  </c:pt>
                  <c:pt idx="4">
                    <c:v>2.908152868412675</c:v>
                  </c:pt>
                  <c:pt idx="5">
                    <c:v>4.340044599015266</c:v>
                  </c:pt>
                </c:numCache>
              </c:numRef>
            </c:plus>
            <c:minus>
              <c:numRef>
                <c:f>'DU145'!$P$25:$U$25</c:f>
                <c:numCache>
                  <c:formatCode>General</c:formatCode>
                  <c:ptCount val="6"/>
                  <c:pt idx="0">
                    <c:v>0.80003355799942</c:v>
                  </c:pt>
                  <c:pt idx="1">
                    <c:v>1.585740449132971</c:v>
                  </c:pt>
                  <c:pt idx="2">
                    <c:v>0.730898028699837</c:v>
                  </c:pt>
                  <c:pt idx="3">
                    <c:v>0.844353476687644</c:v>
                  </c:pt>
                  <c:pt idx="4">
                    <c:v>2.908152868412675</c:v>
                  </c:pt>
                  <c:pt idx="5">
                    <c:v>4.340044599015266</c:v>
                  </c:pt>
                </c:numCache>
              </c:numRef>
            </c:minus>
          </c:errBars>
          <c:cat>
            <c:strRef>
              <c:f>'DU145'!$P$22:$U$22</c:f>
              <c:strCache>
                <c:ptCount val="6"/>
                <c:pt idx="0">
                  <c:v>401</c:v>
                </c:pt>
                <c:pt idx="1">
                  <c:v>404</c:v>
                </c:pt>
                <c:pt idx="2">
                  <c:v>419</c:v>
                </c:pt>
                <c:pt idx="3">
                  <c:v>422</c:v>
                </c:pt>
                <c:pt idx="4">
                  <c:v>438</c:v>
                </c:pt>
                <c:pt idx="5">
                  <c:v>Control</c:v>
                </c:pt>
              </c:strCache>
            </c:strRef>
          </c:cat>
          <c:val>
            <c:numRef>
              <c:f>'DU145'!$I$25:$N$25</c:f>
              <c:numCache>
                <c:formatCode>General</c:formatCode>
                <c:ptCount val="6"/>
                <c:pt idx="0">
                  <c:v>26.19555882713777</c:v>
                </c:pt>
                <c:pt idx="1">
                  <c:v>38.94000736106</c:v>
                </c:pt>
                <c:pt idx="2">
                  <c:v>51.90283400809717</c:v>
                </c:pt>
                <c:pt idx="3">
                  <c:v>5.088946141577721</c:v>
                </c:pt>
                <c:pt idx="4">
                  <c:v>59.71782603361547</c:v>
                </c:pt>
                <c:pt idx="5">
                  <c:v>90.0282173966384</c:v>
                </c:pt>
              </c:numCache>
            </c:numRef>
          </c:val>
        </c:ser>
        <c:ser>
          <c:idx val="2"/>
          <c:order val="2"/>
          <c:tx>
            <c:strRef>
              <c:f>'DU145'!$V$26</c:f>
              <c:strCache>
                <c:ptCount val="1"/>
                <c:pt idx="0">
                  <c:v>0.625μg/ml</c:v>
                </c:pt>
              </c:strCache>
            </c:strRef>
          </c:tx>
          <c:spPr>
            <a:pattFill prst="ltDnDiag">
              <a:fgClr>
                <a:schemeClr val="tx1">
                  <a:lumMod val="95000"/>
                  <a:lumOff val="5000"/>
                </a:schemeClr>
              </a:fgClr>
              <a:bgClr>
                <a:prstClr val="white"/>
              </a:bgClr>
            </a:pattFill>
            <a:ln>
              <a:solidFill>
                <a:schemeClr val="tx1"/>
              </a:solidFill>
            </a:ln>
            <a:effectLst/>
          </c:spPr>
          <c:errBars>
            <c:errBarType val="both"/>
            <c:errValType val="cust"/>
            <c:plus>
              <c:numRef>
                <c:f>'DU145'!$P$26:$U$26</c:f>
                <c:numCache>
                  <c:formatCode>General</c:formatCode>
                  <c:ptCount val="6"/>
                  <c:pt idx="0">
                    <c:v>6.65836393557705</c:v>
                  </c:pt>
                  <c:pt idx="1">
                    <c:v>2.319333610200577</c:v>
                  </c:pt>
                  <c:pt idx="2">
                    <c:v>2.772417293639776</c:v>
                  </c:pt>
                  <c:pt idx="3">
                    <c:v>1.225986696390396</c:v>
                  </c:pt>
                  <c:pt idx="4">
                    <c:v>2.864354193040786</c:v>
                  </c:pt>
                  <c:pt idx="5">
                    <c:v>3.217737598622774</c:v>
                  </c:pt>
                </c:numCache>
              </c:numRef>
            </c:plus>
            <c:minus>
              <c:numRef>
                <c:f>'DU145'!$P$26:$U$26</c:f>
                <c:numCache>
                  <c:formatCode>General</c:formatCode>
                  <c:ptCount val="6"/>
                  <c:pt idx="0">
                    <c:v>6.65836393557705</c:v>
                  </c:pt>
                  <c:pt idx="1">
                    <c:v>2.319333610200577</c:v>
                  </c:pt>
                  <c:pt idx="2">
                    <c:v>2.772417293639776</c:v>
                  </c:pt>
                  <c:pt idx="3">
                    <c:v>1.225986696390396</c:v>
                  </c:pt>
                  <c:pt idx="4">
                    <c:v>2.864354193040786</c:v>
                  </c:pt>
                  <c:pt idx="5">
                    <c:v>3.217737598622774</c:v>
                  </c:pt>
                </c:numCache>
              </c:numRef>
            </c:minus>
          </c:errBars>
          <c:cat>
            <c:strRef>
              <c:f>'DU145'!$P$22:$U$22</c:f>
              <c:strCache>
                <c:ptCount val="6"/>
                <c:pt idx="0">
                  <c:v>401</c:v>
                </c:pt>
                <c:pt idx="1">
                  <c:v>404</c:v>
                </c:pt>
                <c:pt idx="2">
                  <c:v>419</c:v>
                </c:pt>
                <c:pt idx="3">
                  <c:v>422</c:v>
                </c:pt>
                <c:pt idx="4">
                  <c:v>438</c:v>
                </c:pt>
                <c:pt idx="5">
                  <c:v>Control</c:v>
                </c:pt>
              </c:strCache>
            </c:strRef>
          </c:cat>
          <c:val>
            <c:numRef>
              <c:f>'DU145'!$I$26:$N$26</c:f>
              <c:numCache>
                <c:formatCode>General</c:formatCode>
                <c:ptCount val="6"/>
                <c:pt idx="0">
                  <c:v>49.30928720402405</c:v>
                </c:pt>
                <c:pt idx="1">
                  <c:v>46.95129431971533</c:v>
                </c:pt>
                <c:pt idx="2">
                  <c:v>49.24058397742608</c:v>
                </c:pt>
                <c:pt idx="3">
                  <c:v>7.110783952889213</c:v>
                </c:pt>
                <c:pt idx="4">
                  <c:v>64.37737700895588</c:v>
                </c:pt>
                <c:pt idx="5">
                  <c:v>84.74297632192368</c:v>
                </c:pt>
              </c:numCache>
            </c:numRef>
          </c:val>
        </c:ser>
        <c:ser>
          <c:idx val="3"/>
          <c:order val="3"/>
          <c:tx>
            <c:strRef>
              <c:f>'DU145'!$V$27</c:f>
              <c:strCache>
                <c:ptCount val="1"/>
                <c:pt idx="0">
                  <c:v>0.156μg/ml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errBars>
            <c:errBarType val="both"/>
            <c:errValType val="cust"/>
            <c:plus>
              <c:numRef>
                <c:f>'DU145'!$P$27:$U$27</c:f>
                <c:numCache>
                  <c:formatCode>General</c:formatCode>
                  <c:ptCount val="6"/>
                  <c:pt idx="0">
                    <c:v>7.035683273543363</c:v>
                  </c:pt>
                  <c:pt idx="1">
                    <c:v>2.787124525964588</c:v>
                  </c:pt>
                  <c:pt idx="2">
                    <c:v>3.75069182291753</c:v>
                  </c:pt>
                  <c:pt idx="3">
                    <c:v>2.638653386135922</c:v>
                  </c:pt>
                  <c:pt idx="4">
                    <c:v>3.984428289957872</c:v>
                  </c:pt>
                  <c:pt idx="5">
                    <c:v>4.81674566513676</c:v>
                  </c:pt>
                </c:numCache>
              </c:numRef>
            </c:plus>
            <c:minus>
              <c:numRef>
                <c:f>'DU145'!$P$27:$U$27</c:f>
                <c:numCache>
                  <c:formatCode>General</c:formatCode>
                  <c:ptCount val="6"/>
                  <c:pt idx="0">
                    <c:v>7.035683273543363</c:v>
                  </c:pt>
                  <c:pt idx="1">
                    <c:v>2.787124525964588</c:v>
                  </c:pt>
                  <c:pt idx="2">
                    <c:v>3.75069182291753</c:v>
                  </c:pt>
                  <c:pt idx="3">
                    <c:v>2.638653386135922</c:v>
                  </c:pt>
                  <c:pt idx="4">
                    <c:v>3.984428289957872</c:v>
                  </c:pt>
                  <c:pt idx="5">
                    <c:v>4.81674566513676</c:v>
                  </c:pt>
                </c:numCache>
              </c:numRef>
            </c:minus>
          </c:errBars>
          <c:cat>
            <c:strRef>
              <c:f>'DU145'!$P$22:$U$22</c:f>
              <c:strCache>
                <c:ptCount val="6"/>
                <c:pt idx="0">
                  <c:v>401</c:v>
                </c:pt>
                <c:pt idx="1">
                  <c:v>404</c:v>
                </c:pt>
                <c:pt idx="2">
                  <c:v>419</c:v>
                </c:pt>
                <c:pt idx="3">
                  <c:v>422</c:v>
                </c:pt>
                <c:pt idx="4">
                  <c:v>438</c:v>
                </c:pt>
                <c:pt idx="5">
                  <c:v>Control</c:v>
                </c:pt>
              </c:strCache>
            </c:strRef>
          </c:cat>
          <c:val>
            <c:numRef>
              <c:f>'DU145'!$I$27:$N$27</c:f>
              <c:numCache>
                <c:formatCode>General</c:formatCode>
                <c:ptCount val="6"/>
                <c:pt idx="0">
                  <c:v>65.95509753404487</c:v>
                </c:pt>
                <c:pt idx="1">
                  <c:v>62.30155809103177</c:v>
                </c:pt>
                <c:pt idx="2">
                  <c:v>49.63808121702858</c:v>
                </c:pt>
                <c:pt idx="3">
                  <c:v>17.30094466936572</c:v>
                </c:pt>
                <c:pt idx="4">
                  <c:v>72.17519322782474</c:v>
                </c:pt>
                <c:pt idx="5">
                  <c:v>81.87461661145871</c:v>
                </c:pt>
              </c:numCache>
            </c:numRef>
          </c:val>
        </c:ser>
        <c:axId val="443003064"/>
        <c:axId val="443006728"/>
      </c:barChart>
      <c:catAx>
        <c:axId val="443003064"/>
        <c:scaling>
          <c:orientation val="minMax"/>
        </c:scaling>
        <c:axPos val="b"/>
        <c:tickLblPos val="nextTo"/>
        <c:spPr>
          <a:ln w="19050">
            <a:solidFill>
              <a:schemeClr val="tx1"/>
            </a:solidFill>
          </a:ln>
        </c:spPr>
        <c:crossAx val="443006728"/>
        <c:crosses val="autoZero"/>
        <c:auto val="1"/>
        <c:lblAlgn val="ctr"/>
        <c:lblOffset val="100"/>
      </c:catAx>
      <c:valAx>
        <c:axId val="443006728"/>
        <c:scaling>
          <c:orientation val="minMax"/>
        </c:scaling>
        <c:axPos val="l"/>
        <c:numFmt formatCode="General" sourceLinked="1"/>
        <c:tickLblPos val="nextTo"/>
        <c:spPr>
          <a:ln w="19050">
            <a:solidFill>
              <a:schemeClr val="tx1"/>
            </a:solidFill>
          </a:ln>
        </c:spPr>
        <c:crossAx val="443003064"/>
        <c:crosses val="autoZero"/>
        <c:crossBetween val="between"/>
      </c:valAx>
    </c:plotArea>
    <c:plotVisOnly val="1"/>
    <c:dispBlanksAs val="gap"/>
  </c:chart>
  <c:txPr>
    <a:bodyPr/>
    <a:lstStyle/>
    <a:p>
      <a:pPr>
        <a:defRPr>
          <a:latin typeface="Arial"/>
        </a:defRPr>
      </a:pPr>
      <a:endParaRPr lang="ja-JP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DFF0D-2978-4840-96F1-5A3D18506834}" type="datetimeFigureOut">
              <a:rPr lang="ja-JP" altLang="en-US" smtClean="0"/>
              <a:pPr/>
              <a:t>15.12.7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DFF0D-2978-4840-96F1-5A3D18506834}" type="datetimeFigureOut">
              <a:rPr lang="ja-JP" altLang="en-US" smtClean="0"/>
              <a:pPr/>
              <a:t>15.12.7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5DBF-CDBE-BB4B-B042-D7CAECF8C53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DFF0D-2978-4840-96F1-5A3D18506834}" type="datetimeFigureOut">
              <a:rPr lang="ja-JP" altLang="en-US" smtClean="0"/>
              <a:pPr/>
              <a:t>15.12.7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5DBF-CDBE-BB4B-B042-D7CAECF8C53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DFF0D-2978-4840-96F1-5A3D18506834}" type="datetimeFigureOut">
              <a:rPr lang="ja-JP" altLang="en-US" smtClean="0"/>
              <a:pPr/>
              <a:t>15.12.7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5DBF-CDBE-BB4B-B042-D7CAECF8C53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altLang="ja-JP" smtClean="0"/>
              <a:pPr/>
              <a:t>15.12.7</a:t>
            </a:fld>
            <a:endParaRPr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DFF0D-2978-4840-96F1-5A3D18506834}" type="datetimeFigureOut">
              <a:rPr lang="ja-JP" altLang="en-US" smtClean="0"/>
              <a:pPr/>
              <a:t>15.12.7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5DBF-CDBE-BB4B-B042-D7CAECF8C53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DFF0D-2978-4840-96F1-5A3D18506834}" type="datetimeFigureOut">
              <a:rPr lang="ja-JP" altLang="en-US" smtClean="0"/>
              <a:pPr/>
              <a:t>15.12.7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5DBF-CDBE-BB4B-B042-D7CAECF8C53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DFF0D-2978-4840-96F1-5A3D18506834}" type="datetimeFigureOut">
              <a:rPr lang="ja-JP" altLang="en-US" smtClean="0"/>
              <a:pPr/>
              <a:t>15.12.7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5DBF-CDBE-BB4B-B042-D7CAECF8C53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DFF0D-2978-4840-96F1-5A3D18506834}" type="datetimeFigureOut">
              <a:rPr lang="ja-JP" altLang="en-US" smtClean="0"/>
              <a:pPr/>
              <a:t>15.12.7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5DBF-CDBE-BB4B-B042-D7CAECF8C53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DFF0D-2978-4840-96F1-5A3D18506834}" type="datetimeFigureOut">
              <a:rPr lang="ja-JP" altLang="en-US" smtClean="0"/>
              <a:pPr/>
              <a:t>15.12.7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DFF0D-2978-4840-96F1-5A3D18506834}" type="datetimeFigureOut">
              <a:rPr lang="ja-JP" altLang="en-US" smtClean="0"/>
              <a:pPr/>
              <a:t>15.12.7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5DBF-CDBE-BB4B-B042-D7CAECF8C53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DFF0D-2978-4840-96F1-5A3D18506834}" type="datetimeFigureOut">
              <a:rPr lang="ja-JP" altLang="en-US" smtClean="0"/>
              <a:pPr/>
              <a:t>15.12.7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65DBF-CDBE-BB4B-B042-D7CAECF8C53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6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4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4" Type="http://schemas.openxmlformats.org/officeDocument/2006/relationships/chart" Target="../charts/chart11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図 39" descr="スクリーンショット 2015-10-07 14.45.4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6642" y="508997"/>
            <a:ext cx="2511203" cy="2536633"/>
          </a:xfrm>
          <a:prstGeom prst="rect">
            <a:avLst/>
          </a:prstGeom>
        </p:spPr>
      </p:pic>
      <p:pic>
        <p:nvPicPr>
          <p:cNvPr id="36" name="図 35" descr="スクリーンショット 2015-10-07 14.43.0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257" y="3160705"/>
            <a:ext cx="2533650" cy="2565722"/>
          </a:xfrm>
          <a:prstGeom prst="rect">
            <a:avLst/>
          </a:prstGeom>
        </p:spPr>
      </p:pic>
      <p:pic>
        <p:nvPicPr>
          <p:cNvPr id="38" name="図 37" descr="スクリーンショット 2015-10-07 14.44.2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3657" y="494027"/>
            <a:ext cx="2508250" cy="2551603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976393" y="534397"/>
            <a:ext cx="52477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>
                <a:latin typeface="Arial"/>
                <a:cs typeface="Arial"/>
              </a:rPr>
              <a:t>Du145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629799" y="534397"/>
            <a:ext cx="4542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>
                <a:latin typeface="Arial"/>
                <a:cs typeface="Arial"/>
              </a:rPr>
              <a:t>A549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976393" y="3194536"/>
            <a:ext cx="4988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>
                <a:latin typeface="Arial"/>
                <a:cs typeface="Arial"/>
              </a:rPr>
              <a:t>MCF7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0" y="0"/>
            <a:ext cx="1991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Arial"/>
                <a:cs typeface="Arial"/>
              </a:rPr>
              <a:t>Supplemental Figure </a:t>
            </a:r>
            <a:r>
              <a:rPr kumimoji="1" lang="en-US" altLang="ja-JP" sz="1400" dirty="0" smtClean="0">
                <a:latin typeface="Arial"/>
                <a:cs typeface="Arial"/>
              </a:rPr>
              <a:t>1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15" name="正方形/長方形 14"/>
          <p:cNvSpPr/>
          <p:nvPr/>
        </p:nvSpPr>
        <p:spPr>
          <a:xfrm rot="16200000">
            <a:off x="409659" y="2930213"/>
            <a:ext cx="81304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 smtClean="0">
                <a:latin typeface="Arial"/>
                <a:cs typeface="Arial"/>
              </a:rPr>
              <a:t>Cell number</a:t>
            </a:r>
            <a:endParaRPr lang="ja-JP" altLang="en-US" sz="900" dirty="0">
              <a:latin typeface="Arial"/>
              <a:cs typeface="Arial"/>
            </a:endParaRPr>
          </a:p>
        </p:txBody>
      </p:sp>
      <p:cxnSp>
        <p:nvCxnSpPr>
          <p:cNvPr id="16" name="直線コネクタ 15"/>
          <p:cNvCxnSpPr/>
          <p:nvPr/>
        </p:nvCxnSpPr>
        <p:spPr>
          <a:xfrm flipV="1">
            <a:off x="990518" y="5856439"/>
            <a:ext cx="5397327" cy="1588"/>
          </a:xfrm>
          <a:prstGeom prst="line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rot="5400000" flipH="1" flipV="1">
            <a:off x="-1671070" y="3195985"/>
            <a:ext cx="5323175" cy="1"/>
          </a:xfrm>
          <a:prstGeom prst="line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1" name="図形グループ 41"/>
          <p:cNvGrpSpPr/>
          <p:nvPr/>
        </p:nvGrpSpPr>
        <p:grpSpPr>
          <a:xfrm>
            <a:off x="4225434" y="3790865"/>
            <a:ext cx="1271766" cy="230832"/>
            <a:chOff x="4068378" y="6320458"/>
            <a:chExt cx="1271766" cy="230832"/>
          </a:xfrm>
        </p:grpSpPr>
        <p:cxnSp>
          <p:nvCxnSpPr>
            <p:cNvPr id="43" name="直線コネクタ 42"/>
            <p:cNvCxnSpPr/>
            <p:nvPr/>
          </p:nvCxnSpPr>
          <p:spPr>
            <a:xfrm>
              <a:off x="4068378" y="6435080"/>
              <a:ext cx="268766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正方形/長方形 43"/>
            <p:cNvSpPr/>
            <p:nvPr/>
          </p:nvSpPr>
          <p:spPr>
            <a:xfrm>
              <a:off x="4279994" y="6320458"/>
              <a:ext cx="1060150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dirty="0" smtClean="0">
                  <a:latin typeface="Arial"/>
                  <a:cs typeface="Arial"/>
                </a:rPr>
                <a:t>TR1-IgM(J+) 401</a:t>
              </a:r>
              <a:endParaRPr lang="ja-JP" altLang="en-US" sz="900" dirty="0"/>
            </a:p>
          </p:txBody>
        </p:sp>
      </p:grpSp>
      <p:grpSp>
        <p:nvGrpSpPr>
          <p:cNvPr id="45" name="図形グループ 42"/>
          <p:cNvGrpSpPr/>
          <p:nvPr/>
        </p:nvGrpSpPr>
        <p:grpSpPr>
          <a:xfrm>
            <a:off x="4222052" y="4058690"/>
            <a:ext cx="1271766" cy="230832"/>
            <a:chOff x="4064996" y="6667500"/>
            <a:chExt cx="1271766" cy="230832"/>
          </a:xfrm>
        </p:grpSpPr>
        <p:cxnSp>
          <p:nvCxnSpPr>
            <p:cNvPr id="46" name="直線コネクタ 45"/>
            <p:cNvCxnSpPr/>
            <p:nvPr/>
          </p:nvCxnSpPr>
          <p:spPr>
            <a:xfrm>
              <a:off x="4064996" y="6801172"/>
              <a:ext cx="268766" cy="15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正方形/長方形 46"/>
            <p:cNvSpPr/>
            <p:nvPr/>
          </p:nvSpPr>
          <p:spPr>
            <a:xfrm>
              <a:off x="4276612" y="6667500"/>
              <a:ext cx="1060150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dirty="0" smtClean="0">
                  <a:latin typeface="Arial"/>
                  <a:cs typeface="Arial"/>
                </a:rPr>
                <a:t>TR1-IgM(J+) 404</a:t>
              </a:r>
              <a:endParaRPr lang="ja-JP" altLang="en-US" sz="900" dirty="0"/>
            </a:p>
          </p:txBody>
        </p:sp>
      </p:grpSp>
      <p:grpSp>
        <p:nvGrpSpPr>
          <p:cNvPr id="48" name="図形グループ 43"/>
          <p:cNvGrpSpPr/>
          <p:nvPr/>
        </p:nvGrpSpPr>
        <p:grpSpPr>
          <a:xfrm>
            <a:off x="4222052" y="4326515"/>
            <a:ext cx="1271766" cy="230832"/>
            <a:chOff x="4064996" y="6936730"/>
            <a:chExt cx="1271766" cy="230832"/>
          </a:xfrm>
        </p:grpSpPr>
        <p:cxnSp>
          <p:nvCxnSpPr>
            <p:cNvPr id="49" name="直線コネクタ 48"/>
            <p:cNvCxnSpPr/>
            <p:nvPr/>
          </p:nvCxnSpPr>
          <p:spPr>
            <a:xfrm>
              <a:off x="4064996" y="7051352"/>
              <a:ext cx="268766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正方形/長方形 49"/>
            <p:cNvSpPr/>
            <p:nvPr/>
          </p:nvSpPr>
          <p:spPr>
            <a:xfrm>
              <a:off x="4276612" y="6936730"/>
              <a:ext cx="1060150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dirty="0" smtClean="0">
                  <a:latin typeface="Arial"/>
                  <a:cs typeface="Arial"/>
                </a:rPr>
                <a:t>TR1-IgM(J+) 419</a:t>
              </a:r>
              <a:endParaRPr lang="ja-JP" altLang="en-US" sz="900" dirty="0"/>
            </a:p>
          </p:txBody>
        </p:sp>
      </p:grpSp>
      <p:grpSp>
        <p:nvGrpSpPr>
          <p:cNvPr id="51" name="図形グループ 44"/>
          <p:cNvGrpSpPr/>
          <p:nvPr/>
        </p:nvGrpSpPr>
        <p:grpSpPr>
          <a:xfrm>
            <a:off x="4218670" y="4594340"/>
            <a:ext cx="1271766" cy="230832"/>
            <a:chOff x="4061614" y="7242012"/>
            <a:chExt cx="1271766" cy="230832"/>
          </a:xfrm>
        </p:grpSpPr>
        <p:cxnSp>
          <p:nvCxnSpPr>
            <p:cNvPr id="52" name="直線コネクタ 51"/>
            <p:cNvCxnSpPr/>
            <p:nvPr/>
          </p:nvCxnSpPr>
          <p:spPr>
            <a:xfrm>
              <a:off x="4061614" y="7375684"/>
              <a:ext cx="268766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正方形/長方形 52"/>
            <p:cNvSpPr/>
            <p:nvPr/>
          </p:nvSpPr>
          <p:spPr>
            <a:xfrm>
              <a:off x="4273230" y="7242012"/>
              <a:ext cx="1060150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dirty="0" smtClean="0">
                  <a:latin typeface="Arial"/>
                  <a:cs typeface="Arial"/>
                </a:rPr>
                <a:t>TR1-IgM(J+) 422</a:t>
              </a:r>
              <a:endParaRPr lang="ja-JP" altLang="en-US" sz="900" dirty="0"/>
            </a:p>
          </p:txBody>
        </p:sp>
      </p:grpSp>
      <p:grpSp>
        <p:nvGrpSpPr>
          <p:cNvPr id="54" name="図形グループ 45"/>
          <p:cNvGrpSpPr/>
          <p:nvPr/>
        </p:nvGrpSpPr>
        <p:grpSpPr>
          <a:xfrm>
            <a:off x="4218670" y="4862165"/>
            <a:ext cx="1271766" cy="230832"/>
            <a:chOff x="4061614" y="7511242"/>
            <a:chExt cx="1271766" cy="230832"/>
          </a:xfrm>
        </p:grpSpPr>
        <p:cxnSp>
          <p:nvCxnSpPr>
            <p:cNvPr id="55" name="直線コネクタ 54"/>
            <p:cNvCxnSpPr/>
            <p:nvPr/>
          </p:nvCxnSpPr>
          <p:spPr>
            <a:xfrm>
              <a:off x="4061614" y="7625864"/>
              <a:ext cx="268766" cy="1588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正方形/長方形 55"/>
            <p:cNvSpPr/>
            <p:nvPr/>
          </p:nvSpPr>
          <p:spPr>
            <a:xfrm>
              <a:off x="4273230" y="7511242"/>
              <a:ext cx="1060150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dirty="0" smtClean="0">
                  <a:latin typeface="Arial"/>
                  <a:cs typeface="Arial"/>
                </a:rPr>
                <a:t>TR1-IgM(J+) 438</a:t>
              </a:r>
              <a:endParaRPr lang="ja-JP" altLang="en-US" sz="900" dirty="0"/>
            </a:p>
          </p:txBody>
        </p:sp>
      </p:grpSp>
      <p:sp>
        <p:nvSpPr>
          <p:cNvPr id="33" name="テキスト ボックス 32"/>
          <p:cNvSpPr txBox="1"/>
          <p:nvPr/>
        </p:nvSpPr>
        <p:spPr>
          <a:xfrm>
            <a:off x="2764046" y="5858027"/>
            <a:ext cx="153118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>
                <a:latin typeface="Arial"/>
                <a:cs typeface="Arial"/>
              </a:rPr>
              <a:t>Log fluorescence intensity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grpSp>
        <p:nvGrpSpPr>
          <p:cNvPr id="28" name="図形グループ 27"/>
          <p:cNvGrpSpPr/>
          <p:nvPr/>
        </p:nvGrpSpPr>
        <p:grpSpPr>
          <a:xfrm>
            <a:off x="4212320" y="5080297"/>
            <a:ext cx="1210959" cy="230832"/>
            <a:chOff x="4399377" y="7899891"/>
            <a:chExt cx="1210959" cy="230832"/>
          </a:xfrm>
        </p:grpSpPr>
        <p:sp>
          <p:nvSpPr>
            <p:cNvPr id="29" name="正方形/長方形 28"/>
            <p:cNvSpPr/>
            <p:nvPr/>
          </p:nvSpPr>
          <p:spPr>
            <a:xfrm>
              <a:off x="4399377" y="7947306"/>
              <a:ext cx="275530" cy="12171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900" dirty="0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4617757" y="7899891"/>
              <a:ext cx="99257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dirty="0" smtClean="0">
                  <a:latin typeface="Arial"/>
                  <a:cs typeface="Arial"/>
                </a:rPr>
                <a:t>Control-</a:t>
              </a:r>
              <a:r>
                <a:rPr lang="en-US" altLang="ja-JP" sz="900" dirty="0" err="1" smtClean="0">
                  <a:latin typeface="Arial"/>
                  <a:cs typeface="Arial"/>
                </a:rPr>
                <a:t>IgM(J</a:t>
              </a:r>
              <a:r>
                <a:rPr lang="en-US" altLang="ja-JP" sz="900" dirty="0" smtClean="0">
                  <a:latin typeface="Arial"/>
                  <a:cs typeface="Arial"/>
                </a:rPr>
                <a:t>+)</a:t>
              </a:r>
              <a:endParaRPr lang="ja-JP" altLang="en-US" sz="900" dirty="0">
                <a:latin typeface="Arial"/>
                <a:cs typeface="Arial"/>
              </a:endParaRPr>
            </a:p>
          </p:txBody>
        </p:sp>
      </p:grpSp>
      <p:sp>
        <p:nvSpPr>
          <p:cNvPr id="31" name="テキスト ボックス 30"/>
          <p:cNvSpPr txBox="1"/>
          <p:nvPr/>
        </p:nvSpPr>
        <p:spPr>
          <a:xfrm>
            <a:off x="281094" y="6654800"/>
            <a:ext cx="6413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Supplementary Figure 1 Binding of TR1-IgMs to MCF7, A549, and DU145 cell lines. </a:t>
            </a:r>
            <a:endParaRPr lang="ja-JP" altLang="en-US" sz="1200" dirty="0" smtClean="0"/>
          </a:p>
          <a:p>
            <a:pPr algn="just"/>
            <a:r>
              <a:rPr lang="en-US" sz="1200" dirty="0" smtClean="0"/>
              <a:t>Cells were stained with 5 </a:t>
            </a:r>
            <a:r>
              <a:rPr lang="en-US" sz="1200" dirty="0" err="1" smtClean="0"/>
              <a:t>μg</a:t>
            </a:r>
            <a:r>
              <a:rPr lang="en-US" sz="1200" dirty="0" smtClean="0"/>
              <a:t>/ml biotinylated-TR1-IgM(J+)s and control-</a:t>
            </a:r>
            <a:r>
              <a:rPr lang="en-US" sz="1200" dirty="0" err="1" smtClean="0"/>
              <a:t>IgM(J</a:t>
            </a:r>
            <a:r>
              <a:rPr lang="en-US" sz="1200" dirty="0" smtClean="0"/>
              <a:t>+) as indicated, followed by PE-conjugated </a:t>
            </a:r>
            <a:r>
              <a:rPr lang="en-US" sz="1200" dirty="0" err="1" smtClean="0"/>
              <a:t>streptavidin</a:t>
            </a:r>
            <a:r>
              <a:rPr lang="en-US" sz="1200" dirty="0" smtClean="0"/>
              <a:t>, and analyzed by flow cytometry. X-axis; fluorescence intensity of PE, Y-axis; relative cell number. Representative data of three independent experiments with similar results are shown.</a:t>
            </a:r>
            <a:r>
              <a:rPr lang="ja-JP" altLang="en-US" sz="1200" dirty="0" smtClean="0"/>
              <a:t> </a:t>
            </a:r>
            <a:endParaRPr kumimoji="1" lang="ja-JP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/>
          <p:cNvSpPr txBox="1"/>
          <p:nvPr/>
        </p:nvSpPr>
        <p:spPr>
          <a:xfrm>
            <a:off x="0" y="0"/>
            <a:ext cx="1991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Arial"/>
                <a:cs typeface="Arial"/>
              </a:rPr>
              <a:t>Supplemental Figure </a:t>
            </a:r>
            <a:r>
              <a:rPr kumimoji="1" lang="en-US" altLang="ja-JP" sz="1400" dirty="0" smtClean="0">
                <a:latin typeface="Arial"/>
                <a:cs typeface="Arial"/>
              </a:rPr>
              <a:t>2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grpSp>
        <p:nvGrpSpPr>
          <p:cNvPr id="68" name="図形グループ 67"/>
          <p:cNvGrpSpPr/>
          <p:nvPr/>
        </p:nvGrpSpPr>
        <p:grpSpPr>
          <a:xfrm>
            <a:off x="197548" y="2817719"/>
            <a:ext cx="2814916" cy="2034522"/>
            <a:chOff x="201682" y="3290620"/>
            <a:chExt cx="3322568" cy="2628889"/>
          </a:xfrm>
        </p:grpSpPr>
        <p:graphicFrame>
          <p:nvGraphicFramePr>
            <p:cNvPr id="55" name="グラフ 54"/>
            <p:cNvGraphicFramePr/>
            <p:nvPr/>
          </p:nvGraphicFramePr>
          <p:xfrm>
            <a:off x="400049" y="3290621"/>
            <a:ext cx="3124201" cy="24243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1" name="正方形/長方形 10"/>
            <p:cNvSpPr/>
            <p:nvPr/>
          </p:nvSpPr>
          <p:spPr>
            <a:xfrm rot="16200000">
              <a:off x="-546593" y="4038895"/>
              <a:ext cx="1769011" cy="272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Cell </a:t>
              </a:r>
              <a:r>
                <a:rPr lang="en-US" altLang="ja-JP" sz="900" dirty="0" smtClean="0">
                  <a:latin typeface="Arial"/>
                  <a:cs typeface="Arial"/>
                </a:rPr>
                <a:t>viability (</a:t>
              </a:r>
              <a:r>
                <a:rPr lang="en-US" altLang="ja-JP" sz="900" dirty="0">
                  <a:latin typeface="Arial"/>
                  <a:cs typeface="Arial"/>
                </a:rPr>
                <a:t>%)</a:t>
              </a:r>
              <a:endParaRPr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885381" y="5621241"/>
              <a:ext cx="2579797" cy="298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 smtClean="0">
                  <a:latin typeface="Arial"/>
                  <a:cs typeface="Arial"/>
                </a:rPr>
                <a:t>Antibodies concentration (</a:t>
              </a:r>
              <a:r>
                <a:rPr lang="en-US" altLang="ja-JP" sz="900" dirty="0" err="1" smtClean="0">
                  <a:latin typeface="Arial"/>
                  <a:cs typeface="Arial"/>
                </a:rPr>
                <a:t>ng</a:t>
              </a:r>
              <a:r>
                <a:rPr lang="en-US" altLang="ja-JP" sz="900" dirty="0" smtClean="0">
                  <a:latin typeface="Arial"/>
                  <a:cs typeface="Arial"/>
                </a:rPr>
                <a:t>/ml)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grpSp>
          <p:nvGrpSpPr>
            <p:cNvPr id="23" name="図形グループ 22"/>
            <p:cNvGrpSpPr/>
            <p:nvPr/>
          </p:nvGrpSpPr>
          <p:grpSpPr>
            <a:xfrm>
              <a:off x="695790" y="4549267"/>
              <a:ext cx="1203681" cy="916713"/>
              <a:chOff x="5059675" y="2788298"/>
              <a:chExt cx="1203681" cy="916713"/>
            </a:xfrm>
          </p:grpSpPr>
          <p:sp>
            <p:nvSpPr>
              <p:cNvPr id="24" name="Shape 88"/>
              <p:cNvSpPr/>
              <p:nvPr/>
            </p:nvSpPr>
            <p:spPr>
              <a:xfrm flipV="1">
                <a:off x="5244017" y="2882672"/>
                <a:ext cx="950430" cy="0"/>
              </a:xfrm>
              <a:prstGeom prst="line">
                <a:avLst/>
              </a:prstGeom>
              <a:noFill/>
              <a:ln w="25400" cap="rnd">
                <a:solidFill>
                  <a:srgbClr val="000000"/>
                </a:solidFill>
                <a:prstDash val="sysDot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2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900" dirty="0"/>
              </a:p>
            </p:txBody>
          </p:sp>
          <p:sp>
            <p:nvSpPr>
              <p:cNvPr id="25" name="Shape 90"/>
              <p:cNvSpPr/>
              <p:nvPr/>
            </p:nvSpPr>
            <p:spPr>
              <a:xfrm flipV="1">
                <a:off x="6124490" y="2882672"/>
                <a:ext cx="0" cy="632180"/>
              </a:xfrm>
              <a:prstGeom prst="line">
                <a:avLst/>
              </a:prstGeom>
              <a:noFill/>
              <a:ln w="25400" cap="rnd">
                <a:solidFill>
                  <a:srgbClr val="000000"/>
                </a:solidFill>
                <a:prstDash val="sysDot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2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900" dirty="0"/>
              </a:p>
            </p:txBody>
          </p:sp>
          <p:sp>
            <p:nvSpPr>
              <p:cNvPr id="26" name="Shape 91"/>
              <p:cNvSpPr/>
              <p:nvPr/>
            </p:nvSpPr>
            <p:spPr>
              <a:xfrm>
                <a:off x="6037359" y="3503911"/>
                <a:ext cx="225997" cy="2011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1100">
                    <a:solidFill>
                      <a:srgbClr val="D90B0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lang="en-US" sz="900" dirty="0" smtClean="0">
                    <a:solidFill>
                      <a:srgbClr val="7F7F7F"/>
                    </a:solidFill>
                    <a:latin typeface="Arial"/>
                    <a:cs typeface="Arial"/>
                  </a:rPr>
                  <a:t>12</a:t>
                </a:r>
                <a:endParaRPr sz="900" dirty="0">
                  <a:solidFill>
                    <a:srgbClr val="7F7F7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27" name="Shape 81"/>
              <p:cNvSpPr/>
              <p:nvPr/>
            </p:nvSpPr>
            <p:spPr>
              <a:xfrm>
                <a:off x="5059675" y="2788298"/>
                <a:ext cx="204329" cy="178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>
                  <a:defRPr sz="1100">
                    <a:solidFill>
                      <a:srgbClr val="D90B0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900" dirty="0">
                    <a:solidFill>
                      <a:srgbClr val="7F7F7F"/>
                    </a:solidFill>
                    <a:latin typeface="Arial"/>
                    <a:cs typeface="Arial"/>
                  </a:rPr>
                  <a:t>50</a:t>
                </a:r>
              </a:p>
            </p:txBody>
          </p:sp>
        </p:grpSp>
      </p:grpSp>
      <p:grpSp>
        <p:nvGrpSpPr>
          <p:cNvPr id="69" name="図形グループ 68"/>
          <p:cNvGrpSpPr/>
          <p:nvPr/>
        </p:nvGrpSpPr>
        <p:grpSpPr>
          <a:xfrm>
            <a:off x="3067365" y="2454132"/>
            <a:ext cx="3172569" cy="2397258"/>
            <a:chOff x="3471873" y="3006383"/>
            <a:chExt cx="3829255" cy="2893464"/>
          </a:xfrm>
        </p:grpSpPr>
        <p:graphicFrame>
          <p:nvGraphicFramePr>
            <p:cNvPr id="56" name="グラフ 55"/>
            <p:cNvGraphicFramePr/>
            <p:nvPr/>
          </p:nvGraphicFramePr>
          <p:xfrm>
            <a:off x="3612811" y="3006383"/>
            <a:ext cx="3688317" cy="27213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33" name="図形グループ 32"/>
            <p:cNvGrpSpPr/>
            <p:nvPr/>
          </p:nvGrpSpPr>
          <p:grpSpPr>
            <a:xfrm>
              <a:off x="3876424" y="4581063"/>
              <a:ext cx="1899651" cy="905176"/>
              <a:chOff x="131309" y="5047324"/>
              <a:chExt cx="1899651" cy="905176"/>
            </a:xfrm>
          </p:grpSpPr>
          <p:sp>
            <p:nvSpPr>
              <p:cNvPr id="34" name="Shape 95"/>
              <p:cNvSpPr/>
              <p:nvPr/>
            </p:nvSpPr>
            <p:spPr>
              <a:xfrm>
                <a:off x="368341" y="5135038"/>
                <a:ext cx="1353715" cy="10584"/>
              </a:xfrm>
              <a:prstGeom prst="line">
                <a:avLst/>
              </a:prstGeom>
              <a:noFill/>
              <a:ln w="25400" cap="rnd">
                <a:solidFill>
                  <a:srgbClr val="000000"/>
                </a:solidFill>
                <a:prstDash val="sysDot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2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900" dirty="0"/>
              </a:p>
            </p:txBody>
          </p:sp>
          <p:sp>
            <p:nvSpPr>
              <p:cNvPr id="35" name="Shape 96"/>
              <p:cNvSpPr/>
              <p:nvPr/>
            </p:nvSpPr>
            <p:spPr>
              <a:xfrm>
                <a:off x="131309" y="5047324"/>
                <a:ext cx="279144" cy="13863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1100">
                    <a:solidFill>
                      <a:srgbClr val="D90B0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900" dirty="0">
                    <a:solidFill>
                      <a:srgbClr val="7F7F7F"/>
                    </a:solidFill>
                    <a:latin typeface="Arial"/>
                    <a:cs typeface="Arial"/>
                  </a:rPr>
                  <a:t>50</a:t>
                </a:r>
              </a:p>
            </p:txBody>
          </p:sp>
          <p:sp>
            <p:nvSpPr>
              <p:cNvPr id="36" name="Shape 97"/>
              <p:cNvSpPr/>
              <p:nvPr/>
            </p:nvSpPr>
            <p:spPr>
              <a:xfrm flipV="1">
                <a:off x="1678699" y="5123246"/>
                <a:ext cx="0" cy="645409"/>
              </a:xfrm>
              <a:prstGeom prst="line">
                <a:avLst/>
              </a:prstGeom>
              <a:noFill/>
              <a:ln w="25400" cap="rnd">
                <a:solidFill>
                  <a:srgbClr val="000000"/>
                </a:solidFill>
                <a:prstDash val="sysDot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2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900" dirty="0"/>
              </a:p>
            </p:txBody>
          </p:sp>
          <p:sp>
            <p:nvSpPr>
              <p:cNvPr id="37" name="Shape 98"/>
              <p:cNvSpPr/>
              <p:nvPr/>
            </p:nvSpPr>
            <p:spPr>
              <a:xfrm>
                <a:off x="1592906" y="5813863"/>
                <a:ext cx="438054" cy="13863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1100">
                    <a:solidFill>
                      <a:srgbClr val="D90B0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900" dirty="0">
                    <a:solidFill>
                      <a:srgbClr val="7F7F7F"/>
                    </a:solidFill>
                    <a:latin typeface="Arial"/>
                    <a:cs typeface="Arial"/>
                  </a:rPr>
                  <a:t>0.5</a:t>
                </a:r>
              </a:p>
            </p:txBody>
          </p:sp>
        </p:grpSp>
        <p:sp>
          <p:nvSpPr>
            <p:cNvPr id="38" name="正方形/長方形 37"/>
            <p:cNvSpPr/>
            <p:nvPr/>
          </p:nvSpPr>
          <p:spPr>
            <a:xfrm rot="16200000">
              <a:off x="2702803" y="3952451"/>
              <a:ext cx="1816751" cy="2786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Cell </a:t>
              </a:r>
              <a:r>
                <a:rPr lang="en-US" altLang="ja-JP" sz="900" dirty="0" smtClean="0">
                  <a:latin typeface="Arial"/>
                  <a:cs typeface="Arial"/>
                </a:rPr>
                <a:t>viability (</a:t>
              </a:r>
              <a:r>
                <a:rPr lang="en-US" altLang="ja-JP" sz="900" dirty="0">
                  <a:latin typeface="Arial"/>
                  <a:cs typeface="Arial"/>
                </a:rPr>
                <a:t>%)</a:t>
              </a:r>
              <a:endParaRPr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4123676" y="5621235"/>
              <a:ext cx="2632616" cy="2786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 smtClean="0">
                  <a:latin typeface="Arial"/>
                  <a:cs typeface="Arial"/>
                </a:rPr>
                <a:t>Antibodies concentration (</a:t>
              </a:r>
              <a:r>
                <a:rPr lang="en-US" altLang="ja-JP" sz="900" dirty="0" err="1" smtClean="0">
                  <a:latin typeface="Arial"/>
                  <a:cs typeface="Arial"/>
                </a:rPr>
                <a:t>ng</a:t>
              </a:r>
              <a:r>
                <a:rPr lang="en-US" altLang="ja-JP" sz="900" dirty="0" smtClean="0">
                  <a:latin typeface="Arial"/>
                  <a:cs typeface="Arial"/>
                </a:rPr>
                <a:t>/ml)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</p:grpSp>
      <p:grpSp>
        <p:nvGrpSpPr>
          <p:cNvPr id="70" name="図形グループ 69"/>
          <p:cNvGrpSpPr/>
          <p:nvPr/>
        </p:nvGrpSpPr>
        <p:grpSpPr>
          <a:xfrm>
            <a:off x="199829" y="4867619"/>
            <a:ext cx="2876772" cy="2094040"/>
            <a:chOff x="168905" y="6223000"/>
            <a:chExt cx="3364462" cy="2449039"/>
          </a:xfrm>
        </p:grpSpPr>
        <p:graphicFrame>
          <p:nvGraphicFramePr>
            <p:cNvPr id="57" name="グラフ 56"/>
            <p:cNvGraphicFramePr/>
            <p:nvPr/>
          </p:nvGraphicFramePr>
          <p:xfrm>
            <a:off x="372874" y="6223000"/>
            <a:ext cx="3125976" cy="227964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43" name="図形グループ 42"/>
            <p:cNvGrpSpPr/>
            <p:nvPr/>
          </p:nvGrpSpPr>
          <p:grpSpPr>
            <a:xfrm>
              <a:off x="626704" y="7398180"/>
              <a:ext cx="2173313" cy="887642"/>
              <a:chOff x="3229364" y="5059258"/>
              <a:chExt cx="2173313" cy="887642"/>
            </a:xfrm>
          </p:grpSpPr>
          <p:sp>
            <p:nvSpPr>
              <p:cNvPr id="44" name="Shape 101"/>
              <p:cNvSpPr/>
              <p:nvPr/>
            </p:nvSpPr>
            <p:spPr>
              <a:xfrm>
                <a:off x="3442542" y="5127262"/>
                <a:ext cx="1665629" cy="0"/>
              </a:xfrm>
              <a:prstGeom prst="line">
                <a:avLst/>
              </a:prstGeom>
              <a:noFill/>
              <a:ln w="25400" cap="rnd">
                <a:solidFill>
                  <a:srgbClr val="000000"/>
                </a:solidFill>
                <a:prstDash val="sysDot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2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900" dirty="0"/>
              </a:p>
            </p:txBody>
          </p:sp>
          <p:sp>
            <p:nvSpPr>
              <p:cNvPr id="45" name="Shape 102"/>
              <p:cNvSpPr/>
              <p:nvPr/>
            </p:nvSpPr>
            <p:spPr>
              <a:xfrm>
                <a:off x="3229364" y="5059258"/>
                <a:ext cx="235184" cy="16197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>
                  <a:defRPr sz="1100">
                    <a:solidFill>
                      <a:srgbClr val="D90B0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900" dirty="0">
                    <a:solidFill>
                      <a:srgbClr val="7F7F7F"/>
                    </a:solidFill>
                    <a:latin typeface="Arial"/>
                    <a:cs typeface="Arial"/>
                  </a:rPr>
                  <a:t>50</a:t>
                </a:r>
              </a:p>
            </p:txBody>
          </p:sp>
          <p:sp>
            <p:nvSpPr>
              <p:cNvPr id="46" name="Shape 104"/>
              <p:cNvSpPr/>
              <p:nvPr/>
            </p:nvSpPr>
            <p:spPr>
              <a:xfrm flipV="1">
                <a:off x="5061530" y="5139963"/>
                <a:ext cx="0" cy="648689"/>
              </a:xfrm>
              <a:prstGeom prst="line">
                <a:avLst/>
              </a:prstGeom>
              <a:noFill/>
              <a:ln w="25400" cap="rnd">
                <a:solidFill>
                  <a:srgbClr val="000000"/>
                </a:solidFill>
                <a:prstDash val="sysDot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2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900" dirty="0"/>
              </a:p>
            </p:txBody>
          </p:sp>
          <p:sp>
            <p:nvSpPr>
              <p:cNvPr id="47" name="Shape 105"/>
              <p:cNvSpPr/>
              <p:nvPr/>
            </p:nvSpPr>
            <p:spPr>
              <a:xfrm>
                <a:off x="4949341" y="5784922"/>
                <a:ext cx="453336" cy="1619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>
                  <a:defRPr sz="1100">
                    <a:solidFill>
                      <a:srgbClr val="D90B0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900" dirty="0">
                    <a:solidFill>
                      <a:srgbClr val="7F7F7F"/>
                    </a:solidFill>
                    <a:latin typeface="Arial"/>
                    <a:cs typeface="Arial"/>
                  </a:rPr>
                  <a:t>100</a:t>
                </a:r>
              </a:p>
            </p:txBody>
          </p:sp>
        </p:grpSp>
        <p:sp>
          <p:nvSpPr>
            <p:cNvPr id="40" name="正方形/長方形 39"/>
            <p:cNvSpPr/>
            <p:nvPr/>
          </p:nvSpPr>
          <p:spPr>
            <a:xfrm rot="16200000">
              <a:off x="-334494" y="6925263"/>
              <a:ext cx="1276762" cy="2699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Cell </a:t>
              </a:r>
              <a:r>
                <a:rPr lang="en-US" altLang="ja-JP" sz="900" dirty="0" smtClean="0">
                  <a:latin typeface="Arial"/>
                  <a:cs typeface="Arial"/>
                </a:rPr>
                <a:t>viability (</a:t>
              </a:r>
              <a:r>
                <a:rPr lang="en-US" altLang="ja-JP" sz="900" dirty="0">
                  <a:latin typeface="Arial"/>
                  <a:cs typeface="Arial"/>
                </a:rPr>
                <a:t>%)</a:t>
              </a:r>
              <a:endParaRPr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843599" y="8402074"/>
              <a:ext cx="2689768" cy="269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 smtClean="0">
                  <a:latin typeface="Arial"/>
                  <a:cs typeface="Arial"/>
                </a:rPr>
                <a:t>Antibodies concentration (</a:t>
              </a:r>
              <a:r>
                <a:rPr lang="en-US" altLang="ja-JP" sz="900" dirty="0" err="1" smtClean="0">
                  <a:latin typeface="Arial"/>
                  <a:cs typeface="Arial"/>
                </a:rPr>
                <a:t>ng</a:t>
              </a:r>
              <a:r>
                <a:rPr lang="en-US" altLang="ja-JP" sz="900" dirty="0" smtClean="0">
                  <a:latin typeface="Arial"/>
                  <a:cs typeface="Arial"/>
                </a:rPr>
                <a:t>/ml)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</p:grpSp>
      <p:grpSp>
        <p:nvGrpSpPr>
          <p:cNvPr id="67" name="図形グループ 66"/>
          <p:cNvGrpSpPr/>
          <p:nvPr/>
        </p:nvGrpSpPr>
        <p:grpSpPr>
          <a:xfrm>
            <a:off x="3029168" y="564041"/>
            <a:ext cx="2764714" cy="2133515"/>
            <a:chOff x="3439111" y="564041"/>
            <a:chExt cx="3387299" cy="2510471"/>
          </a:xfrm>
        </p:grpSpPr>
        <p:graphicFrame>
          <p:nvGraphicFramePr>
            <p:cNvPr id="53" name="グラフ 52"/>
            <p:cNvGraphicFramePr/>
            <p:nvPr/>
          </p:nvGraphicFramePr>
          <p:xfrm>
            <a:off x="3628972" y="564041"/>
            <a:ext cx="3197438" cy="231921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pSp>
          <p:nvGrpSpPr>
            <p:cNvPr id="18" name="図形グループ 17"/>
            <p:cNvGrpSpPr/>
            <p:nvPr/>
          </p:nvGrpSpPr>
          <p:grpSpPr>
            <a:xfrm>
              <a:off x="3940870" y="1758808"/>
              <a:ext cx="2447696" cy="890328"/>
              <a:chOff x="6299433" y="2006815"/>
              <a:chExt cx="2447696" cy="890328"/>
            </a:xfrm>
          </p:grpSpPr>
          <p:sp>
            <p:nvSpPr>
              <p:cNvPr id="19" name="Shape 80"/>
              <p:cNvSpPr/>
              <p:nvPr/>
            </p:nvSpPr>
            <p:spPr>
              <a:xfrm flipV="1">
                <a:off x="6488696" y="2108557"/>
                <a:ext cx="1946817" cy="0"/>
              </a:xfrm>
              <a:prstGeom prst="line">
                <a:avLst/>
              </a:prstGeom>
              <a:noFill/>
              <a:ln w="25400" cap="rnd">
                <a:solidFill>
                  <a:srgbClr val="000000"/>
                </a:solidFill>
                <a:prstDash val="sysDot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2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900" dirty="0"/>
              </a:p>
            </p:txBody>
          </p:sp>
          <p:sp>
            <p:nvSpPr>
              <p:cNvPr id="20" name="Shape 81"/>
              <p:cNvSpPr/>
              <p:nvPr/>
            </p:nvSpPr>
            <p:spPr>
              <a:xfrm>
                <a:off x="6299433" y="2006815"/>
                <a:ext cx="224919" cy="1629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>
                  <a:defRPr sz="1100">
                    <a:solidFill>
                      <a:srgbClr val="D90B0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900" dirty="0">
                    <a:solidFill>
                      <a:srgbClr val="7F7F7F"/>
                    </a:solidFill>
                    <a:latin typeface="Arial"/>
                    <a:cs typeface="Arial"/>
                  </a:rPr>
                  <a:t>50</a:t>
                </a:r>
              </a:p>
            </p:txBody>
          </p:sp>
          <p:sp>
            <p:nvSpPr>
              <p:cNvPr id="21" name="Shape 83"/>
              <p:cNvSpPr/>
              <p:nvPr/>
            </p:nvSpPr>
            <p:spPr>
              <a:xfrm flipV="1">
                <a:off x="8412343" y="2049033"/>
                <a:ext cx="0" cy="679867"/>
              </a:xfrm>
              <a:prstGeom prst="line">
                <a:avLst/>
              </a:prstGeom>
              <a:noFill/>
              <a:ln w="25400" cap="rnd">
                <a:solidFill>
                  <a:srgbClr val="000000"/>
                </a:solidFill>
                <a:prstDash val="sysDot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2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900" dirty="0"/>
              </a:p>
            </p:txBody>
          </p:sp>
          <p:sp>
            <p:nvSpPr>
              <p:cNvPr id="22" name="Shape 84"/>
              <p:cNvSpPr/>
              <p:nvPr/>
            </p:nvSpPr>
            <p:spPr>
              <a:xfrm>
                <a:off x="8385305" y="2734173"/>
                <a:ext cx="361824" cy="16297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>
                  <a:defRPr sz="1100">
                    <a:solidFill>
                      <a:srgbClr val="D90B0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900" dirty="0">
                    <a:solidFill>
                      <a:srgbClr val="7F7F7F"/>
                    </a:solidFill>
                    <a:latin typeface="Arial"/>
                    <a:cs typeface="Arial"/>
                  </a:rPr>
                  <a:t>9</a:t>
                </a:r>
              </a:p>
            </p:txBody>
          </p:sp>
        </p:grpSp>
        <p:sp>
          <p:nvSpPr>
            <p:cNvPr id="42" name="正方形/長方形 41"/>
            <p:cNvSpPr/>
            <p:nvPr/>
          </p:nvSpPr>
          <p:spPr>
            <a:xfrm rot="16200000">
              <a:off x="2986540" y="1211411"/>
              <a:ext cx="1187956" cy="282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Cell </a:t>
              </a:r>
              <a:r>
                <a:rPr lang="en-US" altLang="ja-JP" sz="900" dirty="0" smtClean="0">
                  <a:latin typeface="Arial"/>
                  <a:cs typeface="Arial"/>
                </a:rPr>
                <a:t>viability (</a:t>
              </a:r>
              <a:r>
                <a:rPr lang="en-US" altLang="ja-JP" sz="900" dirty="0">
                  <a:latin typeface="Arial"/>
                  <a:cs typeface="Arial"/>
                </a:rPr>
                <a:t>%)</a:t>
              </a:r>
              <a:endParaRPr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4130134" y="2802896"/>
              <a:ext cx="2674459" cy="2716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 smtClean="0">
                  <a:latin typeface="Arial"/>
                  <a:cs typeface="Arial"/>
                </a:rPr>
                <a:t>Antibodies concentration (</a:t>
              </a:r>
              <a:r>
                <a:rPr lang="en-US" altLang="ja-JP" sz="900" dirty="0" err="1" smtClean="0">
                  <a:latin typeface="Arial"/>
                  <a:cs typeface="Arial"/>
                </a:rPr>
                <a:t>ng</a:t>
              </a:r>
              <a:r>
                <a:rPr lang="en-US" altLang="ja-JP" sz="900" dirty="0" smtClean="0">
                  <a:latin typeface="Arial"/>
                  <a:cs typeface="Arial"/>
                </a:rPr>
                <a:t>/ml)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</p:grpSp>
      <p:grpSp>
        <p:nvGrpSpPr>
          <p:cNvPr id="64" name="図形グループ 63"/>
          <p:cNvGrpSpPr/>
          <p:nvPr/>
        </p:nvGrpSpPr>
        <p:grpSpPr>
          <a:xfrm>
            <a:off x="197549" y="460099"/>
            <a:ext cx="2849538" cy="2240150"/>
            <a:chOff x="206541" y="460098"/>
            <a:chExt cx="3322464" cy="2611940"/>
          </a:xfrm>
        </p:grpSpPr>
        <p:graphicFrame>
          <p:nvGraphicFramePr>
            <p:cNvPr id="51" name="グラフ 50"/>
            <p:cNvGraphicFramePr/>
            <p:nvPr/>
          </p:nvGraphicFramePr>
          <p:xfrm>
            <a:off x="390472" y="460098"/>
            <a:ext cx="3138533" cy="24355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pSp>
          <p:nvGrpSpPr>
            <p:cNvPr id="10" name="図形グループ 9"/>
            <p:cNvGrpSpPr/>
            <p:nvPr/>
          </p:nvGrpSpPr>
          <p:grpSpPr>
            <a:xfrm>
              <a:off x="666469" y="1771544"/>
              <a:ext cx="1898926" cy="929123"/>
              <a:chOff x="3394633" y="1926590"/>
              <a:chExt cx="1898925" cy="929123"/>
            </a:xfrm>
          </p:grpSpPr>
          <p:sp>
            <p:nvSpPr>
              <p:cNvPr id="14" name="Shape 72"/>
              <p:cNvSpPr/>
              <p:nvPr/>
            </p:nvSpPr>
            <p:spPr>
              <a:xfrm flipV="1">
                <a:off x="3591449" y="2003699"/>
                <a:ext cx="1471224" cy="12701"/>
              </a:xfrm>
              <a:prstGeom prst="line">
                <a:avLst/>
              </a:prstGeom>
              <a:noFill/>
              <a:ln w="25400" cap="rnd">
                <a:solidFill>
                  <a:srgbClr val="000000"/>
                </a:solidFill>
                <a:prstDash val="sysDot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2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900" dirty="0"/>
              </a:p>
            </p:txBody>
          </p:sp>
          <p:sp>
            <p:nvSpPr>
              <p:cNvPr id="15" name="Shape 73"/>
              <p:cNvSpPr/>
              <p:nvPr/>
            </p:nvSpPr>
            <p:spPr>
              <a:xfrm>
                <a:off x="3394633" y="1926590"/>
                <a:ext cx="339986" cy="16148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>
                  <a:defRPr sz="1100">
                    <a:solidFill>
                      <a:srgbClr val="D90B0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900" dirty="0">
                    <a:solidFill>
                      <a:schemeClr val="bg1">
                        <a:lumMod val="50000"/>
                      </a:schemeClr>
                    </a:solidFill>
                    <a:latin typeface="Arial"/>
                    <a:cs typeface="Arial"/>
                  </a:rPr>
                  <a:t>50</a:t>
                </a:r>
              </a:p>
            </p:txBody>
          </p:sp>
          <p:sp>
            <p:nvSpPr>
              <p:cNvPr id="16" name="Shape 75"/>
              <p:cNvSpPr/>
              <p:nvPr/>
            </p:nvSpPr>
            <p:spPr>
              <a:xfrm flipV="1">
                <a:off x="5000275" y="2001545"/>
                <a:ext cx="0" cy="645594"/>
              </a:xfrm>
              <a:prstGeom prst="line">
                <a:avLst/>
              </a:prstGeom>
              <a:noFill/>
              <a:ln w="25400" cap="rnd">
                <a:solidFill>
                  <a:srgbClr val="000000"/>
                </a:solidFill>
                <a:prstDash val="sysDot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2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900" dirty="0"/>
              </a:p>
            </p:txBody>
          </p:sp>
          <p:sp>
            <p:nvSpPr>
              <p:cNvPr id="17" name="Shape 76"/>
              <p:cNvSpPr/>
              <p:nvPr/>
            </p:nvSpPr>
            <p:spPr>
              <a:xfrm>
                <a:off x="4894833" y="2694228"/>
                <a:ext cx="398725" cy="16148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>
                  <a:defRPr sz="1100">
                    <a:solidFill>
                      <a:srgbClr val="D90B0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lang="en-US" sz="900" dirty="0" smtClean="0">
                    <a:solidFill>
                      <a:srgbClr val="7F7F7F"/>
                    </a:solidFill>
                    <a:latin typeface="Arial"/>
                    <a:cs typeface="Arial"/>
                  </a:rPr>
                  <a:t>70</a:t>
                </a:r>
                <a:endParaRPr sz="900" dirty="0">
                  <a:solidFill>
                    <a:srgbClr val="7F7F7F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49" name="正方形/長方形 48"/>
            <p:cNvSpPr/>
            <p:nvPr/>
          </p:nvSpPr>
          <p:spPr>
            <a:xfrm rot="16200000">
              <a:off x="-440883" y="1357118"/>
              <a:ext cx="1563990" cy="2691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Cell </a:t>
              </a:r>
              <a:r>
                <a:rPr lang="en-US" altLang="ja-JP" sz="900" dirty="0" smtClean="0">
                  <a:latin typeface="Arial"/>
                  <a:cs typeface="Arial"/>
                </a:rPr>
                <a:t>viability (</a:t>
              </a:r>
              <a:r>
                <a:rPr lang="en-US" altLang="ja-JP" sz="900" dirty="0">
                  <a:latin typeface="Arial"/>
                  <a:cs typeface="Arial"/>
                </a:rPr>
                <a:t>%)</a:t>
              </a:r>
              <a:endParaRPr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876728" y="2802896"/>
              <a:ext cx="2404591" cy="269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 smtClean="0">
                  <a:latin typeface="Arial"/>
                  <a:cs typeface="Arial"/>
                </a:rPr>
                <a:t>Antibodies concentration (</a:t>
              </a:r>
              <a:r>
                <a:rPr lang="en-US" altLang="ja-JP" sz="900" dirty="0" err="1" smtClean="0">
                  <a:latin typeface="Arial"/>
                  <a:cs typeface="Arial"/>
                </a:rPr>
                <a:t>ng</a:t>
              </a:r>
              <a:r>
                <a:rPr lang="en-US" altLang="ja-JP" sz="900" dirty="0" smtClean="0">
                  <a:latin typeface="Arial"/>
                  <a:cs typeface="Arial"/>
                </a:rPr>
                <a:t>/ml)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</p:grpSp>
      <p:sp>
        <p:nvSpPr>
          <p:cNvPr id="71" name="テキスト ボックス 70"/>
          <p:cNvSpPr txBox="1"/>
          <p:nvPr/>
        </p:nvSpPr>
        <p:spPr>
          <a:xfrm>
            <a:off x="227870" y="7264400"/>
            <a:ext cx="641423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Supplementary Figure 2 TR1-IgMs induce Colo205 cells killing. </a:t>
            </a:r>
            <a:endParaRPr lang="ja-JP" altLang="en-US" sz="1200" dirty="0" smtClean="0"/>
          </a:p>
          <a:p>
            <a:pPr algn="just"/>
            <a:r>
              <a:rPr lang="en-US" sz="1200" dirty="0" smtClean="0"/>
              <a:t>Colo205 cells were plated and incubated with indicated antibodies for 24 </a:t>
            </a:r>
            <a:r>
              <a:rPr lang="en-US" sz="1200" dirty="0" err="1" smtClean="0"/>
              <a:t>h</a:t>
            </a:r>
            <a:r>
              <a:rPr lang="en-US" sz="1200" dirty="0" smtClean="0"/>
              <a:t>. Then, cell viability was measured as described in Figure 2A. Dotted lines show the concentration of each TR1-IgM(J+) at which the dose induced 50% of cell death. Representative data of three independent experiments with similar results are shown. </a:t>
            </a:r>
            <a:endParaRPr lang="ja-JP" altLang="en-US" sz="1200" dirty="0" smtClean="0"/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グラフ 3"/>
          <p:cNvGraphicFramePr/>
          <p:nvPr/>
        </p:nvGraphicFramePr>
        <p:xfrm>
          <a:off x="3522134" y="863600"/>
          <a:ext cx="3399366" cy="2252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グラフ 4"/>
          <p:cNvGraphicFramePr/>
          <p:nvPr/>
        </p:nvGraphicFramePr>
        <p:xfrm>
          <a:off x="220134" y="845387"/>
          <a:ext cx="3254800" cy="2247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グラフ 5"/>
          <p:cNvGraphicFramePr/>
          <p:nvPr/>
        </p:nvGraphicFramePr>
        <p:xfrm>
          <a:off x="220135" y="3524251"/>
          <a:ext cx="3254799" cy="2095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0" y="0"/>
            <a:ext cx="19910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smtClean="0">
                <a:latin typeface="Arial"/>
                <a:cs typeface="Arial"/>
              </a:rPr>
              <a:t>Supplemental Figure 3</a:t>
            </a:r>
            <a:endParaRPr lang="ja-JP" altLang="en-US" sz="1400" dirty="0">
              <a:latin typeface="Arial"/>
              <a:cs typeface="Arial"/>
            </a:endParaRPr>
          </a:p>
        </p:txBody>
      </p:sp>
      <p:sp>
        <p:nvSpPr>
          <p:cNvPr id="8" name="正方形/長方形 7"/>
          <p:cNvSpPr/>
          <p:nvPr/>
        </p:nvSpPr>
        <p:spPr>
          <a:xfrm rot="16200000">
            <a:off x="-475952" y="1687647"/>
            <a:ext cx="134136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latin typeface="Arial"/>
                <a:cs typeface="Arial"/>
              </a:rPr>
              <a:t>Cell </a:t>
            </a:r>
            <a:r>
              <a:rPr lang="en-US" altLang="ja-JP" sz="900" dirty="0" smtClean="0">
                <a:latin typeface="Arial"/>
                <a:cs typeface="Arial"/>
              </a:rPr>
              <a:t>viability (</a:t>
            </a:r>
            <a:r>
              <a:rPr lang="en-US" altLang="ja-JP" sz="900" dirty="0">
                <a:latin typeface="Arial"/>
                <a:cs typeface="Arial"/>
              </a:rPr>
              <a:t>%)</a:t>
            </a:r>
            <a:endParaRPr lang="ja-JP" altLang="en-US" sz="900" dirty="0">
              <a:latin typeface="Arial"/>
              <a:cs typeface="Arial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59916" y="3016529"/>
            <a:ext cx="2062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 smtClean="0">
                <a:latin typeface="Arial"/>
                <a:cs typeface="Arial"/>
              </a:rPr>
              <a:t>Antibodies concentration (</a:t>
            </a:r>
            <a:r>
              <a:rPr lang="en-US" altLang="ja-JP" sz="900" dirty="0" err="1" smtClean="0">
                <a:latin typeface="Arial"/>
                <a:cs typeface="Arial"/>
              </a:rPr>
              <a:t>ng</a:t>
            </a:r>
            <a:r>
              <a:rPr lang="en-US" altLang="ja-JP" sz="900" dirty="0" smtClean="0">
                <a:latin typeface="Arial"/>
                <a:cs typeface="Arial"/>
              </a:rPr>
              <a:t>/ml)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sp>
        <p:nvSpPr>
          <p:cNvPr id="10" name="正方形/長方形 9"/>
          <p:cNvSpPr/>
          <p:nvPr/>
        </p:nvSpPr>
        <p:spPr>
          <a:xfrm rot="16200000">
            <a:off x="-436707" y="4256173"/>
            <a:ext cx="131367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latin typeface="Arial"/>
                <a:cs typeface="Arial"/>
              </a:rPr>
              <a:t>Cell </a:t>
            </a:r>
            <a:r>
              <a:rPr lang="en-US" altLang="ja-JP" sz="900" dirty="0" smtClean="0">
                <a:latin typeface="Arial"/>
                <a:cs typeface="Arial"/>
              </a:rPr>
              <a:t>viability (</a:t>
            </a:r>
            <a:r>
              <a:rPr lang="en-US" altLang="ja-JP" sz="900" dirty="0">
                <a:latin typeface="Arial"/>
                <a:cs typeface="Arial"/>
              </a:rPr>
              <a:t>%)</a:t>
            </a:r>
            <a:endParaRPr lang="ja-JP" altLang="en-US" sz="900" dirty="0">
              <a:latin typeface="Arial"/>
              <a:cs typeface="Arial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59916" y="5543549"/>
            <a:ext cx="2062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 smtClean="0">
                <a:latin typeface="Arial"/>
                <a:cs typeface="Arial"/>
              </a:rPr>
              <a:t>Antibodies concentration (</a:t>
            </a:r>
            <a:r>
              <a:rPr lang="en-US" altLang="ja-JP" sz="900" dirty="0" err="1" smtClean="0">
                <a:latin typeface="Arial"/>
                <a:cs typeface="Arial"/>
              </a:rPr>
              <a:t>ng</a:t>
            </a:r>
            <a:r>
              <a:rPr lang="en-US" altLang="ja-JP" sz="900" dirty="0" smtClean="0">
                <a:latin typeface="Arial"/>
                <a:cs typeface="Arial"/>
              </a:rPr>
              <a:t>/ml)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sp>
        <p:nvSpPr>
          <p:cNvPr id="12" name="正方形/長方形 11"/>
          <p:cNvSpPr/>
          <p:nvPr/>
        </p:nvSpPr>
        <p:spPr>
          <a:xfrm rot="16200000">
            <a:off x="2849478" y="1741853"/>
            <a:ext cx="131367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latin typeface="Arial"/>
                <a:cs typeface="Arial"/>
              </a:rPr>
              <a:t>Cell </a:t>
            </a:r>
            <a:r>
              <a:rPr lang="en-US" altLang="ja-JP" sz="900" dirty="0" smtClean="0">
                <a:latin typeface="Arial"/>
                <a:cs typeface="Arial"/>
              </a:rPr>
              <a:t>viability (</a:t>
            </a:r>
            <a:r>
              <a:rPr lang="en-US" altLang="ja-JP" sz="900" dirty="0">
                <a:latin typeface="Arial"/>
                <a:cs typeface="Arial"/>
              </a:rPr>
              <a:t>%)</a:t>
            </a:r>
            <a:endParaRPr lang="ja-JP" altLang="en-US" sz="900" dirty="0">
              <a:latin typeface="Arial"/>
              <a:cs typeface="Arial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385802" y="3016529"/>
            <a:ext cx="20623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 smtClean="0">
                <a:latin typeface="Arial"/>
                <a:cs typeface="Arial"/>
              </a:rPr>
              <a:t>Antibodies concentration (</a:t>
            </a:r>
            <a:r>
              <a:rPr lang="en-US" altLang="ja-JP" sz="900" dirty="0" err="1" smtClean="0">
                <a:latin typeface="Arial"/>
                <a:cs typeface="Arial"/>
              </a:rPr>
              <a:t>ng</a:t>
            </a:r>
            <a:r>
              <a:rPr lang="en-US" altLang="ja-JP" sz="900" dirty="0" smtClean="0">
                <a:latin typeface="Arial"/>
                <a:cs typeface="Arial"/>
              </a:rPr>
              <a:t>/ml)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20135" y="5774381"/>
            <a:ext cx="63719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Supplementary Figure 3 </a:t>
            </a:r>
            <a:r>
              <a:rPr lang="en-US" altLang="ja-JP" sz="1200" b="1" dirty="0" smtClean="0"/>
              <a:t>C</a:t>
            </a:r>
            <a:r>
              <a:rPr lang="en-US" sz="1200" b="1" dirty="0" smtClean="0"/>
              <a:t>omparison of </a:t>
            </a:r>
            <a:r>
              <a:rPr lang="en-US" sz="1200" b="1" dirty="0" err="1" smtClean="0"/>
              <a:t>cytotoxic</a:t>
            </a:r>
            <a:r>
              <a:rPr lang="en-US" sz="1200" b="1" dirty="0" smtClean="0"/>
              <a:t> activity of IgG type and </a:t>
            </a:r>
            <a:r>
              <a:rPr lang="en-US" sz="1200" b="1" dirty="0" err="1" smtClean="0"/>
              <a:t>IgM</a:t>
            </a:r>
            <a:r>
              <a:rPr lang="en-US" sz="1200" b="1" dirty="0" smtClean="0"/>
              <a:t> type of TR1 antibodies</a:t>
            </a:r>
            <a:r>
              <a:rPr lang="ja-JP" altLang="en-US" sz="1200" b="1" dirty="0" smtClean="0"/>
              <a:t> </a:t>
            </a:r>
            <a:r>
              <a:rPr lang="en-US" sz="1200" b="1" dirty="0" smtClean="0"/>
              <a:t>. </a:t>
            </a:r>
            <a:endParaRPr lang="ja-JP" altLang="en-US" sz="1200" b="1" dirty="0" smtClean="0"/>
          </a:p>
          <a:p>
            <a:pPr algn="just"/>
            <a:r>
              <a:rPr lang="en-US" altLang="ja-JP" sz="1200" dirty="0" err="1" smtClean="0"/>
              <a:t>Cytotoxic</a:t>
            </a:r>
            <a:r>
              <a:rPr lang="en-US" altLang="ja-JP" sz="1200" dirty="0" smtClean="0"/>
              <a:t> activities of Colo205 cell line by TR1-IgM or TR1-IgG in the absence or presence of goat anti-human IgG (2nd </a:t>
            </a:r>
            <a:r>
              <a:rPr lang="en-US" altLang="ja-JP" sz="1200" dirty="0" err="1" smtClean="0"/>
              <a:t>Ab</a:t>
            </a:r>
            <a:r>
              <a:rPr lang="en-US" altLang="ja-JP" sz="1200" dirty="0" smtClean="0"/>
              <a:t>, 10μg/ml) were examined. </a:t>
            </a:r>
            <a:r>
              <a:rPr lang="en-US" sz="1200" dirty="0" smtClean="0"/>
              <a:t>Colo205 cells were plated and incubated with indicated antibodies for 24 </a:t>
            </a:r>
            <a:r>
              <a:rPr lang="en-US" sz="1200" dirty="0" err="1" smtClean="0"/>
              <a:t>h</a:t>
            </a:r>
            <a:r>
              <a:rPr lang="en-US" sz="1200" dirty="0" smtClean="0"/>
              <a:t>. Cell viability was measured as described in Figure 2A. Representative data of three independent experiments with similar results are shown. </a:t>
            </a:r>
            <a:endParaRPr lang="ja-JP" altLang="en-US" sz="1200" dirty="0" smtClean="0"/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図形グループ 12"/>
          <p:cNvGrpSpPr/>
          <p:nvPr/>
        </p:nvGrpSpPr>
        <p:grpSpPr>
          <a:xfrm>
            <a:off x="88727" y="372533"/>
            <a:ext cx="3882140" cy="2296151"/>
            <a:chOff x="123549" y="372533"/>
            <a:chExt cx="5153301" cy="3048000"/>
          </a:xfrm>
        </p:grpSpPr>
        <p:graphicFrame>
          <p:nvGraphicFramePr>
            <p:cNvPr id="20" name="グラフ 19"/>
            <p:cNvGraphicFramePr/>
            <p:nvPr/>
          </p:nvGraphicFramePr>
          <p:xfrm>
            <a:off x="311150" y="372533"/>
            <a:ext cx="4965700" cy="304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9" name="テキスト ボックス 8"/>
            <p:cNvSpPr txBox="1"/>
            <p:nvPr/>
          </p:nvSpPr>
          <p:spPr>
            <a:xfrm>
              <a:off x="2467174" y="610880"/>
              <a:ext cx="1168784" cy="306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 smtClean="0">
                  <a:latin typeface="Arial"/>
                  <a:cs typeface="Arial"/>
                </a:rPr>
                <a:t>Du145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 rot="16200000">
              <a:off x="-607416" y="1341845"/>
              <a:ext cx="1768345" cy="3064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Cell </a:t>
              </a:r>
              <a:r>
                <a:rPr lang="en-US" altLang="ja-JP" sz="900" dirty="0" smtClean="0">
                  <a:latin typeface="Arial"/>
                  <a:cs typeface="Arial"/>
                </a:rPr>
                <a:t>viability (</a:t>
              </a:r>
              <a:r>
                <a:rPr lang="en-US" altLang="ja-JP" sz="900" dirty="0">
                  <a:latin typeface="Arial"/>
                  <a:cs typeface="Arial"/>
                </a:rPr>
                <a:t>%)</a:t>
              </a:r>
              <a:endParaRPr lang="ja-JP" altLang="en-US" sz="900" dirty="0">
                <a:latin typeface="Arial"/>
                <a:cs typeface="Arial"/>
              </a:endParaRPr>
            </a:p>
          </p:txBody>
        </p:sp>
      </p:grpSp>
      <p:sp>
        <p:nvSpPr>
          <p:cNvPr id="16" name="テキスト ボックス 15"/>
          <p:cNvSpPr txBox="1"/>
          <p:nvPr/>
        </p:nvSpPr>
        <p:spPr>
          <a:xfrm>
            <a:off x="0" y="0"/>
            <a:ext cx="1991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Arial"/>
                <a:cs typeface="Arial"/>
              </a:rPr>
              <a:t>Supplemental Figure </a:t>
            </a:r>
            <a:r>
              <a:rPr kumimoji="1" lang="en-US" altLang="ja-JP" sz="1400" dirty="0" smtClean="0">
                <a:latin typeface="Arial"/>
                <a:cs typeface="Arial"/>
              </a:rPr>
              <a:t>4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grpSp>
        <p:nvGrpSpPr>
          <p:cNvPr id="17" name="図形グループ 16"/>
          <p:cNvGrpSpPr/>
          <p:nvPr/>
        </p:nvGrpSpPr>
        <p:grpSpPr>
          <a:xfrm>
            <a:off x="88728" y="2651005"/>
            <a:ext cx="4051472" cy="2242726"/>
            <a:chOff x="91682" y="3798622"/>
            <a:chExt cx="5491267" cy="3039737"/>
          </a:xfrm>
        </p:grpSpPr>
        <p:graphicFrame>
          <p:nvGraphicFramePr>
            <p:cNvPr id="19" name="グラフ 18"/>
            <p:cNvGraphicFramePr/>
            <p:nvPr/>
          </p:nvGraphicFramePr>
          <p:xfrm>
            <a:off x="297690" y="3849625"/>
            <a:ext cx="5285259" cy="29887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0" name="テキスト ボックス 9"/>
            <p:cNvSpPr txBox="1"/>
            <p:nvPr/>
          </p:nvSpPr>
          <p:spPr>
            <a:xfrm>
              <a:off x="2484632" y="3798622"/>
              <a:ext cx="1080531" cy="3128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 smtClean="0">
                  <a:latin typeface="Arial"/>
                  <a:cs typeface="Arial"/>
                </a:rPr>
                <a:t>A549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 rot="16200000">
              <a:off x="-591186" y="4918572"/>
              <a:ext cx="1678599" cy="3128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 smtClean="0">
                  <a:latin typeface="Arial"/>
                  <a:cs typeface="Arial"/>
                </a:rPr>
                <a:t>Cell viability (%)</a:t>
              </a:r>
              <a:endParaRPr lang="ja-JP" altLang="en-US" sz="900" dirty="0" smtClean="0">
                <a:latin typeface="Arial"/>
                <a:cs typeface="Arial"/>
              </a:endParaRPr>
            </a:p>
          </p:txBody>
        </p:sp>
      </p:grpSp>
      <p:grpSp>
        <p:nvGrpSpPr>
          <p:cNvPr id="21" name="図形グループ 20"/>
          <p:cNvGrpSpPr/>
          <p:nvPr/>
        </p:nvGrpSpPr>
        <p:grpSpPr>
          <a:xfrm>
            <a:off x="88729" y="4478869"/>
            <a:ext cx="5744802" cy="2693273"/>
            <a:chOff x="-195722" y="5884333"/>
            <a:chExt cx="8939482" cy="4191000"/>
          </a:xfrm>
        </p:grpSpPr>
        <p:graphicFrame>
          <p:nvGraphicFramePr>
            <p:cNvPr id="18" name="グラフ 17"/>
            <p:cNvGraphicFramePr/>
            <p:nvPr/>
          </p:nvGraphicFramePr>
          <p:xfrm>
            <a:off x="11076" y="5884333"/>
            <a:ext cx="8732684" cy="4191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2" name="テキスト ボックス 11"/>
            <p:cNvSpPr txBox="1"/>
            <p:nvPr/>
          </p:nvSpPr>
          <p:spPr>
            <a:xfrm>
              <a:off x="2446204" y="6654454"/>
              <a:ext cx="1462063" cy="359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 smtClean="0">
                  <a:latin typeface="Arial"/>
                  <a:cs typeface="Arial"/>
                </a:rPr>
                <a:t>MCF7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 rot="16200000">
              <a:off x="-998815" y="7864639"/>
              <a:ext cx="1965383" cy="3591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 smtClean="0">
                  <a:latin typeface="Arial"/>
                  <a:cs typeface="Arial"/>
                </a:rPr>
                <a:t>Cell viability (%)</a:t>
              </a:r>
              <a:endParaRPr lang="ja-JP" altLang="en-US" sz="900" dirty="0" smtClean="0">
                <a:latin typeface="Arial"/>
                <a:cs typeface="Arial"/>
              </a:endParaRPr>
            </a:p>
          </p:txBody>
        </p:sp>
      </p:grpSp>
      <p:sp>
        <p:nvSpPr>
          <p:cNvPr id="22" name="テキスト ボックス 21"/>
          <p:cNvSpPr txBox="1"/>
          <p:nvPr/>
        </p:nvSpPr>
        <p:spPr>
          <a:xfrm>
            <a:off x="240720" y="7391400"/>
            <a:ext cx="63378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Supplementary Figure 4 TR1-IgMs induce tumor cell killing. </a:t>
            </a:r>
            <a:endParaRPr lang="ja-JP" altLang="en-US" sz="1200" dirty="0" smtClean="0"/>
          </a:p>
          <a:p>
            <a:pPr algn="just"/>
            <a:r>
              <a:rPr lang="en-US" sz="1200" dirty="0" smtClean="0"/>
              <a:t>MCF7, A549, and DU145 cells were incubated with indicated antibodies for 24 </a:t>
            </a:r>
            <a:r>
              <a:rPr lang="en-US" sz="1200" dirty="0" err="1" smtClean="0"/>
              <a:t>h</a:t>
            </a:r>
            <a:r>
              <a:rPr lang="en-US" sz="1200" dirty="0" smtClean="0"/>
              <a:t>. Then, cell viability was measured as described in Figure 2A. Representative data of three independent experiments with similar results are shown. </a:t>
            </a:r>
            <a:endParaRPr lang="ja-JP" altLang="en-US" sz="1200" dirty="0" smtClean="0"/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7013</TotalTime>
  <Words>492</Words>
  <Application>Microsoft Macintosh PowerPoint</Application>
  <PresentationFormat>A4 210x297 mm</PresentationFormat>
  <Paragraphs>55</Paragraphs>
  <Slides>4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スライド 1</vt:lpstr>
      <vt:lpstr>スライド 2</vt:lpstr>
      <vt:lpstr>スライド 3</vt:lpstr>
      <vt:lpstr>スライド 4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subject/>
  <dc:creator/>
  <cp:keywords/>
  <dc:description/>
  <cp:lastModifiedBy>TatsuhikoOzawa</cp:lastModifiedBy>
  <cp:revision>247</cp:revision>
  <cp:lastPrinted>2015-10-22T08:57:40Z</cp:lastPrinted>
  <dcterms:created xsi:type="dcterms:W3CDTF">2015-12-06T23:54:12Z</dcterms:created>
  <dcterms:modified xsi:type="dcterms:W3CDTF">2015-12-06T23:55:39Z</dcterms:modified>
  <cp:category/>
</cp:coreProperties>
</file>