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785" autoAdjust="0"/>
  </p:normalViewPr>
  <p:slideViewPr>
    <p:cSldViewPr snapToGrid="0" snapToObjects="1">
      <p:cViewPr varScale="1">
        <p:scale>
          <a:sx n="55" d="100"/>
          <a:sy n="55" d="100"/>
        </p:scale>
        <p:origin x="-1856" y="-96"/>
      </p:cViewPr>
      <p:guideLst>
        <p:guide orient="horz" pos="2880"/>
        <p:guide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ribas:Desktop:Jo:dasatinib:Dasatinib%20analysis%20-%20all%20experiments%20corrected.xlsx" TargetMode="External"/><Relationship Id="rId2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unilp:Desktop:Dasatinib:HCC-TAMR%20Dasatinib%2027_8_15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unilp:Desktop:Dasatinib:HCC-TAMR%20Das%20comb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7202596618357"/>
          <c:y val="0.121227308577134"/>
          <c:w val="0.756507246376811"/>
          <c:h val="0.705934452948001"/>
        </c:manualLayout>
      </c:layout>
      <c:lineChart>
        <c:grouping val="standard"/>
        <c:varyColors val="0"/>
        <c:ser>
          <c:idx val="0"/>
          <c:order val="0"/>
          <c:tx>
            <c:strRef>
              <c:f>'Exp3 without day 0'!$R$48</c:f>
              <c:strCache>
                <c:ptCount val="1"/>
                <c:pt idx="0">
                  <c:v>wt-HCC1428-E2</c:v>
                </c:pt>
              </c:strCache>
            </c:strRef>
          </c:tx>
          <c:spPr>
            <a:ln w="25400">
              <a:solidFill>
                <a:srgbClr val="00800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'Exp3 without day 0'!$V$49:$V$54</c:f>
                <c:numCache>
                  <c:formatCode>General</c:formatCode>
                  <c:ptCount val="6"/>
                  <c:pt idx="0">
                    <c:v>1.199913549592258</c:v>
                  </c:pt>
                  <c:pt idx="1">
                    <c:v>1.748965390177985</c:v>
                  </c:pt>
                  <c:pt idx="2">
                    <c:v>2.830117000793994</c:v>
                  </c:pt>
                  <c:pt idx="3">
                    <c:v>2.295755383186579</c:v>
                  </c:pt>
                  <c:pt idx="4">
                    <c:v>2.290374715563</c:v>
                  </c:pt>
                  <c:pt idx="5">
                    <c:v>4.93884871407275</c:v>
                  </c:pt>
                </c:numCache>
              </c:numRef>
            </c:plus>
            <c:minus>
              <c:numRef>
                <c:f>'Exp3 without day 0'!$V$49:$V$54</c:f>
                <c:numCache>
                  <c:formatCode>General</c:formatCode>
                  <c:ptCount val="6"/>
                  <c:pt idx="0">
                    <c:v>1.199913549592258</c:v>
                  </c:pt>
                  <c:pt idx="1">
                    <c:v>1.748965390177985</c:v>
                  </c:pt>
                  <c:pt idx="2">
                    <c:v>2.830117000793994</c:v>
                  </c:pt>
                  <c:pt idx="3">
                    <c:v>2.295755383186579</c:v>
                  </c:pt>
                  <c:pt idx="4">
                    <c:v>2.290374715563</c:v>
                  </c:pt>
                  <c:pt idx="5">
                    <c:v>4.93884871407275</c:v>
                  </c:pt>
                </c:numCache>
              </c:numRef>
            </c:minus>
          </c:errBars>
          <c:cat>
            <c:numRef>
              <c:f>'Exp3 without day 0'!$Q$49:$Q$54</c:f>
              <c:numCache>
                <c:formatCode>General</c:formatCode>
                <c:ptCount val="6"/>
                <c:pt idx="0">
                  <c:v>0.0</c:v>
                </c:pt>
                <c:pt idx="1">
                  <c:v>10.0</c:v>
                </c:pt>
                <c:pt idx="2">
                  <c:v>50.0</c:v>
                </c:pt>
                <c:pt idx="3">
                  <c:v>100.0</c:v>
                </c:pt>
                <c:pt idx="4">
                  <c:v>500.0</c:v>
                </c:pt>
                <c:pt idx="5">
                  <c:v>1000.0</c:v>
                </c:pt>
              </c:numCache>
            </c:numRef>
          </c:cat>
          <c:val>
            <c:numRef>
              <c:f>'Exp3 without day 0'!$R$49:$R$54</c:f>
              <c:numCache>
                <c:formatCode>0.000000000</c:formatCode>
                <c:ptCount val="6"/>
                <c:pt idx="0" formatCode="General">
                  <c:v>100.0</c:v>
                </c:pt>
                <c:pt idx="1">
                  <c:v>94.87064083538073</c:v>
                </c:pt>
                <c:pt idx="2" formatCode="General">
                  <c:v>82.89853192012737</c:v>
                </c:pt>
                <c:pt idx="3" formatCode="General">
                  <c:v>88.4455275058861</c:v>
                </c:pt>
                <c:pt idx="4" formatCode="General">
                  <c:v>74.24359151103288</c:v>
                </c:pt>
                <c:pt idx="5" formatCode="General">
                  <c:v>102.9134532990574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'Exp3 without day 0'!$S$48</c:f>
              <c:strCache>
                <c:ptCount val="1"/>
                <c:pt idx="0">
                  <c:v>wt-HCC1428+E2</c:v>
                </c:pt>
              </c:strCache>
            </c:strRef>
          </c:tx>
          <c:spPr>
            <a:ln w="25400">
              <a:solidFill>
                <a:srgbClr val="008000"/>
              </a:solidFill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'Exp3 without day 0'!$W$49:$W$54</c:f>
                <c:numCache>
                  <c:formatCode>General</c:formatCode>
                  <c:ptCount val="6"/>
                  <c:pt idx="0">
                    <c:v>1.557845602295118</c:v>
                  </c:pt>
                  <c:pt idx="1">
                    <c:v>1.988193129865695</c:v>
                  </c:pt>
                  <c:pt idx="2">
                    <c:v>2.333641139320226</c:v>
                  </c:pt>
                  <c:pt idx="3">
                    <c:v>3.313645051280257</c:v>
                  </c:pt>
                  <c:pt idx="4">
                    <c:v>1.371249495887623</c:v>
                  </c:pt>
                  <c:pt idx="5">
                    <c:v>2.966297083161752</c:v>
                  </c:pt>
                </c:numCache>
              </c:numRef>
            </c:plus>
            <c:minus>
              <c:numRef>
                <c:f>'Exp3 without day 0'!$W$49:$W$54</c:f>
                <c:numCache>
                  <c:formatCode>General</c:formatCode>
                  <c:ptCount val="6"/>
                  <c:pt idx="0">
                    <c:v>1.557845602295118</c:v>
                  </c:pt>
                  <c:pt idx="1">
                    <c:v>1.988193129865695</c:v>
                  </c:pt>
                  <c:pt idx="2">
                    <c:v>2.333641139320226</c:v>
                  </c:pt>
                  <c:pt idx="3">
                    <c:v>3.313645051280257</c:v>
                  </c:pt>
                  <c:pt idx="4">
                    <c:v>1.371249495887623</c:v>
                  </c:pt>
                  <c:pt idx="5">
                    <c:v>2.966297083161752</c:v>
                  </c:pt>
                </c:numCache>
              </c:numRef>
            </c:minus>
          </c:errBars>
          <c:cat>
            <c:numRef>
              <c:f>'Exp3 without day 0'!$Q$49:$Q$54</c:f>
              <c:numCache>
                <c:formatCode>General</c:formatCode>
                <c:ptCount val="6"/>
                <c:pt idx="0">
                  <c:v>0.0</c:v>
                </c:pt>
                <c:pt idx="1">
                  <c:v>10.0</c:v>
                </c:pt>
                <c:pt idx="2">
                  <c:v>50.0</c:v>
                </c:pt>
                <c:pt idx="3">
                  <c:v>100.0</c:v>
                </c:pt>
                <c:pt idx="4">
                  <c:v>500.0</c:v>
                </c:pt>
                <c:pt idx="5">
                  <c:v>1000.0</c:v>
                </c:pt>
              </c:numCache>
            </c:numRef>
          </c:cat>
          <c:val>
            <c:numRef>
              <c:f>'Exp3 without day 0'!$S$49:$S$54</c:f>
              <c:numCache>
                <c:formatCode>General</c:formatCode>
                <c:ptCount val="6"/>
                <c:pt idx="0">
                  <c:v>100.0</c:v>
                </c:pt>
                <c:pt idx="1">
                  <c:v>88.8229890586515</c:v>
                </c:pt>
                <c:pt idx="2">
                  <c:v>88.30564900441175</c:v>
                </c:pt>
                <c:pt idx="3">
                  <c:v>83.63298162428875</c:v>
                </c:pt>
                <c:pt idx="4">
                  <c:v>83.76364721032847</c:v>
                </c:pt>
                <c:pt idx="5">
                  <c:v>83.86170534927191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'Exp3 without day 0'!$T$48</c:f>
              <c:strCache>
                <c:ptCount val="1"/>
                <c:pt idx="0">
                  <c:v>HCC1428-LTED-E2</c:v>
                </c:pt>
              </c:strCache>
            </c:strRef>
          </c:tx>
          <c:spPr>
            <a:ln w="25400">
              <a:solidFill>
                <a:srgbClr val="FF0000"/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'Exp3 without day 0'!$X$49:$X$54</c:f>
                <c:numCache>
                  <c:formatCode>General</c:formatCode>
                  <c:ptCount val="6"/>
                  <c:pt idx="0">
                    <c:v>5.631831046714601</c:v>
                  </c:pt>
                  <c:pt idx="1">
                    <c:v>2.84153827484759</c:v>
                  </c:pt>
                  <c:pt idx="2">
                    <c:v>1.817423730680783</c:v>
                  </c:pt>
                  <c:pt idx="3">
                    <c:v>2.582879144598277</c:v>
                  </c:pt>
                  <c:pt idx="4">
                    <c:v>3.120335454543492</c:v>
                  </c:pt>
                  <c:pt idx="5">
                    <c:v>3.08272489371965</c:v>
                  </c:pt>
                </c:numCache>
              </c:numRef>
            </c:plus>
            <c:minus>
              <c:numRef>
                <c:f>'Exp3 without day 0'!$X$49:$X$54</c:f>
                <c:numCache>
                  <c:formatCode>General</c:formatCode>
                  <c:ptCount val="6"/>
                  <c:pt idx="0">
                    <c:v>5.631831046714601</c:v>
                  </c:pt>
                  <c:pt idx="1">
                    <c:v>2.84153827484759</c:v>
                  </c:pt>
                  <c:pt idx="2">
                    <c:v>1.817423730680783</c:v>
                  </c:pt>
                  <c:pt idx="3">
                    <c:v>2.582879144598277</c:v>
                  </c:pt>
                  <c:pt idx="4">
                    <c:v>3.120335454543492</c:v>
                  </c:pt>
                  <c:pt idx="5">
                    <c:v>3.08272489371965</c:v>
                  </c:pt>
                </c:numCache>
              </c:numRef>
            </c:minus>
          </c:errBars>
          <c:cat>
            <c:numRef>
              <c:f>'Exp3 without day 0'!$Q$49:$Q$54</c:f>
              <c:numCache>
                <c:formatCode>General</c:formatCode>
                <c:ptCount val="6"/>
                <c:pt idx="0">
                  <c:v>0.0</c:v>
                </c:pt>
                <c:pt idx="1">
                  <c:v>10.0</c:v>
                </c:pt>
                <c:pt idx="2">
                  <c:v>50.0</c:v>
                </c:pt>
                <c:pt idx="3">
                  <c:v>100.0</c:v>
                </c:pt>
                <c:pt idx="4">
                  <c:v>500.0</c:v>
                </c:pt>
                <c:pt idx="5">
                  <c:v>1000.0</c:v>
                </c:pt>
              </c:numCache>
            </c:numRef>
          </c:cat>
          <c:val>
            <c:numRef>
              <c:f>'Exp3 without day 0'!$T$49:$T$54</c:f>
              <c:numCache>
                <c:formatCode>General</c:formatCode>
                <c:ptCount val="6"/>
                <c:pt idx="0">
                  <c:v>100.0</c:v>
                </c:pt>
                <c:pt idx="1">
                  <c:v>96.03515474123132</c:v>
                </c:pt>
                <c:pt idx="2">
                  <c:v>91.0416392296748</c:v>
                </c:pt>
                <c:pt idx="3">
                  <c:v>86.78205687088602</c:v>
                </c:pt>
                <c:pt idx="4">
                  <c:v>91.06382703584181</c:v>
                </c:pt>
                <c:pt idx="5">
                  <c:v>86.94584507806737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'Exp3 without day 0'!$U$48</c:f>
              <c:strCache>
                <c:ptCount val="1"/>
                <c:pt idx="0">
                  <c:v>HCC1428-LTED+E2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'Exp3 without day 0'!$Y$49:$Y$54</c:f>
                <c:numCache>
                  <c:formatCode>General</c:formatCode>
                  <c:ptCount val="6"/>
                  <c:pt idx="0">
                    <c:v>4.000500106366601</c:v>
                  </c:pt>
                  <c:pt idx="1">
                    <c:v>4.110733300671578</c:v>
                  </c:pt>
                  <c:pt idx="2">
                    <c:v>2.693187220051975</c:v>
                  </c:pt>
                  <c:pt idx="3">
                    <c:v>3.966980586265408</c:v>
                  </c:pt>
                  <c:pt idx="4">
                    <c:v>2.717468161808332</c:v>
                  </c:pt>
                  <c:pt idx="5">
                    <c:v>5.640273500120601</c:v>
                  </c:pt>
                </c:numCache>
              </c:numRef>
            </c:plus>
            <c:minus>
              <c:numRef>
                <c:f>'Exp3 without day 0'!$Y$49:$Y$54</c:f>
                <c:numCache>
                  <c:formatCode>General</c:formatCode>
                  <c:ptCount val="6"/>
                  <c:pt idx="0">
                    <c:v>4.000500106366601</c:v>
                  </c:pt>
                  <c:pt idx="1">
                    <c:v>4.110733300671578</c:v>
                  </c:pt>
                  <c:pt idx="2">
                    <c:v>2.693187220051975</c:v>
                  </c:pt>
                  <c:pt idx="3">
                    <c:v>3.966980586265408</c:v>
                  </c:pt>
                  <c:pt idx="4">
                    <c:v>2.717468161808332</c:v>
                  </c:pt>
                  <c:pt idx="5">
                    <c:v>5.640273500120601</c:v>
                  </c:pt>
                </c:numCache>
              </c:numRef>
            </c:minus>
          </c:errBars>
          <c:cat>
            <c:numRef>
              <c:f>'Exp3 without day 0'!$Q$49:$Q$54</c:f>
              <c:numCache>
                <c:formatCode>General</c:formatCode>
                <c:ptCount val="6"/>
                <c:pt idx="0">
                  <c:v>0.0</c:v>
                </c:pt>
                <c:pt idx="1">
                  <c:v>10.0</c:v>
                </c:pt>
                <c:pt idx="2">
                  <c:v>50.0</c:v>
                </c:pt>
                <c:pt idx="3">
                  <c:v>100.0</c:v>
                </c:pt>
                <c:pt idx="4">
                  <c:v>500.0</c:v>
                </c:pt>
                <c:pt idx="5">
                  <c:v>1000.0</c:v>
                </c:pt>
              </c:numCache>
            </c:numRef>
          </c:cat>
          <c:val>
            <c:numRef>
              <c:f>'Exp3 without day 0'!$U$49:$U$54</c:f>
              <c:numCache>
                <c:formatCode>General</c:formatCode>
                <c:ptCount val="6"/>
                <c:pt idx="0">
                  <c:v>100.0</c:v>
                </c:pt>
                <c:pt idx="1">
                  <c:v>100.490008807103</c:v>
                </c:pt>
                <c:pt idx="2">
                  <c:v>84.42255688500363</c:v>
                </c:pt>
                <c:pt idx="3">
                  <c:v>75.11977339099127</c:v>
                </c:pt>
                <c:pt idx="4">
                  <c:v>81.64965707944478</c:v>
                </c:pt>
                <c:pt idx="5">
                  <c:v>91.2205061034398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7862792"/>
        <c:axId val="2079582552"/>
      </c:lineChart>
      <c:catAx>
        <c:axId val="-21178627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Dasatinib (nM)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079582552"/>
        <c:crosses val="autoZero"/>
        <c:auto val="1"/>
        <c:lblAlgn val="ctr"/>
        <c:lblOffset val="100"/>
        <c:noMultiLvlLbl val="0"/>
      </c:catAx>
      <c:valAx>
        <c:axId val="20795825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% viability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78627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7576479468599"/>
          <c:y val="0.450408333333333"/>
          <c:w val="0.466690519323671"/>
          <c:h val="0.34845555555555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000"/>
      </a:pPr>
      <a:endParaRPr lang="en-US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1576690821256"/>
          <c:y val="0.114701388888889"/>
          <c:w val="0.761564915458937"/>
          <c:h val="0.699254629629629"/>
        </c:manualLayout>
      </c:layout>
      <c:lineChart>
        <c:grouping val="standard"/>
        <c:varyColors val="0"/>
        <c:ser>
          <c:idx val="0"/>
          <c:order val="0"/>
          <c:tx>
            <c:v>DCC</c:v>
          </c:tx>
          <c:spPr>
            <a:ln w="25400">
              <a:solidFill>
                <a:schemeClr val="tx2">
                  <a:lumMod val="60000"/>
                  <a:lumOff val="40000"/>
                </a:schemeClr>
              </a:solidFill>
              <a:prstDash val="solid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Data!$N$5:$N$10</c:f>
                <c:numCache>
                  <c:formatCode>General</c:formatCode>
                  <c:ptCount val="6"/>
                  <c:pt idx="0">
                    <c:v>4.517449683119221</c:v>
                  </c:pt>
                  <c:pt idx="1">
                    <c:v>3.737513673276623</c:v>
                  </c:pt>
                  <c:pt idx="2">
                    <c:v>5.530311751315085</c:v>
                  </c:pt>
                  <c:pt idx="3">
                    <c:v>2.408686014571305</c:v>
                  </c:pt>
                  <c:pt idx="4">
                    <c:v>5.364156385259235</c:v>
                  </c:pt>
                  <c:pt idx="5">
                    <c:v>4.705655734599094</c:v>
                  </c:pt>
                </c:numCache>
              </c:numRef>
            </c:plus>
            <c:minus>
              <c:numRef>
                <c:f>Data!$N$5:$N$10</c:f>
                <c:numCache>
                  <c:formatCode>General</c:formatCode>
                  <c:ptCount val="6"/>
                  <c:pt idx="0">
                    <c:v>4.517449683119221</c:v>
                  </c:pt>
                  <c:pt idx="1">
                    <c:v>3.737513673276623</c:v>
                  </c:pt>
                  <c:pt idx="2">
                    <c:v>5.530311751315085</c:v>
                  </c:pt>
                  <c:pt idx="3">
                    <c:v>2.408686014571305</c:v>
                  </c:pt>
                  <c:pt idx="4">
                    <c:v>5.364156385259235</c:v>
                  </c:pt>
                  <c:pt idx="5">
                    <c:v>4.705655734599094</c:v>
                  </c:pt>
                </c:numCache>
              </c:numRef>
            </c:minus>
          </c:errBars>
          <c:cat>
            <c:numRef>
              <c:f>Data!$I$20:$I$25</c:f>
              <c:numCache>
                <c:formatCode>General</c:formatCode>
                <c:ptCount val="6"/>
                <c:pt idx="0">
                  <c:v>0.0</c:v>
                </c:pt>
                <c:pt idx="1">
                  <c:v>10.0</c:v>
                </c:pt>
                <c:pt idx="2">
                  <c:v>50.0</c:v>
                </c:pt>
                <c:pt idx="3">
                  <c:v>100.0</c:v>
                </c:pt>
                <c:pt idx="4">
                  <c:v>500.0</c:v>
                </c:pt>
                <c:pt idx="5">
                  <c:v>1000.0</c:v>
                </c:pt>
              </c:numCache>
            </c:numRef>
          </c:cat>
          <c:val>
            <c:numRef>
              <c:f>Data!$M$5:$M$10</c:f>
              <c:numCache>
                <c:formatCode>General</c:formatCode>
                <c:ptCount val="6"/>
                <c:pt idx="0">
                  <c:v>100.0</c:v>
                </c:pt>
                <c:pt idx="1">
                  <c:v>87.87181060423098</c:v>
                </c:pt>
                <c:pt idx="2">
                  <c:v>80.10346838290808</c:v>
                </c:pt>
                <c:pt idx="3">
                  <c:v>73.90015208579467</c:v>
                </c:pt>
                <c:pt idx="4">
                  <c:v>71.7755200616176</c:v>
                </c:pt>
                <c:pt idx="5">
                  <c:v>69.4163952403021</c:v>
                </c:pt>
              </c:numCache>
            </c:numRef>
          </c:val>
          <c:smooth val="0"/>
        </c:ser>
        <c:ser>
          <c:idx val="1"/>
          <c:order val="1"/>
          <c:tx>
            <c:v>E2</c:v>
          </c:tx>
          <c:spPr>
            <a:ln w="2540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Data!$N$20:$N$25</c:f>
                <c:numCache>
                  <c:formatCode>General</c:formatCode>
                  <c:ptCount val="6"/>
                  <c:pt idx="0">
                    <c:v>3.519130386209566</c:v>
                  </c:pt>
                  <c:pt idx="1">
                    <c:v>5.202299851402902</c:v>
                  </c:pt>
                  <c:pt idx="2">
                    <c:v>5.173387126628345</c:v>
                  </c:pt>
                  <c:pt idx="3">
                    <c:v>5.31125718439649</c:v>
                  </c:pt>
                  <c:pt idx="4">
                    <c:v>4.02657009255343</c:v>
                  </c:pt>
                  <c:pt idx="5">
                    <c:v>4.219441595089053</c:v>
                  </c:pt>
                </c:numCache>
              </c:numRef>
            </c:plus>
            <c:minus>
              <c:numRef>
                <c:f>Data!$N$20:$N$25</c:f>
                <c:numCache>
                  <c:formatCode>General</c:formatCode>
                  <c:ptCount val="6"/>
                  <c:pt idx="0">
                    <c:v>3.519130386209566</c:v>
                  </c:pt>
                  <c:pt idx="1">
                    <c:v>5.202299851402902</c:v>
                  </c:pt>
                  <c:pt idx="2">
                    <c:v>5.173387126628345</c:v>
                  </c:pt>
                  <c:pt idx="3">
                    <c:v>5.31125718439649</c:v>
                  </c:pt>
                  <c:pt idx="4">
                    <c:v>4.02657009255343</c:v>
                  </c:pt>
                  <c:pt idx="5">
                    <c:v>4.219441595089053</c:v>
                  </c:pt>
                </c:numCache>
              </c:numRef>
            </c:minus>
          </c:errBars>
          <c:cat>
            <c:numRef>
              <c:f>Data!$I$20:$I$25</c:f>
              <c:numCache>
                <c:formatCode>General</c:formatCode>
                <c:ptCount val="6"/>
                <c:pt idx="0">
                  <c:v>0.0</c:v>
                </c:pt>
                <c:pt idx="1">
                  <c:v>10.0</c:v>
                </c:pt>
                <c:pt idx="2">
                  <c:v>50.0</c:v>
                </c:pt>
                <c:pt idx="3">
                  <c:v>100.0</c:v>
                </c:pt>
                <c:pt idx="4">
                  <c:v>500.0</c:v>
                </c:pt>
                <c:pt idx="5">
                  <c:v>1000.0</c:v>
                </c:pt>
              </c:numCache>
            </c:numRef>
          </c:cat>
          <c:val>
            <c:numRef>
              <c:f>Data!$M$20:$M$25</c:f>
              <c:numCache>
                <c:formatCode>General</c:formatCode>
                <c:ptCount val="6"/>
                <c:pt idx="0">
                  <c:v>100.0</c:v>
                </c:pt>
                <c:pt idx="1">
                  <c:v>99.16647090562725</c:v>
                </c:pt>
                <c:pt idx="2">
                  <c:v>89.07703869828671</c:v>
                </c:pt>
                <c:pt idx="3">
                  <c:v>81.78706582342598</c:v>
                </c:pt>
                <c:pt idx="4">
                  <c:v>78.50846605320051</c:v>
                </c:pt>
                <c:pt idx="5">
                  <c:v>75.1842600783289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7883608"/>
        <c:axId val="-2117889128"/>
      </c:lineChart>
      <c:catAx>
        <c:axId val="-21178836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Dasatinib (nM)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7889128"/>
        <c:crosses val="autoZero"/>
        <c:auto val="1"/>
        <c:lblAlgn val="ctr"/>
        <c:lblOffset val="100"/>
        <c:noMultiLvlLbl val="0"/>
      </c:catAx>
      <c:valAx>
        <c:axId val="-21178891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% </a:t>
                </a:r>
                <a:r>
                  <a:rPr lang="en-US" dirty="0" smtClean="0"/>
                  <a:t>viability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78836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0270018115942"/>
          <c:y val="0.545585185185185"/>
          <c:w val="0.21587288647343"/>
          <c:h val="0.18396157407407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1391002415459"/>
          <c:y val="0.15287037037037"/>
          <c:w val="0.751024456521739"/>
          <c:h val="0.656943518518518"/>
        </c:manualLayout>
      </c:layout>
      <c:lineChart>
        <c:grouping val="standard"/>
        <c:varyColors val="0"/>
        <c:ser>
          <c:idx val="0"/>
          <c:order val="0"/>
          <c:tx>
            <c:v>-Das</c:v>
          </c:tx>
          <c:spPr>
            <a:ln w="2540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Data!$N$5:$N$10</c:f>
                <c:numCache>
                  <c:formatCode>General</c:formatCode>
                  <c:ptCount val="6"/>
                  <c:pt idx="0">
                    <c:v>2.977205081648774</c:v>
                  </c:pt>
                  <c:pt idx="1">
                    <c:v>4.813077424191332</c:v>
                  </c:pt>
                  <c:pt idx="2">
                    <c:v>5.780721980605703</c:v>
                  </c:pt>
                  <c:pt idx="3">
                    <c:v>2.624108868194263</c:v>
                  </c:pt>
                  <c:pt idx="4">
                    <c:v>4.76612247452789</c:v>
                  </c:pt>
                  <c:pt idx="5">
                    <c:v>2.317870682560113</c:v>
                  </c:pt>
                </c:numCache>
              </c:numRef>
            </c:plus>
            <c:minus>
              <c:numRef>
                <c:f>Data!$N$5:$N$10</c:f>
                <c:numCache>
                  <c:formatCode>General</c:formatCode>
                  <c:ptCount val="6"/>
                  <c:pt idx="0">
                    <c:v>2.977205081648774</c:v>
                  </c:pt>
                  <c:pt idx="1">
                    <c:v>4.813077424191332</c:v>
                  </c:pt>
                  <c:pt idx="2">
                    <c:v>5.780721980605703</c:v>
                  </c:pt>
                  <c:pt idx="3">
                    <c:v>2.624108868194263</c:v>
                  </c:pt>
                  <c:pt idx="4">
                    <c:v>4.76612247452789</c:v>
                  </c:pt>
                  <c:pt idx="5">
                    <c:v>2.317870682560113</c:v>
                  </c:pt>
                </c:numCache>
              </c:numRef>
            </c:minus>
          </c:errBars>
          <c:cat>
            <c:numRef>
              <c:f>Data!$I$20:$I$25</c:f>
              <c:numCache>
                <c:formatCode>#0.00</c:formatCode>
                <c:ptCount val="6"/>
                <c:pt idx="0" formatCode="#0">
                  <c:v>0.0</c:v>
                </c:pt>
                <c:pt idx="1">
                  <c:v>0.01</c:v>
                </c:pt>
                <c:pt idx="2" formatCode="#0.0">
                  <c:v>0.1</c:v>
                </c:pt>
                <c:pt idx="3" formatCode="#0">
                  <c:v>1.0</c:v>
                </c:pt>
                <c:pt idx="4" formatCode="#0">
                  <c:v>10.0</c:v>
                </c:pt>
                <c:pt idx="5" formatCode="#0">
                  <c:v>100.0</c:v>
                </c:pt>
              </c:numCache>
            </c:numRef>
          </c:cat>
          <c:val>
            <c:numRef>
              <c:f>Data!$M$5:$M$10</c:f>
              <c:numCache>
                <c:formatCode>General</c:formatCode>
                <c:ptCount val="6"/>
                <c:pt idx="0">
                  <c:v>100.0</c:v>
                </c:pt>
                <c:pt idx="1">
                  <c:v>101.5021868470632</c:v>
                </c:pt>
                <c:pt idx="2">
                  <c:v>98.33393060349404</c:v>
                </c:pt>
                <c:pt idx="3">
                  <c:v>95.7582292301921</c:v>
                </c:pt>
                <c:pt idx="4">
                  <c:v>95.61079780623685</c:v>
                </c:pt>
                <c:pt idx="5">
                  <c:v>92.50038246247109</c:v>
                </c:pt>
              </c:numCache>
            </c:numRef>
          </c:val>
          <c:smooth val="0"/>
        </c:ser>
        <c:ser>
          <c:idx val="1"/>
          <c:order val="1"/>
          <c:tx>
            <c:v>+Das</c:v>
          </c:tx>
          <c:spPr>
            <a:ln w="25400"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Data!$N$20:$N$25</c:f>
                <c:numCache>
                  <c:formatCode>General</c:formatCode>
                  <c:ptCount val="6"/>
                  <c:pt idx="0">
                    <c:v>5.096605253359326</c:v>
                  </c:pt>
                  <c:pt idx="1">
                    <c:v>6.514462952049879</c:v>
                  </c:pt>
                  <c:pt idx="2">
                    <c:v>7.663344562638064</c:v>
                  </c:pt>
                  <c:pt idx="3">
                    <c:v>6.487668806288062</c:v>
                  </c:pt>
                  <c:pt idx="4">
                    <c:v>5.471550387964477</c:v>
                  </c:pt>
                  <c:pt idx="5">
                    <c:v>4.966495687480393</c:v>
                  </c:pt>
                </c:numCache>
              </c:numRef>
            </c:plus>
            <c:minus>
              <c:numRef>
                <c:f>Data!$N$20:$N$25</c:f>
                <c:numCache>
                  <c:formatCode>General</c:formatCode>
                  <c:ptCount val="6"/>
                  <c:pt idx="0">
                    <c:v>5.096605253359326</c:v>
                  </c:pt>
                  <c:pt idx="1">
                    <c:v>6.514462952049879</c:v>
                  </c:pt>
                  <c:pt idx="2">
                    <c:v>7.663344562638064</c:v>
                  </c:pt>
                  <c:pt idx="3">
                    <c:v>6.487668806288062</c:v>
                  </c:pt>
                  <c:pt idx="4">
                    <c:v>5.471550387964477</c:v>
                  </c:pt>
                  <c:pt idx="5">
                    <c:v>4.966495687480393</c:v>
                  </c:pt>
                </c:numCache>
              </c:numRef>
            </c:minus>
          </c:errBars>
          <c:cat>
            <c:numRef>
              <c:f>Data!$I$20:$I$25</c:f>
              <c:numCache>
                <c:formatCode>#0.00</c:formatCode>
                <c:ptCount val="6"/>
                <c:pt idx="0" formatCode="#0">
                  <c:v>0.0</c:v>
                </c:pt>
                <c:pt idx="1">
                  <c:v>0.01</c:v>
                </c:pt>
                <c:pt idx="2" formatCode="#0.0">
                  <c:v>0.1</c:v>
                </c:pt>
                <c:pt idx="3" formatCode="#0">
                  <c:v>1.0</c:v>
                </c:pt>
                <c:pt idx="4" formatCode="#0">
                  <c:v>10.0</c:v>
                </c:pt>
                <c:pt idx="5" formatCode="#0">
                  <c:v>100.0</c:v>
                </c:pt>
              </c:numCache>
            </c:numRef>
          </c:cat>
          <c:val>
            <c:numRef>
              <c:f>Data!$M$20:$M$25</c:f>
              <c:numCache>
                <c:formatCode>General</c:formatCode>
                <c:ptCount val="6"/>
                <c:pt idx="0">
                  <c:v>100.0</c:v>
                </c:pt>
                <c:pt idx="1">
                  <c:v>100.3200470443135</c:v>
                </c:pt>
                <c:pt idx="2">
                  <c:v>98.83924401245284</c:v>
                </c:pt>
                <c:pt idx="3">
                  <c:v>93.20888794060109</c:v>
                </c:pt>
                <c:pt idx="4">
                  <c:v>88.8810973190203</c:v>
                </c:pt>
                <c:pt idx="5">
                  <c:v>82.9465664546464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7921784"/>
        <c:axId val="-2117927608"/>
      </c:lineChart>
      <c:catAx>
        <c:axId val="-2117921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4-OHT </a:t>
                </a:r>
                <a:r>
                  <a:rPr lang="en-US" dirty="0"/>
                  <a:t>(</a:t>
                </a:r>
                <a:r>
                  <a:rPr lang="en-US" dirty="0" err="1"/>
                  <a:t>nM</a:t>
                </a:r>
                <a:r>
                  <a:rPr lang="en-US" dirty="0"/>
                  <a:t>)</a:t>
                </a:r>
              </a:p>
            </c:rich>
          </c:tx>
          <c:layout>
            <c:manualLayout>
              <c:xMode val="edge"/>
              <c:yMode val="edge"/>
              <c:x val="0.429122282608696"/>
              <c:y val="0.911805555555556"/>
            </c:manualLayout>
          </c:layout>
          <c:overlay val="0"/>
        </c:title>
        <c:numFmt formatCode="#0" sourceLinked="1"/>
        <c:majorTickMark val="out"/>
        <c:minorTickMark val="none"/>
        <c:tickLblPos val="nextTo"/>
        <c:crossAx val="-2117927608"/>
        <c:crosses val="autoZero"/>
        <c:auto val="1"/>
        <c:lblAlgn val="ctr"/>
        <c:lblOffset val="100"/>
        <c:noMultiLvlLbl val="0"/>
      </c:catAx>
      <c:valAx>
        <c:axId val="-21179276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% </a:t>
                </a:r>
                <a:r>
                  <a:rPr lang="en-US" dirty="0" smtClean="0"/>
                  <a:t>viability</a:t>
                </a:r>
                <a:endParaRPr lang="en-US" dirty="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179217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55528079710145"/>
          <c:y val="0.481873611111111"/>
          <c:w val="0.248608393719807"/>
          <c:h val="0.23616018518518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0.20818</cdr:x>
      <cdr:y>0</cdr:y>
    </cdr:from>
    <cdr:to>
      <cdr:x>0.84756</cdr:x>
      <cdr:y>0.10759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73870" y="0"/>
          <a:ext cx="2069640" cy="246221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00" b="1" dirty="0" smtClean="0">
              <a:cs typeface="Times New Roman"/>
            </a:rPr>
            <a:t>Wt-HCC1428 vs. HCC1428-LTED</a:t>
          </a:r>
          <a:endParaRPr lang="en-US" sz="1000" b="1" dirty="0">
            <a:cs typeface="Times New Roman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EEF16-F353-7C46-9873-61E9D2309590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19D22-7642-F049-882E-C90E72A35D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257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5AA2D-9E43-2E47-AA44-531A97D13925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A401E8-8280-BD43-97C8-3F3AE408B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695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8F016-BD6B-8147-BFCD-7DA12EF1C89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0" Type="http://schemas.openxmlformats.org/officeDocument/2006/relationships/chart" Target="../charts/chart3.xml"/><Relationship Id="rId21" Type="http://schemas.openxmlformats.org/officeDocument/2006/relationships/image" Target="../media/image16.png"/><Relationship Id="rId22" Type="http://schemas.openxmlformats.org/officeDocument/2006/relationships/image" Target="../media/image17.png"/><Relationship Id="rId23" Type="http://schemas.openxmlformats.org/officeDocument/2006/relationships/image" Target="../media/image18.png"/><Relationship Id="rId24" Type="http://schemas.openxmlformats.org/officeDocument/2006/relationships/image" Target="../media/image19.png"/><Relationship Id="rId25" Type="http://schemas.openxmlformats.org/officeDocument/2006/relationships/image" Target="../media/image20.png"/><Relationship Id="rId26" Type="http://schemas.openxmlformats.org/officeDocument/2006/relationships/image" Target="../media/image21.png"/><Relationship Id="rId27" Type="http://schemas.openxmlformats.org/officeDocument/2006/relationships/image" Target="../media/image22.png"/><Relationship Id="rId28" Type="http://schemas.openxmlformats.org/officeDocument/2006/relationships/image" Target="../media/image23.png"/><Relationship Id="rId29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30" Type="http://schemas.openxmlformats.org/officeDocument/2006/relationships/image" Target="../media/image25.png"/><Relationship Id="rId31" Type="http://schemas.openxmlformats.org/officeDocument/2006/relationships/image" Target="../media/image26.png"/><Relationship Id="rId32" Type="http://schemas.openxmlformats.org/officeDocument/2006/relationships/image" Target="../media/image27.png"/><Relationship Id="rId9" Type="http://schemas.openxmlformats.org/officeDocument/2006/relationships/image" Target="../media/image7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33" Type="http://schemas.openxmlformats.org/officeDocument/2006/relationships/image" Target="../media/image28.png"/><Relationship Id="rId34" Type="http://schemas.openxmlformats.org/officeDocument/2006/relationships/image" Target="../media/image29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png"/><Relationship Id="rId15" Type="http://schemas.openxmlformats.org/officeDocument/2006/relationships/image" Target="../media/image13.png"/><Relationship Id="rId16" Type="http://schemas.openxmlformats.org/officeDocument/2006/relationships/image" Target="../media/image14.png"/><Relationship Id="rId17" Type="http://schemas.openxmlformats.org/officeDocument/2006/relationships/image" Target="../media/image15.png"/><Relationship Id="rId18" Type="http://schemas.openxmlformats.org/officeDocument/2006/relationships/chart" Target="../charts/chart1.xml"/><Relationship Id="rId19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4304851" y="7029099"/>
            <a:ext cx="9310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1%MCF7</a:t>
            </a:r>
            <a:endParaRPr lang="en-US" sz="1000" b="1" dirty="0"/>
          </a:p>
        </p:txBody>
      </p:sp>
      <p:grpSp>
        <p:nvGrpSpPr>
          <p:cNvPr id="9" name="Group 100"/>
          <p:cNvGrpSpPr/>
          <p:nvPr/>
        </p:nvGrpSpPr>
        <p:grpSpPr>
          <a:xfrm>
            <a:off x="4370045" y="7390102"/>
            <a:ext cx="757487" cy="470182"/>
            <a:chOff x="1772195" y="2703318"/>
            <a:chExt cx="757487" cy="558714"/>
          </a:xfrm>
        </p:grpSpPr>
        <p:sp>
          <p:nvSpPr>
            <p:cNvPr id="30" name="TextBox 29"/>
            <p:cNvSpPr txBox="1"/>
            <p:nvPr/>
          </p:nvSpPr>
          <p:spPr>
            <a:xfrm rot="18841686">
              <a:off x="1821086" y="2908128"/>
              <a:ext cx="4130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10</a:t>
              </a:r>
              <a:endParaRPr lang="en-US" sz="10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8732782">
              <a:off x="1986902" y="2874969"/>
              <a:ext cx="45072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50</a:t>
              </a:r>
              <a:endParaRPr lang="en-US" sz="10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 rot="18790202">
              <a:off x="2127215" y="2859564"/>
              <a:ext cx="5587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100</a:t>
              </a:r>
              <a:endParaRPr lang="en-US" sz="10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 rot="18719723">
              <a:off x="1680809" y="2881636"/>
              <a:ext cx="4289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0</a:t>
              </a:r>
              <a:endParaRPr lang="en-US" sz="1000" b="1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175264" y="7029099"/>
            <a:ext cx="13334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MCF7-TAMR</a:t>
            </a:r>
            <a:endParaRPr lang="en-US" sz="1000" b="1" dirty="0"/>
          </a:p>
        </p:txBody>
      </p:sp>
      <p:grpSp>
        <p:nvGrpSpPr>
          <p:cNvPr id="21" name="Group 100"/>
          <p:cNvGrpSpPr/>
          <p:nvPr/>
        </p:nvGrpSpPr>
        <p:grpSpPr>
          <a:xfrm>
            <a:off x="5114546" y="7388168"/>
            <a:ext cx="757487" cy="470179"/>
            <a:chOff x="1772195" y="2703314"/>
            <a:chExt cx="757486" cy="558712"/>
          </a:xfrm>
        </p:grpSpPr>
        <p:sp>
          <p:nvSpPr>
            <p:cNvPr id="23" name="TextBox 22"/>
            <p:cNvSpPr txBox="1"/>
            <p:nvPr/>
          </p:nvSpPr>
          <p:spPr>
            <a:xfrm rot="18841686">
              <a:off x="1821086" y="2908126"/>
              <a:ext cx="41301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10</a:t>
              </a:r>
              <a:endParaRPr lang="en-US" sz="10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 rot="18732782">
              <a:off x="1986903" y="2874968"/>
              <a:ext cx="4507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50</a:t>
              </a:r>
              <a:endParaRPr lang="en-US" sz="10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 rot="18790202">
              <a:off x="2127215" y="2859559"/>
              <a:ext cx="5587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100</a:t>
              </a:r>
              <a:endParaRPr lang="en-US" sz="10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 rot="18719723">
              <a:off x="1680809" y="2881627"/>
              <a:ext cx="42899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0</a:t>
              </a:r>
              <a:endParaRPr lang="en-US" sz="1000" b="1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rcRect l="3000" r="51731"/>
          <a:stretch>
            <a:fillRect/>
          </a:stretch>
        </p:blipFill>
        <p:spPr>
          <a:xfrm>
            <a:off x="4340438" y="7811878"/>
            <a:ext cx="720000" cy="16784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rcRect t="14684" r="53074"/>
          <a:stretch>
            <a:fillRect/>
          </a:stretch>
        </p:blipFill>
        <p:spPr>
          <a:xfrm>
            <a:off x="4340438" y="8088759"/>
            <a:ext cx="720000" cy="180702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rcRect l="53827" t="16522"/>
          <a:stretch>
            <a:fillRect/>
          </a:stretch>
        </p:blipFill>
        <p:spPr>
          <a:xfrm>
            <a:off x="5117014" y="8089095"/>
            <a:ext cx="720000" cy="17969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rcRect l="55302"/>
          <a:stretch>
            <a:fillRect/>
          </a:stretch>
        </p:blipFill>
        <p:spPr>
          <a:xfrm>
            <a:off x="5117014" y="7809733"/>
            <a:ext cx="720000" cy="16998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8" name="Picture 17"/>
          <p:cNvPicPr>
            <a:picLocks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4340438" y="8684475"/>
            <a:ext cx="720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9" name="Picture 18"/>
          <p:cNvPicPr>
            <a:picLocks/>
          </p:cNvPicPr>
          <p:nvPr/>
        </p:nvPicPr>
        <p:blipFill>
          <a:blip r:embed="rId6">
            <a:grayscl/>
          </a:blip>
          <a:stretch>
            <a:fillRect/>
          </a:stretch>
        </p:blipFill>
        <p:spPr>
          <a:xfrm>
            <a:off x="5117014" y="8684475"/>
            <a:ext cx="720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8" name="Picture 47"/>
          <p:cNvPicPr>
            <a:picLocks/>
          </p:cNvPicPr>
          <p:nvPr/>
        </p:nvPicPr>
        <p:blipFill>
          <a:blip r:embed="rId7"/>
          <a:srcRect l="2950" t="26678" r="34358" b="15365"/>
          <a:stretch>
            <a:fillRect/>
          </a:stretch>
        </p:blipFill>
        <p:spPr>
          <a:xfrm>
            <a:off x="1131508" y="8684475"/>
            <a:ext cx="720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2" name="Picture 51"/>
          <p:cNvPicPr>
            <a:picLocks/>
          </p:cNvPicPr>
          <p:nvPr/>
        </p:nvPicPr>
        <p:blipFill>
          <a:blip r:embed="rId8"/>
          <a:srcRect l="1815" t="16032" r="35434" b="20419"/>
          <a:stretch>
            <a:fillRect/>
          </a:stretch>
        </p:blipFill>
        <p:spPr>
          <a:xfrm>
            <a:off x="1131508" y="8088993"/>
            <a:ext cx="720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5" name="Picture 54"/>
          <p:cNvPicPr>
            <a:picLocks/>
          </p:cNvPicPr>
          <p:nvPr/>
        </p:nvPicPr>
        <p:blipFill>
          <a:blip r:embed="rId9"/>
          <a:srcRect t="15152" r="33619" b="9380"/>
          <a:stretch>
            <a:fillRect/>
          </a:stretch>
        </p:blipFill>
        <p:spPr>
          <a:xfrm>
            <a:off x="1892089" y="7799719"/>
            <a:ext cx="720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6" name="Picture 55"/>
          <p:cNvPicPr>
            <a:picLocks/>
          </p:cNvPicPr>
          <p:nvPr/>
        </p:nvPicPr>
        <p:blipFill>
          <a:blip r:embed="rId10"/>
          <a:srcRect t="16054" r="33619" b="20397"/>
          <a:stretch>
            <a:fillRect/>
          </a:stretch>
        </p:blipFill>
        <p:spPr>
          <a:xfrm>
            <a:off x="1892089" y="8088993"/>
            <a:ext cx="720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2" name="Picture 61"/>
          <p:cNvPicPr>
            <a:picLocks/>
          </p:cNvPicPr>
          <p:nvPr/>
        </p:nvPicPr>
        <p:blipFill>
          <a:blip r:embed="rId11"/>
          <a:srcRect l="2551" t="26678" r="36263" b="15365"/>
          <a:stretch>
            <a:fillRect/>
          </a:stretch>
        </p:blipFill>
        <p:spPr>
          <a:xfrm>
            <a:off x="1892089" y="8684475"/>
            <a:ext cx="72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3" name="Picture 62"/>
          <p:cNvPicPr>
            <a:picLocks/>
          </p:cNvPicPr>
          <p:nvPr/>
        </p:nvPicPr>
        <p:blipFill>
          <a:blip r:embed="rId12"/>
          <a:srcRect t="15151" r="35474" b="9379"/>
          <a:stretch>
            <a:fillRect/>
          </a:stretch>
        </p:blipFill>
        <p:spPr>
          <a:xfrm>
            <a:off x="1131508" y="7799719"/>
            <a:ext cx="72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5" name="TextBox 64"/>
          <p:cNvSpPr txBox="1"/>
          <p:nvPr/>
        </p:nvSpPr>
        <p:spPr>
          <a:xfrm>
            <a:off x="1465858" y="7029099"/>
            <a:ext cx="865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wt-MCF7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191834" y="7240336"/>
            <a:ext cx="7374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– E2</a:t>
            </a:r>
            <a:endParaRPr lang="en-US" sz="1000" b="1" dirty="0"/>
          </a:p>
        </p:txBody>
      </p:sp>
      <p:grpSp>
        <p:nvGrpSpPr>
          <p:cNvPr id="35" name="Group 100"/>
          <p:cNvGrpSpPr/>
          <p:nvPr/>
        </p:nvGrpSpPr>
        <p:grpSpPr>
          <a:xfrm>
            <a:off x="1123422" y="7399742"/>
            <a:ext cx="772875" cy="470182"/>
            <a:chOff x="1764501" y="2703320"/>
            <a:chExt cx="772875" cy="558714"/>
          </a:xfrm>
        </p:grpSpPr>
        <p:sp>
          <p:nvSpPr>
            <p:cNvPr id="78" name="TextBox 77"/>
            <p:cNvSpPr txBox="1"/>
            <p:nvPr/>
          </p:nvSpPr>
          <p:spPr>
            <a:xfrm rot="18841686">
              <a:off x="1821086" y="2900438"/>
              <a:ext cx="4130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10</a:t>
              </a:r>
              <a:endParaRPr lang="en-US" sz="1100" b="1" dirty="0"/>
            </a:p>
          </p:txBody>
        </p:sp>
        <p:sp>
          <p:nvSpPr>
            <p:cNvPr id="79" name="TextBox 78"/>
            <p:cNvSpPr txBox="1"/>
            <p:nvPr/>
          </p:nvSpPr>
          <p:spPr>
            <a:xfrm rot="18732782">
              <a:off x="1986902" y="2867278"/>
              <a:ext cx="45072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50</a:t>
              </a:r>
              <a:endParaRPr lang="en-US" sz="1100" b="1" dirty="0"/>
            </a:p>
          </p:txBody>
        </p:sp>
        <p:sp>
          <p:nvSpPr>
            <p:cNvPr id="80" name="TextBox 79"/>
            <p:cNvSpPr txBox="1"/>
            <p:nvPr/>
          </p:nvSpPr>
          <p:spPr>
            <a:xfrm rot="18790202">
              <a:off x="2127214" y="2851872"/>
              <a:ext cx="5587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100</a:t>
              </a:r>
              <a:endParaRPr lang="en-US" sz="1100" b="1" dirty="0"/>
            </a:p>
          </p:txBody>
        </p:sp>
        <p:sp>
          <p:nvSpPr>
            <p:cNvPr id="81" name="TextBox 80"/>
            <p:cNvSpPr txBox="1"/>
            <p:nvPr/>
          </p:nvSpPr>
          <p:spPr>
            <a:xfrm rot="18719723">
              <a:off x="1680809" y="2873941"/>
              <a:ext cx="42899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0</a:t>
              </a:r>
              <a:endParaRPr lang="en-US" sz="1100" b="1" dirty="0"/>
            </a:p>
          </p:txBody>
        </p:sp>
      </p:grpSp>
      <p:cxnSp>
        <p:nvCxnSpPr>
          <p:cNvPr id="77" name="Straight Connector 76"/>
          <p:cNvCxnSpPr/>
          <p:nvPr/>
        </p:nvCxnSpPr>
        <p:spPr>
          <a:xfrm>
            <a:off x="1248843" y="7482830"/>
            <a:ext cx="462126" cy="158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140"/>
          <p:cNvGrpSpPr/>
          <p:nvPr/>
        </p:nvGrpSpPr>
        <p:grpSpPr>
          <a:xfrm>
            <a:off x="1895261" y="7238416"/>
            <a:ext cx="798156" cy="629586"/>
            <a:chOff x="1772195" y="2632444"/>
            <a:chExt cx="798156" cy="629586"/>
          </a:xfrm>
        </p:grpSpPr>
        <p:sp>
          <p:nvSpPr>
            <p:cNvPr id="68" name="TextBox 67"/>
            <p:cNvSpPr txBox="1"/>
            <p:nvPr/>
          </p:nvSpPr>
          <p:spPr>
            <a:xfrm>
              <a:off x="1832913" y="2632444"/>
              <a:ext cx="7374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+ E2</a:t>
              </a:r>
              <a:endParaRPr lang="en-US" sz="1000" b="1" dirty="0"/>
            </a:p>
          </p:txBody>
        </p:sp>
        <p:grpSp>
          <p:nvGrpSpPr>
            <p:cNvPr id="37" name="Group 100"/>
            <p:cNvGrpSpPr/>
            <p:nvPr/>
          </p:nvGrpSpPr>
          <p:grpSpPr>
            <a:xfrm>
              <a:off x="1772195" y="2791848"/>
              <a:ext cx="757486" cy="470182"/>
              <a:chOff x="1772195" y="2703320"/>
              <a:chExt cx="757486" cy="558714"/>
            </a:xfrm>
          </p:grpSpPr>
          <p:sp>
            <p:nvSpPr>
              <p:cNvPr id="71" name="TextBox 70"/>
              <p:cNvSpPr txBox="1"/>
              <p:nvPr/>
            </p:nvSpPr>
            <p:spPr>
              <a:xfrm rot="18841686">
                <a:off x="1821086" y="2908131"/>
                <a:ext cx="41301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10</a:t>
                </a:r>
                <a:endParaRPr lang="en-US" sz="1000" b="1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 rot="18732782">
                <a:off x="1986902" y="2874972"/>
                <a:ext cx="45072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50</a:t>
                </a:r>
                <a:endParaRPr lang="en-US" sz="1000" b="1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 rot="18790202">
                <a:off x="2127214" y="2859566"/>
                <a:ext cx="55871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100</a:t>
                </a:r>
                <a:endParaRPr lang="en-US" sz="1000" b="1" dirty="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 rot="18719723">
                <a:off x="1680809" y="2881635"/>
                <a:ext cx="42899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0</a:t>
                </a:r>
                <a:endParaRPr lang="en-US" sz="1000" b="1" dirty="0"/>
              </a:p>
            </p:txBody>
          </p:sp>
        </p:grpSp>
        <p:cxnSp>
          <p:nvCxnSpPr>
            <p:cNvPr id="70" name="Straight Connector 69"/>
            <p:cNvCxnSpPr/>
            <p:nvPr/>
          </p:nvCxnSpPr>
          <p:spPr>
            <a:xfrm>
              <a:off x="1889922" y="2874938"/>
              <a:ext cx="462126" cy="1588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Picture 85"/>
          <p:cNvPicPr>
            <a:picLocks/>
          </p:cNvPicPr>
          <p:nvPr/>
        </p:nvPicPr>
        <p:blipFill>
          <a:blip r:embed="rId13"/>
          <a:srcRect l="2042" t="20242" r="34098" b="21801"/>
          <a:stretch>
            <a:fillRect/>
          </a:stretch>
        </p:blipFill>
        <p:spPr>
          <a:xfrm>
            <a:off x="2733978" y="8684475"/>
            <a:ext cx="720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8" name="Picture 87"/>
          <p:cNvPicPr>
            <a:picLocks/>
          </p:cNvPicPr>
          <p:nvPr/>
        </p:nvPicPr>
        <p:blipFill>
          <a:blip r:embed="rId14"/>
          <a:srcRect t="19222" r="34686" b="12009"/>
          <a:stretch>
            <a:fillRect/>
          </a:stretch>
        </p:blipFill>
        <p:spPr>
          <a:xfrm>
            <a:off x="3501933" y="8088993"/>
            <a:ext cx="72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0" name="Picture 89"/>
          <p:cNvPicPr>
            <a:picLocks/>
          </p:cNvPicPr>
          <p:nvPr/>
        </p:nvPicPr>
        <p:blipFill>
          <a:blip r:embed="rId15"/>
          <a:srcRect t="15152" r="34686" b="9380"/>
          <a:stretch>
            <a:fillRect/>
          </a:stretch>
        </p:blipFill>
        <p:spPr>
          <a:xfrm>
            <a:off x="3501933" y="7799719"/>
            <a:ext cx="720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9" name="Picture 98"/>
          <p:cNvPicPr>
            <a:picLocks/>
          </p:cNvPicPr>
          <p:nvPr/>
        </p:nvPicPr>
        <p:blipFill>
          <a:blip r:embed="rId16"/>
          <a:srcRect t="20242" r="34686" b="21802"/>
          <a:stretch>
            <a:fillRect/>
          </a:stretch>
        </p:blipFill>
        <p:spPr>
          <a:xfrm>
            <a:off x="3501933" y="8684475"/>
            <a:ext cx="72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0" name="Picture 99"/>
          <p:cNvPicPr>
            <a:picLocks/>
          </p:cNvPicPr>
          <p:nvPr/>
        </p:nvPicPr>
        <p:blipFill>
          <a:blip r:embed="rId17"/>
          <a:srcRect t="15151" r="31941" b="9379"/>
          <a:stretch>
            <a:fillRect/>
          </a:stretch>
        </p:blipFill>
        <p:spPr>
          <a:xfrm>
            <a:off x="2733978" y="7799719"/>
            <a:ext cx="72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1" name="TextBox 100"/>
          <p:cNvSpPr txBox="1"/>
          <p:nvPr/>
        </p:nvSpPr>
        <p:spPr>
          <a:xfrm>
            <a:off x="2865797" y="7029099"/>
            <a:ext cx="123814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/>
              <a:t>MCF7-LTED</a:t>
            </a:r>
          </a:p>
        </p:txBody>
      </p:sp>
      <p:grpSp>
        <p:nvGrpSpPr>
          <p:cNvPr id="38" name="Group 149"/>
          <p:cNvGrpSpPr/>
          <p:nvPr/>
        </p:nvGrpSpPr>
        <p:grpSpPr>
          <a:xfrm>
            <a:off x="2725796" y="7233014"/>
            <a:ext cx="798156" cy="629586"/>
            <a:chOff x="1772195" y="2632444"/>
            <a:chExt cx="798156" cy="629586"/>
          </a:xfrm>
        </p:grpSpPr>
        <p:sp>
          <p:nvSpPr>
            <p:cNvPr id="111" name="TextBox 110"/>
            <p:cNvSpPr txBox="1"/>
            <p:nvPr/>
          </p:nvSpPr>
          <p:spPr>
            <a:xfrm>
              <a:off x="1832913" y="2632444"/>
              <a:ext cx="7374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– E2</a:t>
              </a:r>
              <a:endParaRPr lang="en-US" sz="1000" b="1" dirty="0"/>
            </a:p>
          </p:txBody>
        </p:sp>
        <p:grpSp>
          <p:nvGrpSpPr>
            <p:cNvPr id="39" name="Group 100"/>
            <p:cNvGrpSpPr/>
            <p:nvPr/>
          </p:nvGrpSpPr>
          <p:grpSpPr>
            <a:xfrm>
              <a:off x="1772195" y="2791848"/>
              <a:ext cx="757486" cy="470182"/>
              <a:chOff x="1772195" y="2703320"/>
              <a:chExt cx="757486" cy="558714"/>
            </a:xfrm>
          </p:grpSpPr>
          <p:sp>
            <p:nvSpPr>
              <p:cNvPr id="114" name="TextBox 113"/>
              <p:cNvSpPr txBox="1"/>
              <p:nvPr/>
            </p:nvSpPr>
            <p:spPr>
              <a:xfrm rot="18841686">
                <a:off x="1821086" y="2908131"/>
                <a:ext cx="41301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10</a:t>
                </a:r>
                <a:endParaRPr lang="en-US" sz="1000" b="1" dirty="0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 rot="18732782">
                <a:off x="1986902" y="2874972"/>
                <a:ext cx="45072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50</a:t>
                </a:r>
                <a:endParaRPr lang="en-US" sz="1000" b="1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 rot="18790202">
                <a:off x="2127214" y="2859566"/>
                <a:ext cx="55871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100</a:t>
                </a:r>
                <a:endParaRPr lang="en-US" sz="1000" b="1" dirty="0"/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 rot="18719723">
                <a:off x="1680809" y="2881635"/>
                <a:ext cx="42899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0</a:t>
                </a:r>
                <a:endParaRPr lang="en-US" sz="1000" b="1" dirty="0"/>
              </a:p>
            </p:txBody>
          </p:sp>
        </p:grpSp>
        <p:cxnSp>
          <p:nvCxnSpPr>
            <p:cNvPr id="113" name="Straight Connector 112"/>
            <p:cNvCxnSpPr/>
            <p:nvPr/>
          </p:nvCxnSpPr>
          <p:spPr>
            <a:xfrm>
              <a:off x="1889922" y="2874938"/>
              <a:ext cx="462126" cy="1588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157"/>
          <p:cNvGrpSpPr/>
          <p:nvPr/>
        </p:nvGrpSpPr>
        <p:grpSpPr>
          <a:xfrm>
            <a:off x="3508991" y="7231094"/>
            <a:ext cx="798156" cy="629584"/>
            <a:chOff x="1772195" y="2632444"/>
            <a:chExt cx="798156" cy="629584"/>
          </a:xfrm>
        </p:grpSpPr>
        <p:sp>
          <p:nvSpPr>
            <p:cNvPr id="104" name="TextBox 103"/>
            <p:cNvSpPr txBox="1"/>
            <p:nvPr/>
          </p:nvSpPr>
          <p:spPr>
            <a:xfrm>
              <a:off x="1832913" y="2632444"/>
              <a:ext cx="7374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+ E2</a:t>
              </a:r>
              <a:endParaRPr lang="en-US" sz="1000" b="1" dirty="0"/>
            </a:p>
          </p:txBody>
        </p:sp>
        <p:grpSp>
          <p:nvGrpSpPr>
            <p:cNvPr id="41" name="Group 100"/>
            <p:cNvGrpSpPr/>
            <p:nvPr/>
          </p:nvGrpSpPr>
          <p:grpSpPr>
            <a:xfrm>
              <a:off x="1772195" y="2791846"/>
              <a:ext cx="757486" cy="470182"/>
              <a:chOff x="1772195" y="2703320"/>
              <a:chExt cx="757486" cy="558714"/>
            </a:xfrm>
          </p:grpSpPr>
          <p:sp>
            <p:nvSpPr>
              <p:cNvPr id="107" name="TextBox 106"/>
              <p:cNvSpPr txBox="1"/>
              <p:nvPr/>
            </p:nvSpPr>
            <p:spPr>
              <a:xfrm rot="18841686">
                <a:off x="1821086" y="2908131"/>
                <a:ext cx="41301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10</a:t>
                </a:r>
                <a:endParaRPr lang="en-US" sz="1000" b="1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 rot="18732782">
                <a:off x="1986902" y="2874972"/>
                <a:ext cx="45072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50</a:t>
                </a:r>
                <a:endParaRPr lang="en-US" sz="1000" b="1" dirty="0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 rot="18790202">
                <a:off x="2127214" y="2859566"/>
                <a:ext cx="55871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100</a:t>
                </a:r>
                <a:endParaRPr lang="en-US" sz="1000" b="1" dirty="0"/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 rot="18719723">
                <a:off x="1680809" y="2881635"/>
                <a:ext cx="42899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0</a:t>
                </a:r>
                <a:endParaRPr lang="en-US" sz="1000" b="1" dirty="0"/>
              </a:p>
            </p:txBody>
          </p:sp>
        </p:grpSp>
        <p:cxnSp>
          <p:nvCxnSpPr>
            <p:cNvPr id="106" name="Straight Connector 105"/>
            <p:cNvCxnSpPr/>
            <p:nvPr/>
          </p:nvCxnSpPr>
          <p:spPr>
            <a:xfrm>
              <a:off x="1889922" y="2874938"/>
              <a:ext cx="462126" cy="1588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TextBox 122"/>
          <p:cNvSpPr txBox="1"/>
          <p:nvPr/>
        </p:nvSpPr>
        <p:spPr>
          <a:xfrm>
            <a:off x="446429" y="8674656"/>
            <a:ext cx="97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1000" dirty="0" err="1" smtClean="0"/>
              <a:t>Actin</a:t>
            </a:r>
            <a:endParaRPr lang="en-US" sz="1000" dirty="0"/>
          </a:p>
        </p:txBody>
      </p:sp>
      <p:sp>
        <p:nvSpPr>
          <p:cNvPr id="124" name="TextBox 123"/>
          <p:cNvSpPr txBox="1"/>
          <p:nvPr/>
        </p:nvSpPr>
        <p:spPr>
          <a:xfrm>
            <a:off x="446429" y="8038101"/>
            <a:ext cx="97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1000" dirty="0" smtClean="0"/>
              <a:t>pSrc</a:t>
            </a:r>
            <a:r>
              <a:rPr lang="en-US" sz="1000" baseline="30000" dirty="0" smtClean="0"/>
              <a:t>tyr527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446429" y="7728290"/>
            <a:ext cx="97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1000" dirty="0" smtClean="0"/>
              <a:t>pSrc</a:t>
            </a:r>
            <a:r>
              <a:rPr lang="en-US" sz="1000" baseline="30000" dirty="0" smtClean="0"/>
              <a:t>tyr416</a:t>
            </a:r>
            <a:endParaRPr lang="en-US" sz="1000" baseline="30000" dirty="0"/>
          </a:p>
        </p:txBody>
      </p:sp>
      <p:sp>
        <p:nvSpPr>
          <p:cNvPr id="97" name="TextBox 96"/>
          <p:cNvSpPr txBox="1"/>
          <p:nvPr/>
        </p:nvSpPr>
        <p:spPr>
          <a:xfrm>
            <a:off x="6022813" y="8779517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S1 Fig</a:t>
            </a:r>
            <a:endParaRPr lang="en-US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5869691" y="7508093"/>
            <a:ext cx="8843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Das (</a:t>
            </a:r>
            <a:r>
              <a:rPr lang="en-US" sz="1000" b="1" dirty="0" err="1" smtClean="0"/>
              <a:t>nM</a:t>
            </a:r>
            <a:r>
              <a:rPr lang="en-US" sz="1000" b="1" dirty="0" smtClean="0"/>
              <a:t>)</a:t>
            </a:r>
            <a:endParaRPr lang="en-US" sz="10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331301" y="6943204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graphicFrame>
        <p:nvGraphicFramePr>
          <p:cNvPr id="112" name="Chart 1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0031495"/>
              </p:ext>
            </p:extLst>
          </p:nvPr>
        </p:nvGraphicFramePr>
        <p:xfrm>
          <a:off x="144555" y="2454947"/>
          <a:ext cx="3312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8"/>
          </a:graphicData>
        </a:graphic>
      </p:graphicFrame>
      <p:sp>
        <p:nvSpPr>
          <p:cNvPr id="118" name="TextBox 117"/>
          <p:cNvSpPr txBox="1"/>
          <p:nvPr/>
        </p:nvSpPr>
        <p:spPr>
          <a:xfrm>
            <a:off x="331301" y="226092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graphicFrame>
        <p:nvGraphicFramePr>
          <p:cNvPr id="126" name="Chart 1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9948154"/>
              </p:ext>
            </p:extLst>
          </p:nvPr>
        </p:nvGraphicFramePr>
        <p:xfrm>
          <a:off x="3442074" y="2454947"/>
          <a:ext cx="3312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aphicFrame>
        <p:nvGraphicFramePr>
          <p:cNvPr id="127" name="Chart 1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1350223"/>
              </p:ext>
            </p:extLst>
          </p:nvPr>
        </p:nvGraphicFramePr>
        <p:xfrm>
          <a:off x="186521" y="4749571"/>
          <a:ext cx="3312000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0"/>
          </a:graphicData>
        </a:graphic>
      </p:graphicFrame>
      <p:sp>
        <p:nvSpPr>
          <p:cNvPr id="128" name="TextBox 127"/>
          <p:cNvSpPr txBox="1"/>
          <p:nvPr/>
        </p:nvSpPr>
        <p:spPr>
          <a:xfrm>
            <a:off x="4247876" y="2454947"/>
            <a:ext cx="21176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 smtClean="0">
                <a:cs typeface="Times New Roman"/>
              </a:rPr>
              <a:t>HCC1428-TAMR</a:t>
            </a:r>
            <a:endParaRPr lang="en-US" sz="1000" b="1" dirty="0">
              <a:cs typeface="Times New Roman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947305" y="4890356"/>
            <a:ext cx="21176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b="1" dirty="0" smtClean="0">
                <a:cs typeface="Times New Roman"/>
              </a:rPr>
              <a:t>HCC1428-TAMR</a:t>
            </a:r>
            <a:endParaRPr lang="en-US" sz="1000" b="1" dirty="0">
              <a:cs typeface="Times New Roman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289976" y="462537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</a:p>
        </p:txBody>
      </p:sp>
      <p:pic>
        <p:nvPicPr>
          <p:cNvPr id="92" name="Picture 91"/>
          <p:cNvPicPr>
            <a:picLocks/>
          </p:cNvPicPr>
          <p:nvPr/>
        </p:nvPicPr>
        <p:blipFill>
          <a:blip r:embed="rId21"/>
          <a:srcRect t="15677" r="33619" b="21326"/>
          <a:stretch>
            <a:fillRect/>
          </a:stretch>
        </p:blipFill>
        <p:spPr>
          <a:xfrm>
            <a:off x="1131508" y="8378267"/>
            <a:ext cx="72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4" name="Picture 93"/>
          <p:cNvPicPr>
            <a:picLocks/>
          </p:cNvPicPr>
          <p:nvPr/>
        </p:nvPicPr>
        <p:blipFill>
          <a:blip r:embed="rId22"/>
          <a:srcRect t="15696" r="33619" b="21307"/>
          <a:stretch>
            <a:fillRect/>
          </a:stretch>
        </p:blipFill>
        <p:spPr>
          <a:xfrm>
            <a:off x="1892089" y="8378267"/>
            <a:ext cx="720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5" name="Picture 94"/>
          <p:cNvPicPr>
            <a:picLocks/>
          </p:cNvPicPr>
          <p:nvPr/>
        </p:nvPicPr>
        <p:blipFill>
          <a:blip r:embed="rId23"/>
          <a:srcRect l="2042" t="16956" r="34098" b="12488"/>
          <a:stretch>
            <a:fillRect/>
          </a:stretch>
        </p:blipFill>
        <p:spPr>
          <a:xfrm>
            <a:off x="2733978" y="8378267"/>
            <a:ext cx="72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6" name="Picture 95"/>
          <p:cNvPicPr>
            <a:picLocks/>
          </p:cNvPicPr>
          <p:nvPr/>
        </p:nvPicPr>
        <p:blipFill>
          <a:blip r:embed="rId24"/>
          <a:srcRect t="16956" r="34686" b="12488"/>
          <a:stretch>
            <a:fillRect/>
          </a:stretch>
        </p:blipFill>
        <p:spPr>
          <a:xfrm>
            <a:off x="3501933" y="8378267"/>
            <a:ext cx="72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2" name="Picture 121"/>
          <p:cNvPicPr>
            <a:picLocks/>
          </p:cNvPicPr>
          <p:nvPr/>
        </p:nvPicPr>
        <p:blipFill>
          <a:blip r:embed="rId25"/>
          <a:srcRect l="2086" r="65220"/>
          <a:stretch>
            <a:fillRect/>
          </a:stretch>
        </p:blipFill>
        <p:spPr>
          <a:xfrm>
            <a:off x="4340438" y="8378501"/>
            <a:ext cx="72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1" name="Picture 130"/>
          <p:cNvPicPr>
            <a:picLocks/>
          </p:cNvPicPr>
          <p:nvPr/>
        </p:nvPicPr>
        <p:blipFill>
          <a:blip r:embed="rId25"/>
          <a:srcRect l="49359" r="18451"/>
          <a:stretch>
            <a:fillRect/>
          </a:stretch>
        </p:blipFill>
        <p:spPr>
          <a:xfrm>
            <a:off x="5117014" y="8378164"/>
            <a:ext cx="72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2" name="TextBox 131"/>
          <p:cNvSpPr txBox="1"/>
          <p:nvPr/>
        </p:nvSpPr>
        <p:spPr>
          <a:xfrm>
            <a:off x="446429" y="8347912"/>
            <a:ext cx="97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1000" dirty="0" err="1" smtClean="0"/>
              <a:t>Src</a:t>
            </a:r>
            <a:endParaRPr lang="en-US" sz="1000" baseline="30000" dirty="0" smtClean="0"/>
          </a:p>
        </p:txBody>
      </p:sp>
      <p:sp>
        <p:nvSpPr>
          <p:cNvPr id="133" name="TextBox 132"/>
          <p:cNvSpPr txBox="1"/>
          <p:nvPr/>
        </p:nvSpPr>
        <p:spPr>
          <a:xfrm rot="18838053">
            <a:off x="949721" y="410216"/>
            <a:ext cx="865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wt-MCF7</a:t>
            </a:r>
          </a:p>
        </p:txBody>
      </p:sp>
      <p:sp>
        <p:nvSpPr>
          <p:cNvPr id="134" name="TextBox 133"/>
          <p:cNvSpPr txBox="1"/>
          <p:nvPr/>
        </p:nvSpPr>
        <p:spPr>
          <a:xfrm rot="18838053">
            <a:off x="1211633" y="349107"/>
            <a:ext cx="1035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MCF7-LTED</a:t>
            </a:r>
          </a:p>
        </p:txBody>
      </p:sp>
      <p:sp>
        <p:nvSpPr>
          <p:cNvPr id="135" name="TextBox 134"/>
          <p:cNvSpPr txBox="1"/>
          <p:nvPr/>
        </p:nvSpPr>
        <p:spPr>
          <a:xfrm rot="18838053">
            <a:off x="1499505" y="349107"/>
            <a:ext cx="1035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1%MCF7</a:t>
            </a:r>
          </a:p>
        </p:txBody>
      </p:sp>
      <p:sp>
        <p:nvSpPr>
          <p:cNvPr id="136" name="TextBox 135"/>
          <p:cNvSpPr txBox="1"/>
          <p:nvPr/>
        </p:nvSpPr>
        <p:spPr>
          <a:xfrm rot="18838053">
            <a:off x="1804311" y="349107"/>
            <a:ext cx="1035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MCF7-TAMR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376035" y="1487281"/>
            <a:ext cx="97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1000" dirty="0" err="1" smtClean="0"/>
              <a:t>Src</a:t>
            </a:r>
            <a:r>
              <a:rPr lang="en-US" sz="1000" dirty="0" smtClean="0"/>
              <a:t> </a:t>
            </a:r>
            <a:endParaRPr lang="en-US" sz="1000" dirty="0"/>
          </a:p>
        </p:txBody>
      </p:sp>
      <p:sp>
        <p:nvSpPr>
          <p:cNvPr id="138" name="TextBox 137"/>
          <p:cNvSpPr txBox="1"/>
          <p:nvPr/>
        </p:nvSpPr>
        <p:spPr>
          <a:xfrm>
            <a:off x="331301" y="7252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139" name="Picture 138"/>
          <p:cNvPicPr>
            <a:picLocks/>
          </p:cNvPicPr>
          <p:nvPr/>
        </p:nvPicPr>
        <p:blipFill>
          <a:blip r:embed="rId26"/>
          <a:stretch>
            <a:fillRect/>
          </a:stretch>
        </p:blipFill>
        <p:spPr>
          <a:xfrm>
            <a:off x="1043595" y="1863626"/>
            <a:ext cx="1188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0" name="TextBox 139"/>
          <p:cNvSpPr txBox="1"/>
          <p:nvPr/>
        </p:nvSpPr>
        <p:spPr>
          <a:xfrm>
            <a:off x="376035" y="1842458"/>
            <a:ext cx="97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1000" dirty="0" smtClean="0"/>
              <a:t>Actin </a:t>
            </a:r>
            <a:endParaRPr lang="en-US" sz="1000" dirty="0"/>
          </a:p>
        </p:txBody>
      </p:sp>
      <p:pic>
        <p:nvPicPr>
          <p:cNvPr id="141" name="Picture 140"/>
          <p:cNvPicPr>
            <a:picLocks/>
          </p:cNvPicPr>
          <p:nvPr/>
        </p:nvPicPr>
        <p:blipFill>
          <a:blip r:embed="rId27"/>
          <a:stretch>
            <a:fillRect/>
          </a:stretch>
        </p:blipFill>
        <p:spPr>
          <a:xfrm>
            <a:off x="2499614" y="1537436"/>
            <a:ext cx="90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2" name="Picture 141"/>
          <p:cNvPicPr>
            <a:picLocks/>
          </p:cNvPicPr>
          <p:nvPr/>
        </p:nvPicPr>
        <p:blipFill>
          <a:blip r:embed="rId28"/>
          <a:stretch>
            <a:fillRect/>
          </a:stretch>
        </p:blipFill>
        <p:spPr>
          <a:xfrm>
            <a:off x="2499614" y="1863626"/>
            <a:ext cx="900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43" name="TextBox 142"/>
          <p:cNvSpPr txBox="1"/>
          <p:nvPr/>
        </p:nvSpPr>
        <p:spPr>
          <a:xfrm rot="18838053">
            <a:off x="2460348" y="410216"/>
            <a:ext cx="8657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wt-HCC1428</a:t>
            </a:r>
          </a:p>
        </p:txBody>
      </p:sp>
      <p:sp>
        <p:nvSpPr>
          <p:cNvPr id="144" name="TextBox 143"/>
          <p:cNvSpPr txBox="1"/>
          <p:nvPr/>
        </p:nvSpPr>
        <p:spPr>
          <a:xfrm rot="18838053">
            <a:off x="2741310" y="349107"/>
            <a:ext cx="1035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HCC1428-LTED</a:t>
            </a:r>
          </a:p>
        </p:txBody>
      </p:sp>
      <p:sp>
        <p:nvSpPr>
          <p:cNvPr id="145" name="TextBox 144"/>
          <p:cNvSpPr txBox="1"/>
          <p:nvPr/>
        </p:nvSpPr>
        <p:spPr>
          <a:xfrm rot="18838053">
            <a:off x="3035538" y="349107"/>
            <a:ext cx="10355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HCC1428-TAMR</a:t>
            </a:r>
          </a:p>
        </p:txBody>
      </p:sp>
      <p:pic>
        <p:nvPicPr>
          <p:cNvPr id="146" name="Picture 145"/>
          <p:cNvPicPr>
            <a:picLocks/>
          </p:cNvPicPr>
          <p:nvPr/>
        </p:nvPicPr>
        <p:blipFill>
          <a:blip r:embed="rId29"/>
          <a:stretch>
            <a:fillRect/>
          </a:stretch>
        </p:blipFill>
        <p:spPr>
          <a:xfrm>
            <a:off x="1043595" y="1535270"/>
            <a:ext cx="1188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47" name="TextBox 146"/>
          <p:cNvSpPr txBox="1"/>
          <p:nvPr/>
        </p:nvSpPr>
        <p:spPr>
          <a:xfrm>
            <a:off x="998918" y="1684651"/>
            <a:ext cx="1265772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0.59         0.81         0.41        0.71</a:t>
            </a:r>
            <a:endParaRPr lang="en-US" sz="650" dirty="0"/>
          </a:p>
        </p:txBody>
      </p:sp>
      <p:sp>
        <p:nvSpPr>
          <p:cNvPr id="148" name="TextBox 147"/>
          <p:cNvSpPr txBox="1"/>
          <p:nvPr/>
        </p:nvSpPr>
        <p:spPr>
          <a:xfrm>
            <a:off x="2510156" y="1683613"/>
            <a:ext cx="87300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1.45      0.41       0.49</a:t>
            </a:r>
            <a:endParaRPr lang="en-US" sz="650" dirty="0"/>
          </a:p>
        </p:txBody>
      </p:sp>
      <p:sp>
        <p:nvSpPr>
          <p:cNvPr id="149" name="TextBox 148"/>
          <p:cNvSpPr txBox="1"/>
          <p:nvPr/>
        </p:nvSpPr>
        <p:spPr>
          <a:xfrm>
            <a:off x="1068790" y="7931743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0.34 0.18 0.73 0.09</a:t>
            </a:r>
            <a:endParaRPr lang="en-US" sz="650" dirty="0"/>
          </a:p>
        </p:txBody>
      </p:sp>
      <p:sp>
        <p:nvSpPr>
          <p:cNvPr id="150" name="TextBox 149"/>
          <p:cNvSpPr txBox="1"/>
          <p:nvPr/>
        </p:nvSpPr>
        <p:spPr>
          <a:xfrm>
            <a:off x="1848517" y="7931743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1.01 0.99 0.14 0.01</a:t>
            </a:r>
            <a:endParaRPr lang="en-US" sz="650" dirty="0"/>
          </a:p>
        </p:txBody>
      </p:sp>
      <p:sp>
        <p:nvSpPr>
          <p:cNvPr id="151" name="TextBox 150"/>
          <p:cNvSpPr txBox="1"/>
          <p:nvPr/>
        </p:nvSpPr>
        <p:spPr>
          <a:xfrm>
            <a:off x="2689071" y="7931743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0.22 0.43 0.30 0.09</a:t>
            </a:r>
            <a:endParaRPr lang="en-US" sz="650" dirty="0"/>
          </a:p>
        </p:txBody>
      </p:sp>
      <p:sp>
        <p:nvSpPr>
          <p:cNvPr id="152" name="TextBox 151"/>
          <p:cNvSpPr txBox="1"/>
          <p:nvPr/>
        </p:nvSpPr>
        <p:spPr>
          <a:xfrm>
            <a:off x="3453209" y="7931743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0.40 0.31 0.10 0.01</a:t>
            </a:r>
            <a:endParaRPr lang="en-US" sz="650" dirty="0"/>
          </a:p>
        </p:txBody>
      </p:sp>
      <p:sp>
        <p:nvSpPr>
          <p:cNvPr id="153" name="TextBox 152"/>
          <p:cNvSpPr txBox="1"/>
          <p:nvPr/>
        </p:nvSpPr>
        <p:spPr>
          <a:xfrm>
            <a:off x="4293137" y="7931743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0.30 0.34 0.11 0.04</a:t>
            </a:r>
            <a:endParaRPr lang="en-US" sz="650" dirty="0"/>
          </a:p>
        </p:txBody>
      </p:sp>
      <p:sp>
        <p:nvSpPr>
          <p:cNvPr id="154" name="TextBox 153"/>
          <p:cNvSpPr txBox="1"/>
          <p:nvPr/>
        </p:nvSpPr>
        <p:spPr>
          <a:xfrm>
            <a:off x="5069421" y="7931743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1.06 0.41 0.05 0.03</a:t>
            </a:r>
            <a:endParaRPr lang="en-US" sz="650" dirty="0"/>
          </a:p>
        </p:txBody>
      </p:sp>
      <p:sp>
        <p:nvSpPr>
          <p:cNvPr id="155" name="TextBox 154"/>
          <p:cNvSpPr txBox="1"/>
          <p:nvPr/>
        </p:nvSpPr>
        <p:spPr>
          <a:xfrm>
            <a:off x="1056089" y="8219672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1.10 0.72 0.24 0.16</a:t>
            </a:r>
            <a:endParaRPr lang="en-US" sz="650" dirty="0"/>
          </a:p>
        </p:txBody>
      </p:sp>
      <p:sp>
        <p:nvSpPr>
          <p:cNvPr id="156" name="TextBox 155"/>
          <p:cNvSpPr txBox="1"/>
          <p:nvPr/>
        </p:nvSpPr>
        <p:spPr>
          <a:xfrm>
            <a:off x="1835816" y="8219672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0.20 0.20 0.03 0.02</a:t>
            </a:r>
            <a:endParaRPr lang="en-US" sz="650" dirty="0"/>
          </a:p>
        </p:txBody>
      </p:sp>
      <p:sp>
        <p:nvSpPr>
          <p:cNvPr id="157" name="TextBox 156"/>
          <p:cNvSpPr txBox="1"/>
          <p:nvPr/>
        </p:nvSpPr>
        <p:spPr>
          <a:xfrm>
            <a:off x="2676370" y="8219672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1.22 0.60 0.14 0.05</a:t>
            </a:r>
            <a:endParaRPr lang="en-US" sz="650" dirty="0"/>
          </a:p>
        </p:txBody>
      </p:sp>
      <p:sp>
        <p:nvSpPr>
          <p:cNvPr id="158" name="TextBox 157"/>
          <p:cNvSpPr txBox="1"/>
          <p:nvPr/>
        </p:nvSpPr>
        <p:spPr>
          <a:xfrm>
            <a:off x="3440508" y="8219672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0.17 0.17 0.02 0.01</a:t>
            </a:r>
            <a:endParaRPr lang="en-US" sz="650" dirty="0"/>
          </a:p>
        </p:txBody>
      </p:sp>
      <p:sp>
        <p:nvSpPr>
          <p:cNvPr id="159" name="TextBox 158"/>
          <p:cNvSpPr txBox="1"/>
          <p:nvPr/>
        </p:nvSpPr>
        <p:spPr>
          <a:xfrm>
            <a:off x="4280436" y="8219672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0.64 0.78 0.43 0.27</a:t>
            </a:r>
            <a:endParaRPr lang="en-US" sz="650" dirty="0"/>
          </a:p>
        </p:txBody>
      </p:sp>
      <p:sp>
        <p:nvSpPr>
          <p:cNvPr id="160" name="TextBox 159"/>
          <p:cNvSpPr txBox="1"/>
          <p:nvPr/>
        </p:nvSpPr>
        <p:spPr>
          <a:xfrm>
            <a:off x="5056720" y="8219672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2.59 1.49 0.46 0.29</a:t>
            </a:r>
            <a:endParaRPr lang="en-US" sz="650" dirty="0"/>
          </a:p>
        </p:txBody>
      </p:sp>
      <p:sp>
        <p:nvSpPr>
          <p:cNvPr id="119" name="TextBox 118"/>
          <p:cNvSpPr txBox="1"/>
          <p:nvPr/>
        </p:nvSpPr>
        <p:spPr>
          <a:xfrm>
            <a:off x="1089951" y="8516011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0.48 0.49 0.51 0.43 </a:t>
            </a:r>
            <a:endParaRPr lang="en-US" sz="650" dirty="0"/>
          </a:p>
        </p:txBody>
      </p:sp>
      <p:sp>
        <p:nvSpPr>
          <p:cNvPr id="120" name="TextBox 119"/>
          <p:cNvSpPr txBox="1"/>
          <p:nvPr/>
        </p:nvSpPr>
        <p:spPr>
          <a:xfrm>
            <a:off x="1835810" y="8516011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1.00 0.80 0.67 0.65</a:t>
            </a:r>
            <a:endParaRPr lang="en-US" sz="650" dirty="0"/>
          </a:p>
        </p:txBody>
      </p:sp>
      <p:sp>
        <p:nvSpPr>
          <p:cNvPr id="121" name="TextBox 120"/>
          <p:cNvSpPr txBox="1"/>
          <p:nvPr/>
        </p:nvSpPr>
        <p:spPr>
          <a:xfrm>
            <a:off x="2676364" y="8516011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0.75 0.62 0.63 0.58</a:t>
            </a:r>
            <a:endParaRPr lang="en-US" sz="650" dirty="0"/>
          </a:p>
        </p:txBody>
      </p:sp>
      <p:sp>
        <p:nvSpPr>
          <p:cNvPr id="161" name="TextBox 160"/>
          <p:cNvSpPr txBox="1"/>
          <p:nvPr/>
        </p:nvSpPr>
        <p:spPr>
          <a:xfrm>
            <a:off x="3440502" y="8516011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0.36 0.39 0.33 0.33</a:t>
            </a:r>
            <a:endParaRPr lang="en-US" sz="650" dirty="0"/>
          </a:p>
        </p:txBody>
      </p:sp>
      <p:sp>
        <p:nvSpPr>
          <p:cNvPr id="162" name="TextBox 161"/>
          <p:cNvSpPr txBox="1"/>
          <p:nvPr/>
        </p:nvSpPr>
        <p:spPr>
          <a:xfrm>
            <a:off x="4280430" y="8516011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0.97 1.50 0.89 1.39</a:t>
            </a:r>
            <a:endParaRPr lang="en-US" sz="650" dirty="0"/>
          </a:p>
        </p:txBody>
      </p:sp>
      <p:sp>
        <p:nvSpPr>
          <p:cNvPr id="163" name="TextBox 162"/>
          <p:cNvSpPr txBox="1"/>
          <p:nvPr/>
        </p:nvSpPr>
        <p:spPr>
          <a:xfrm>
            <a:off x="5056714" y="8516011"/>
            <a:ext cx="83234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2.35 1.73 2.28 2.50</a:t>
            </a:r>
            <a:endParaRPr lang="en-US" sz="650" dirty="0"/>
          </a:p>
        </p:txBody>
      </p:sp>
      <p:pic>
        <p:nvPicPr>
          <p:cNvPr id="2" name="Picture 1"/>
          <p:cNvPicPr>
            <a:picLocks/>
          </p:cNvPicPr>
          <p:nvPr/>
        </p:nvPicPr>
        <p:blipFill>
          <a:blip r:embed="rId30"/>
          <a:stretch>
            <a:fillRect/>
          </a:stretch>
        </p:blipFill>
        <p:spPr>
          <a:xfrm>
            <a:off x="2730205" y="8088759"/>
            <a:ext cx="720000" cy="1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1"/>
          <a:stretch>
            <a:fillRect/>
          </a:stretch>
        </p:blipFill>
        <p:spPr>
          <a:xfrm>
            <a:off x="1043595" y="1206915"/>
            <a:ext cx="1188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Picture 3"/>
          <p:cNvPicPr>
            <a:picLocks/>
          </p:cNvPicPr>
          <p:nvPr/>
        </p:nvPicPr>
        <p:blipFill>
          <a:blip r:embed="rId32"/>
          <a:stretch>
            <a:fillRect/>
          </a:stretch>
        </p:blipFill>
        <p:spPr>
          <a:xfrm>
            <a:off x="2499614" y="1211247"/>
            <a:ext cx="900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64" name="TextBox 163"/>
          <p:cNvSpPr txBox="1"/>
          <p:nvPr/>
        </p:nvSpPr>
        <p:spPr>
          <a:xfrm>
            <a:off x="376035" y="839268"/>
            <a:ext cx="97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1000" dirty="0" smtClean="0"/>
              <a:t>pSrc</a:t>
            </a:r>
            <a:r>
              <a:rPr lang="en-US" sz="1000" baseline="30000" dirty="0" smtClean="0"/>
              <a:t>tyr416</a:t>
            </a:r>
            <a:endParaRPr lang="en-US" sz="1000" baseline="30000" dirty="0"/>
          </a:p>
        </p:txBody>
      </p:sp>
      <p:sp>
        <p:nvSpPr>
          <p:cNvPr id="165" name="TextBox 164"/>
          <p:cNvSpPr txBox="1"/>
          <p:nvPr/>
        </p:nvSpPr>
        <p:spPr>
          <a:xfrm>
            <a:off x="376035" y="1158794"/>
            <a:ext cx="9729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US" sz="1000" dirty="0" smtClean="0"/>
              <a:t>pSrc</a:t>
            </a:r>
            <a:r>
              <a:rPr lang="en-US" sz="1000" baseline="30000" dirty="0" smtClean="0"/>
              <a:t>tyr527</a:t>
            </a:r>
            <a:endParaRPr lang="en-US" sz="1000" baseline="30000" dirty="0"/>
          </a:p>
        </p:txBody>
      </p:sp>
      <p:sp>
        <p:nvSpPr>
          <p:cNvPr id="166" name="TextBox 165"/>
          <p:cNvSpPr txBox="1"/>
          <p:nvPr/>
        </p:nvSpPr>
        <p:spPr>
          <a:xfrm>
            <a:off x="1018846" y="1026100"/>
            <a:ext cx="1265772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0.65         0.88         0.84        0.98</a:t>
            </a:r>
            <a:endParaRPr lang="en-US" sz="650" dirty="0"/>
          </a:p>
        </p:txBody>
      </p:sp>
      <p:sp>
        <p:nvSpPr>
          <p:cNvPr id="167" name="TextBox 166"/>
          <p:cNvSpPr txBox="1"/>
          <p:nvPr/>
        </p:nvSpPr>
        <p:spPr>
          <a:xfrm>
            <a:off x="2504684" y="1031412"/>
            <a:ext cx="91069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4.00       1.95        2.09</a:t>
            </a:r>
            <a:endParaRPr lang="en-US" sz="650" dirty="0"/>
          </a:p>
        </p:txBody>
      </p:sp>
      <p:sp>
        <p:nvSpPr>
          <p:cNvPr id="168" name="TextBox 167"/>
          <p:cNvSpPr txBox="1"/>
          <p:nvPr/>
        </p:nvSpPr>
        <p:spPr>
          <a:xfrm>
            <a:off x="1010189" y="1365548"/>
            <a:ext cx="1265772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0.37         0.57         0.44        0.44</a:t>
            </a:r>
            <a:endParaRPr lang="en-US" sz="650" dirty="0"/>
          </a:p>
        </p:txBody>
      </p:sp>
      <p:sp>
        <p:nvSpPr>
          <p:cNvPr id="169" name="TextBox 168"/>
          <p:cNvSpPr txBox="1"/>
          <p:nvPr/>
        </p:nvSpPr>
        <p:spPr>
          <a:xfrm>
            <a:off x="2521427" y="1370860"/>
            <a:ext cx="87300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2.64      1.12       1.01</a:t>
            </a:r>
            <a:endParaRPr lang="en-US" sz="650" dirty="0"/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33"/>
          <a:stretch>
            <a:fillRect/>
          </a:stretch>
        </p:blipFill>
        <p:spPr>
          <a:xfrm>
            <a:off x="1043595" y="885058"/>
            <a:ext cx="1188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/>
          <p:cNvPicPr>
            <a:picLocks/>
          </p:cNvPicPr>
          <p:nvPr/>
        </p:nvPicPr>
        <p:blipFill>
          <a:blip r:embed="rId34"/>
          <a:stretch>
            <a:fillRect/>
          </a:stretch>
        </p:blipFill>
        <p:spPr>
          <a:xfrm>
            <a:off x="2499614" y="885058"/>
            <a:ext cx="900000" cy="180000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46689</TotalTime>
  <Words>211</Words>
  <Application>Microsoft Macintosh PowerPoint</Application>
  <PresentationFormat>On-screen Show (4:3)</PresentationFormat>
  <Paragraphs>87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 Guest</dc:creator>
  <cp:lastModifiedBy>Microsoft Office User</cp:lastModifiedBy>
  <cp:revision>122</cp:revision>
  <cp:lastPrinted>2014-08-26T13:08:19Z</cp:lastPrinted>
  <dcterms:created xsi:type="dcterms:W3CDTF">2014-10-23T08:47:21Z</dcterms:created>
  <dcterms:modified xsi:type="dcterms:W3CDTF">2016-06-02T10:26:52Z</dcterms:modified>
</cp:coreProperties>
</file>