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3" r:id="rId2"/>
  </p:sldIdLst>
  <p:sldSz cx="6858000" cy="9144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626" autoAdjust="0"/>
  </p:normalViewPr>
  <p:slideViewPr>
    <p:cSldViewPr snapToGrid="0" snapToObjects="1">
      <p:cViewPr>
        <p:scale>
          <a:sx n="100" d="100"/>
          <a:sy n="100" d="100"/>
        </p:scale>
        <p:origin x="-880" y="2752"/>
      </p:cViewPr>
      <p:guideLst>
        <p:guide orient="horz" pos="2880"/>
        <p:guide pos="21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handoutMaster" Target="handoutMasters/handout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ribas:HSO:LAM+Others:Steph:SG-Dasatinib:Dasatinib%20+%20other%20work%20from%202010/11:Transcription%20assays:Dasatinib%20ICI%20and%204OHT:120531%20wt%20lted%20overall%204OHT%20&#177;%20ICI%20&#177;%20das%20&#177;%20E2%20faffing%20for%20paper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rribas:HSO:LAM+Others:Steph:SG-Dasatinib:Dasatinib%20+%20other%20work%20from%202010/11:Transcription%20assays:Dasatinib%20ICI%20and%204OHT:120531%201%25%20MCF7%20TamR%20overall%204OHT%20&#177;%20ICI%20&#177;%20das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000"/>
            </a:pPr>
            <a:r>
              <a:rPr lang="en-US" sz="1000" dirty="0"/>
              <a:t>WT-MCF7 vs. MCF7-LTED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errBars>
            <c:errBarType val="both"/>
            <c:errValType val="cust"/>
            <c:noEndCap val="0"/>
            <c:plus>
              <c:numRef>
                <c:f>Sheet1!$K$18:$L$18</c:f>
                <c:numCache>
                  <c:formatCode>General</c:formatCode>
                  <c:ptCount val="2"/>
                  <c:pt idx="0">
                    <c:v>0.0172945981566577</c:v>
                  </c:pt>
                  <c:pt idx="1">
                    <c:v>0.291570091690637</c:v>
                  </c:pt>
                </c:numCache>
              </c:numRef>
            </c:plus>
            <c:minus>
              <c:numRef>
                <c:f>Sheet1!$K$18:$L$18</c:f>
                <c:numCache>
                  <c:formatCode>General</c:formatCode>
                  <c:ptCount val="2"/>
                  <c:pt idx="0">
                    <c:v>0.0172945981566577</c:v>
                  </c:pt>
                  <c:pt idx="1">
                    <c:v>0.291570091690637</c:v>
                  </c:pt>
                </c:numCache>
              </c:numRef>
            </c:minus>
          </c:errBars>
          <c:cat>
            <c:strRef>
              <c:f>Sheet1!$K$16:$L$16</c:f>
              <c:strCache>
                <c:ptCount val="2"/>
                <c:pt idx="0">
                  <c:v>WT-MCF7</c:v>
                </c:pt>
                <c:pt idx="1">
                  <c:v>MCF7-LTED</c:v>
                </c:pt>
              </c:strCache>
            </c:strRef>
          </c:cat>
          <c:val>
            <c:numRef>
              <c:f>Sheet1!$K$17:$L$17</c:f>
              <c:numCache>
                <c:formatCode>General</c:formatCode>
                <c:ptCount val="2"/>
                <c:pt idx="0">
                  <c:v>1.0</c:v>
                </c:pt>
                <c:pt idx="1">
                  <c:v>5.127123833512266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08459208"/>
        <c:axId val="-2108460568"/>
      </c:barChart>
      <c:catAx>
        <c:axId val="-2108459208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108460568"/>
        <c:crosses val="autoZero"/>
        <c:auto val="1"/>
        <c:lblAlgn val="ctr"/>
        <c:lblOffset val="100"/>
        <c:noMultiLvlLbl val="0"/>
      </c:catAx>
      <c:valAx>
        <c:axId val="-2108460568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sz="800"/>
                  <a:t>Fold ERE activity relative to control</a:t>
                </a:r>
              </a:p>
            </c:rich>
          </c:tx>
          <c:layout>
            <c:manualLayout>
              <c:xMode val="edge"/>
              <c:yMode val="edge"/>
              <c:x val="0.0297523427041499"/>
              <c:y val="0.17959595959596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108459208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 sz="1000"/>
            </a:pPr>
            <a:r>
              <a:rPr lang="en-US" sz="1000" dirty="0"/>
              <a:t>1%MCF7 vs. </a:t>
            </a:r>
            <a:r>
              <a:rPr lang="en-US" sz="1000" dirty="0" smtClean="0"/>
              <a:t>MCF7-TAMR</a:t>
            </a:r>
            <a:endParaRPr lang="en-US" sz="1000" dirty="0"/>
          </a:p>
        </c:rich>
      </c:tx>
      <c:layout>
        <c:manualLayout>
          <c:xMode val="edge"/>
          <c:yMode val="edge"/>
          <c:x val="0.359533467202142"/>
          <c:y val="0.0448989898989899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0.254671352074967"/>
          <c:y val="0.220646464646465"/>
          <c:w val="0.745328647925033"/>
          <c:h val="0.606065151515151"/>
        </c:manualLayout>
      </c:layout>
      <c:barChart>
        <c:barDir val="col"/>
        <c:grouping val="clustered"/>
        <c:varyColors val="0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tx1">
                  <a:lumMod val="65000"/>
                  <a:lumOff val="35000"/>
                </a:schemeClr>
              </a:solidFill>
            </c:spPr>
          </c:dPt>
          <c:dPt>
            <c:idx val="1"/>
            <c:invertIfNegative val="0"/>
            <c:bubble3D val="0"/>
            <c:spPr>
              <a:solidFill>
                <a:schemeClr val="bg1">
                  <a:lumMod val="75000"/>
                </a:schemeClr>
              </a:solidFill>
            </c:spPr>
          </c:dPt>
          <c:errBars>
            <c:errBarType val="both"/>
            <c:errValType val="cust"/>
            <c:noEndCap val="0"/>
            <c:plus>
              <c:numRef>
                <c:f>Sheet1!$K$17:$L$17</c:f>
                <c:numCache>
                  <c:formatCode>General</c:formatCode>
                  <c:ptCount val="2"/>
                  <c:pt idx="0">
                    <c:v>0.018705390258441</c:v>
                  </c:pt>
                  <c:pt idx="1">
                    <c:v>0.0175901036853202</c:v>
                  </c:pt>
                </c:numCache>
              </c:numRef>
            </c:plus>
            <c:minus>
              <c:numRef>
                <c:f>Sheet1!$K$17:$L$17</c:f>
                <c:numCache>
                  <c:formatCode>General</c:formatCode>
                  <c:ptCount val="2"/>
                  <c:pt idx="0">
                    <c:v>0.018705390258441</c:v>
                  </c:pt>
                  <c:pt idx="1">
                    <c:v>0.0175901036853202</c:v>
                  </c:pt>
                </c:numCache>
              </c:numRef>
            </c:minus>
          </c:errBars>
          <c:cat>
            <c:strRef>
              <c:f>Sheet1!$K$15:$L$15</c:f>
              <c:strCache>
                <c:ptCount val="2"/>
                <c:pt idx="0">
                  <c:v>1%MCF7</c:v>
                </c:pt>
                <c:pt idx="1">
                  <c:v>TAMR</c:v>
                </c:pt>
              </c:strCache>
            </c:strRef>
          </c:cat>
          <c:val>
            <c:numRef>
              <c:f>Sheet1!$K$16:$L$16</c:f>
              <c:numCache>
                <c:formatCode>General</c:formatCode>
                <c:ptCount val="2"/>
                <c:pt idx="0">
                  <c:v>1.0</c:v>
                </c:pt>
                <c:pt idx="1">
                  <c:v>0.180965130998744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108985320"/>
        <c:axId val="-2108982312"/>
      </c:barChart>
      <c:catAx>
        <c:axId val="-2108985320"/>
        <c:scaling>
          <c:orientation val="minMax"/>
        </c:scaling>
        <c:delete val="0"/>
        <c:axPos val="b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108982312"/>
        <c:crosses val="autoZero"/>
        <c:auto val="1"/>
        <c:lblAlgn val="ctr"/>
        <c:lblOffset val="100"/>
        <c:noMultiLvlLbl val="0"/>
      </c:catAx>
      <c:valAx>
        <c:axId val="-2108982312"/>
        <c:scaling>
          <c:orientation val="minMax"/>
        </c:scaling>
        <c:delete val="0"/>
        <c:axPos val="l"/>
        <c:title>
          <c:tx>
            <c:rich>
              <a:bodyPr/>
              <a:lstStyle/>
              <a:p>
                <a:pPr>
                  <a:defRPr sz="800"/>
                </a:pPr>
                <a:r>
                  <a:rPr lang="en-US" sz="800"/>
                  <a:t>Fold ERE activity relative to control</a:t>
                </a:r>
              </a:p>
            </c:rich>
          </c:tx>
          <c:layout>
            <c:manualLayout>
              <c:xMode val="edge"/>
              <c:yMode val="edge"/>
              <c:x val="0.113784471218206"/>
              <c:y val="0.15650505050505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800"/>
            </a:pPr>
            <a:endParaRPr lang="en-US"/>
          </a:p>
        </c:txPr>
        <c:crossAx val="-210898532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0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EEEF16-F353-7C46-9873-61E9D2309590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919D22-7642-F049-882E-C90E72A35D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2574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45AA2D-9E43-2E47-AA44-531A97D13925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A401E8-8280-BD43-97C8-3F3AE408BC3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9695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sz="1200" baseline="0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88F016-BD6B-8147-BFCD-7DA12EF1C890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BF4567C-AECB-5248-BBC7-8D749FB0DF68}" type="datetimeFigureOut">
              <a:rPr lang="en-US" smtClean="0"/>
              <a:pPr/>
              <a:t>02/06/16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CA868D-765D-7549-A570-142FD0A8805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9" Type="http://schemas.openxmlformats.org/officeDocument/2006/relationships/image" Target="../media/image6.png"/><Relationship Id="rId20" Type="http://schemas.openxmlformats.org/officeDocument/2006/relationships/image" Target="../media/image17.png"/><Relationship Id="rId21" Type="http://schemas.openxmlformats.org/officeDocument/2006/relationships/image" Target="../media/image18.png"/><Relationship Id="rId22" Type="http://schemas.openxmlformats.org/officeDocument/2006/relationships/image" Target="../media/image19.png"/><Relationship Id="rId23" Type="http://schemas.openxmlformats.org/officeDocument/2006/relationships/image" Target="../media/image20.png"/><Relationship Id="rId24" Type="http://schemas.openxmlformats.org/officeDocument/2006/relationships/chart" Target="../charts/chart2.xml"/><Relationship Id="rId10" Type="http://schemas.openxmlformats.org/officeDocument/2006/relationships/image" Target="../media/image7.png"/><Relationship Id="rId11" Type="http://schemas.openxmlformats.org/officeDocument/2006/relationships/image" Target="../media/image8.png"/><Relationship Id="rId12" Type="http://schemas.openxmlformats.org/officeDocument/2006/relationships/image" Target="../media/image9.png"/><Relationship Id="rId13" Type="http://schemas.openxmlformats.org/officeDocument/2006/relationships/image" Target="../media/image10.png"/><Relationship Id="rId14" Type="http://schemas.openxmlformats.org/officeDocument/2006/relationships/image" Target="../media/image11.png"/><Relationship Id="rId15" Type="http://schemas.openxmlformats.org/officeDocument/2006/relationships/image" Target="../media/image12.png"/><Relationship Id="rId16" Type="http://schemas.openxmlformats.org/officeDocument/2006/relationships/image" Target="../media/image13.png"/><Relationship Id="rId17" Type="http://schemas.openxmlformats.org/officeDocument/2006/relationships/image" Target="../media/image14.png"/><Relationship Id="rId18" Type="http://schemas.openxmlformats.org/officeDocument/2006/relationships/image" Target="../media/image15.png"/><Relationship Id="rId19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chart" Target="../charts/chart1.xml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6" Type="http://schemas.openxmlformats.org/officeDocument/2006/relationships/image" Target="../media/image3.png"/><Relationship Id="rId7" Type="http://schemas.openxmlformats.org/officeDocument/2006/relationships/image" Target="../media/image4.png"/><Relationship Id="rId8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69"/>
          <p:cNvSpPr>
            <a:spLocks noChangeArrowheads="1"/>
          </p:cNvSpPr>
          <p:nvPr/>
        </p:nvSpPr>
        <p:spPr bwMode="auto">
          <a:xfrm rot="16200000">
            <a:off x="1220030" y="867389"/>
            <a:ext cx="1000279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GB" sz="1200" b="1" dirty="0" smtClean="0"/>
              <a:t>wt-MCF7</a:t>
            </a:r>
            <a:endParaRPr lang="en-GB" sz="1200" b="1" dirty="0"/>
          </a:p>
        </p:txBody>
      </p:sp>
      <p:sp>
        <p:nvSpPr>
          <p:cNvPr id="22" name="Rectangle 170"/>
          <p:cNvSpPr>
            <a:spLocks noChangeArrowheads="1"/>
          </p:cNvSpPr>
          <p:nvPr/>
        </p:nvSpPr>
        <p:spPr bwMode="auto">
          <a:xfrm rot="16200000">
            <a:off x="1475662" y="805756"/>
            <a:ext cx="1131371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GB" sz="1200" b="1" dirty="0" smtClean="0"/>
              <a:t>MCF7-LTED</a:t>
            </a:r>
            <a:endParaRPr lang="en-GB" sz="1200" b="1" dirty="0"/>
          </a:p>
        </p:txBody>
      </p:sp>
      <p:sp>
        <p:nvSpPr>
          <p:cNvPr id="24" name="Rectangle 172"/>
          <p:cNvSpPr>
            <a:spLocks noChangeArrowheads="1"/>
          </p:cNvSpPr>
          <p:nvPr/>
        </p:nvSpPr>
        <p:spPr bwMode="auto">
          <a:xfrm>
            <a:off x="622300" y="2731714"/>
            <a:ext cx="1170762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GB" sz="1200" dirty="0">
                <a:cs typeface="Times New Roman"/>
              </a:rPr>
              <a:t>ER</a:t>
            </a:r>
          </a:p>
        </p:txBody>
      </p:sp>
      <p:sp>
        <p:nvSpPr>
          <p:cNvPr id="25" name="Rectangle 173"/>
          <p:cNvSpPr>
            <a:spLocks noChangeArrowheads="1"/>
          </p:cNvSpPr>
          <p:nvPr/>
        </p:nvSpPr>
        <p:spPr bwMode="auto">
          <a:xfrm>
            <a:off x="622300" y="3050859"/>
            <a:ext cx="1606665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GB" sz="1200" dirty="0">
                <a:solidFill>
                  <a:srgbClr val="000000"/>
                </a:solidFill>
                <a:cs typeface="Times New Roman"/>
              </a:rPr>
              <a:t>pERK1/2</a:t>
            </a:r>
          </a:p>
        </p:txBody>
      </p:sp>
      <p:sp>
        <p:nvSpPr>
          <p:cNvPr id="26" name="Rectangle 174"/>
          <p:cNvSpPr>
            <a:spLocks noChangeArrowheads="1"/>
          </p:cNvSpPr>
          <p:nvPr/>
        </p:nvSpPr>
        <p:spPr bwMode="auto">
          <a:xfrm>
            <a:off x="622300" y="3370004"/>
            <a:ext cx="1476561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GB" sz="1200" dirty="0">
                <a:cs typeface="Times New Roman"/>
              </a:rPr>
              <a:t>ERK1/2</a:t>
            </a:r>
          </a:p>
        </p:txBody>
      </p:sp>
      <p:sp>
        <p:nvSpPr>
          <p:cNvPr id="27" name="Rectangle 175"/>
          <p:cNvSpPr>
            <a:spLocks noChangeArrowheads="1"/>
          </p:cNvSpPr>
          <p:nvPr/>
        </p:nvSpPr>
        <p:spPr bwMode="auto">
          <a:xfrm>
            <a:off x="622300" y="3689149"/>
            <a:ext cx="1518567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GB" sz="1200" dirty="0">
                <a:cs typeface="Times New Roman"/>
              </a:rPr>
              <a:t>pp90</a:t>
            </a:r>
            <a:r>
              <a:rPr lang="en-GB" sz="1200" baseline="30000" dirty="0">
                <a:cs typeface="Times New Roman"/>
              </a:rPr>
              <a:t>RSK</a:t>
            </a:r>
            <a:endParaRPr lang="en-GB" sz="1200" baseline="30000" dirty="0">
              <a:solidFill>
                <a:srgbClr val="FF0000"/>
              </a:solidFill>
              <a:cs typeface="Times New Roman"/>
            </a:endParaRPr>
          </a:p>
        </p:txBody>
      </p:sp>
      <p:sp>
        <p:nvSpPr>
          <p:cNvPr id="28" name="Rectangle 176"/>
          <p:cNvSpPr>
            <a:spLocks noChangeArrowheads="1"/>
          </p:cNvSpPr>
          <p:nvPr/>
        </p:nvSpPr>
        <p:spPr bwMode="auto">
          <a:xfrm>
            <a:off x="622300" y="4437512"/>
            <a:ext cx="1214450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GB" sz="1200" dirty="0" err="1">
                <a:cs typeface="Times New Roman"/>
              </a:rPr>
              <a:t>Actin</a:t>
            </a:r>
            <a:endParaRPr lang="en-GB" sz="1200" dirty="0">
              <a:cs typeface="Times New Roman"/>
            </a:endParaRPr>
          </a:p>
        </p:txBody>
      </p:sp>
      <p:sp>
        <p:nvSpPr>
          <p:cNvPr id="29" name="Rectangle 177"/>
          <p:cNvSpPr>
            <a:spLocks noChangeArrowheads="1"/>
          </p:cNvSpPr>
          <p:nvPr/>
        </p:nvSpPr>
        <p:spPr bwMode="auto">
          <a:xfrm>
            <a:off x="622300" y="2114168"/>
            <a:ext cx="1560577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GB" sz="1200" dirty="0">
                <a:cs typeface="Times New Roman"/>
              </a:rPr>
              <a:t>pERBB2</a:t>
            </a:r>
          </a:p>
        </p:txBody>
      </p:sp>
      <p:sp>
        <p:nvSpPr>
          <p:cNvPr id="30" name="Rectangle 178"/>
          <p:cNvSpPr>
            <a:spLocks noChangeArrowheads="1"/>
          </p:cNvSpPr>
          <p:nvPr/>
        </p:nvSpPr>
        <p:spPr bwMode="auto">
          <a:xfrm>
            <a:off x="622300" y="2423637"/>
            <a:ext cx="1441277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GB" sz="1200" dirty="0">
                <a:cs typeface="Times New Roman"/>
              </a:rPr>
              <a:t>ERBB2</a:t>
            </a:r>
          </a:p>
        </p:txBody>
      </p:sp>
      <p:sp>
        <p:nvSpPr>
          <p:cNvPr id="45" name="Rectangle 169"/>
          <p:cNvSpPr>
            <a:spLocks noChangeArrowheads="1"/>
          </p:cNvSpPr>
          <p:nvPr/>
        </p:nvSpPr>
        <p:spPr bwMode="auto">
          <a:xfrm rot="16200000">
            <a:off x="2107880" y="887635"/>
            <a:ext cx="1011559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GB" sz="1200" b="1" dirty="0" smtClean="0"/>
              <a:t>1%MCF7</a:t>
            </a:r>
            <a:endParaRPr lang="en-GB" sz="1200" b="1" dirty="0"/>
          </a:p>
        </p:txBody>
      </p:sp>
      <p:sp>
        <p:nvSpPr>
          <p:cNvPr id="46" name="Rectangle 169"/>
          <p:cNvSpPr>
            <a:spLocks noChangeArrowheads="1"/>
          </p:cNvSpPr>
          <p:nvPr/>
        </p:nvSpPr>
        <p:spPr bwMode="auto">
          <a:xfrm rot="16200000">
            <a:off x="2403644" y="880871"/>
            <a:ext cx="1011559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GB" sz="1200" b="1" dirty="0" smtClean="0"/>
              <a:t>MCF7-TAMR</a:t>
            </a:r>
            <a:endParaRPr lang="en-GB" sz="1200" b="1" dirty="0"/>
          </a:p>
        </p:txBody>
      </p:sp>
      <p:sp>
        <p:nvSpPr>
          <p:cNvPr id="47" name="Rectangle 176"/>
          <p:cNvSpPr>
            <a:spLocks noChangeArrowheads="1"/>
          </p:cNvSpPr>
          <p:nvPr/>
        </p:nvSpPr>
        <p:spPr bwMode="auto">
          <a:xfrm>
            <a:off x="622300" y="4008294"/>
            <a:ext cx="670411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GB" sz="1200" dirty="0" err="1" smtClean="0">
                <a:cs typeface="Times New Roman"/>
              </a:rPr>
              <a:t>PgR</a:t>
            </a:r>
            <a:endParaRPr lang="en-GB" sz="1200" dirty="0">
              <a:cs typeface="Times New Roman"/>
            </a:endParaRPr>
          </a:p>
        </p:txBody>
      </p:sp>
      <p:sp>
        <p:nvSpPr>
          <p:cNvPr id="51" name="TextBox 67"/>
          <p:cNvSpPr txBox="1">
            <a:spLocks noChangeArrowheads="1"/>
          </p:cNvSpPr>
          <p:nvPr/>
        </p:nvSpPr>
        <p:spPr bwMode="auto">
          <a:xfrm>
            <a:off x="701062" y="602869"/>
            <a:ext cx="4810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53" name="TextBox 67"/>
          <p:cNvSpPr txBox="1">
            <a:spLocks noChangeArrowheads="1"/>
          </p:cNvSpPr>
          <p:nvPr/>
        </p:nvSpPr>
        <p:spPr bwMode="auto">
          <a:xfrm>
            <a:off x="3677297" y="602869"/>
            <a:ext cx="48101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prstTxWarp prst="textNoShape">
              <a:avLst/>
            </a:prstTxWarp>
            <a:spAutoFit/>
          </a:bodyPr>
          <a:lstStyle/>
          <a:p>
            <a:pPr eaLnBrk="0" hangingPunct="0"/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58" name="TextBox 57"/>
          <p:cNvSpPr txBox="1"/>
          <p:nvPr/>
        </p:nvSpPr>
        <p:spPr>
          <a:xfrm>
            <a:off x="5827717" y="8613044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S4 Fig</a:t>
            </a:r>
            <a:endParaRPr lang="en-US" b="1" dirty="0"/>
          </a:p>
        </p:txBody>
      </p:sp>
      <p:graphicFrame>
        <p:nvGraphicFramePr>
          <p:cNvPr id="54" name="Chart 53"/>
          <p:cNvGraphicFramePr/>
          <p:nvPr>
            <p:extLst>
              <p:ext uri="{D42A27DB-BD31-4B8C-83A1-F6EECF244321}">
                <p14:modId xmlns:p14="http://schemas.microsoft.com/office/powerpoint/2010/main" val="1950963227"/>
              </p:ext>
            </p:extLst>
          </p:nvPr>
        </p:nvGraphicFramePr>
        <p:xfrm>
          <a:off x="3677297" y="990982"/>
          <a:ext cx="2988000" cy="198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55" name="Group 683"/>
          <p:cNvGrpSpPr/>
          <p:nvPr/>
        </p:nvGrpSpPr>
        <p:grpSpPr>
          <a:xfrm>
            <a:off x="4855633" y="1429562"/>
            <a:ext cx="1073229" cy="74982"/>
            <a:chOff x="10270" y="5717140"/>
            <a:chExt cx="402729" cy="29328"/>
          </a:xfrm>
        </p:grpSpPr>
        <p:cxnSp>
          <p:nvCxnSpPr>
            <p:cNvPr id="56" name="Straight Connector 55"/>
            <p:cNvCxnSpPr/>
            <p:nvPr/>
          </p:nvCxnSpPr>
          <p:spPr>
            <a:xfrm>
              <a:off x="10270" y="5717933"/>
              <a:ext cx="402729" cy="1588"/>
            </a:xfrm>
            <a:prstGeom prst="line">
              <a:avLst/>
            </a:prstGeom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395105" y="5731010"/>
              <a:ext cx="29328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5400000">
              <a:off x="-1765" y="5731010"/>
              <a:ext cx="29328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2" name="TextBox 61"/>
          <p:cNvSpPr txBox="1"/>
          <p:nvPr/>
        </p:nvSpPr>
        <p:spPr>
          <a:xfrm>
            <a:off x="5181623" y="1251706"/>
            <a:ext cx="417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***</a:t>
            </a:r>
            <a:endParaRPr lang="en-US" sz="1200" dirty="0"/>
          </a:p>
        </p:txBody>
      </p:sp>
      <p:grpSp>
        <p:nvGrpSpPr>
          <p:cNvPr id="63" name="Group 683"/>
          <p:cNvGrpSpPr/>
          <p:nvPr/>
        </p:nvGrpSpPr>
        <p:grpSpPr>
          <a:xfrm>
            <a:off x="4748340" y="3523717"/>
            <a:ext cx="1073229" cy="99143"/>
            <a:chOff x="10270" y="5717140"/>
            <a:chExt cx="402729" cy="29328"/>
          </a:xfrm>
        </p:grpSpPr>
        <p:cxnSp>
          <p:nvCxnSpPr>
            <p:cNvPr id="64" name="Straight Connector 63"/>
            <p:cNvCxnSpPr/>
            <p:nvPr/>
          </p:nvCxnSpPr>
          <p:spPr>
            <a:xfrm>
              <a:off x="10270" y="5717933"/>
              <a:ext cx="402729" cy="1588"/>
            </a:xfrm>
            <a:prstGeom prst="line">
              <a:avLst/>
            </a:prstGeom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395105" y="5731010"/>
              <a:ext cx="29328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5400000">
              <a:off x="-1765" y="5731010"/>
              <a:ext cx="29328" cy="1588"/>
            </a:xfrm>
            <a:prstGeom prst="line">
              <a:avLst/>
            </a:prstGeom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7" name="TextBox 66"/>
          <p:cNvSpPr txBox="1"/>
          <p:nvPr/>
        </p:nvSpPr>
        <p:spPr>
          <a:xfrm>
            <a:off x="5099730" y="3345861"/>
            <a:ext cx="41750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/>
              <a:t>***</a:t>
            </a:r>
            <a:endParaRPr lang="en-US" sz="1200" dirty="0"/>
          </a:p>
        </p:txBody>
      </p:sp>
      <p:pic>
        <p:nvPicPr>
          <p:cNvPr id="59" name="Picture 58"/>
          <p:cNvPicPr>
            <a:picLocks/>
          </p:cNvPicPr>
          <p:nvPr/>
        </p:nvPicPr>
        <p:blipFill>
          <a:blip r:embed="rId4"/>
          <a:stretch>
            <a:fillRect/>
          </a:stretch>
        </p:blipFill>
        <p:spPr>
          <a:xfrm>
            <a:off x="1582952" y="4134037"/>
            <a:ext cx="612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1" name="Picture 60"/>
          <p:cNvPicPr>
            <a:picLocks/>
          </p:cNvPicPr>
          <p:nvPr/>
        </p:nvPicPr>
        <p:blipFill>
          <a:blip r:embed="rId5"/>
          <a:stretch>
            <a:fillRect/>
          </a:stretch>
        </p:blipFill>
        <p:spPr>
          <a:xfrm>
            <a:off x="2404422" y="4134037"/>
            <a:ext cx="612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8" name="Picture 67"/>
          <p:cNvPicPr>
            <a:picLocks/>
          </p:cNvPicPr>
          <p:nvPr/>
        </p:nvPicPr>
        <p:blipFill>
          <a:blip r:embed="rId6"/>
          <a:stretch>
            <a:fillRect/>
          </a:stretch>
        </p:blipFill>
        <p:spPr>
          <a:xfrm>
            <a:off x="1582952" y="2846521"/>
            <a:ext cx="612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69" name="Picture 68"/>
          <p:cNvPicPr>
            <a:picLocks/>
          </p:cNvPicPr>
          <p:nvPr/>
        </p:nvPicPr>
        <p:blipFill>
          <a:blip r:embed="rId7"/>
          <a:stretch>
            <a:fillRect/>
          </a:stretch>
        </p:blipFill>
        <p:spPr>
          <a:xfrm>
            <a:off x="2404422" y="2846521"/>
            <a:ext cx="612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0" name="Picture 69"/>
          <p:cNvPicPr>
            <a:picLocks/>
          </p:cNvPicPr>
          <p:nvPr/>
        </p:nvPicPr>
        <p:blipFill>
          <a:blip r:embed="rId8"/>
          <a:stretch>
            <a:fillRect/>
          </a:stretch>
        </p:blipFill>
        <p:spPr>
          <a:xfrm>
            <a:off x="1582952" y="3812158"/>
            <a:ext cx="612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1" name="Picture 70"/>
          <p:cNvPicPr>
            <a:picLocks/>
          </p:cNvPicPr>
          <p:nvPr/>
        </p:nvPicPr>
        <p:blipFill>
          <a:blip r:embed="rId9"/>
          <a:stretch>
            <a:fillRect/>
          </a:stretch>
        </p:blipFill>
        <p:spPr>
          <a:xfrm>
            <a:off x="2404422" y="3812158"/>
            <a:ext cx="612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2" name="Picture 71"/>
          <p:cNvPicPr>
            <a:picLocks/>
          </p:cNvPicPr>
          <p:nvPr/>
        </p:nvPicPr>
        <p:blipFill>
          <a:blip r:embed="rId10"/>
          <a:stretch>
            <a:fillRect/>
          </a:stretch>
        </p:blipFill>
        <p:spPr>
          <a:xfrm>
            <a:off x="1582952" y="2524642"/>
            <a:ext cx="612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3" name="Picture 72"/>
          <p:cNvPicPr>
            <a:picLocks/>
          </p:cNvPicPr>
          <p:nvPr/>
        </p:nvPicPr>
        <p:blipFill>
          <a:blip r:embed="rId11"/>
          <a:stretch>
            <a:fillRect/>
          </a:stretch>
        </p:blipFill>
        <p:spPr>
          <a:xfrm>
            <a:off x="2404422" y="2524642"/>
            <a:ext cx="612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4" name="Picture 73"/>
          <p:cNvPicPr>
            <a:picLocks/>
          </p:cNvPicPr>
          <p:nvPr/>
        </p:nvPicPr>
        <p:blipFill>
          <a:blip r:embed="rId12"/>
          <a:stretch>
            <a:fillRect/>
          </a:stretch>
        </p:blipFill>
        <p:spPr>
          <a:xfrm>
            <a:off x="2404422" y="4455914"/>
            <a:ext cx="612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5" name="Picture 74"/>
          <p:cNvPicPr>
            <a:picLocks/>
          </p:cNvPicPr>
          <p:nvPr/>
        </p:nvPicPr>
        <p:blipFill>
          <a:blip r:embed="rId13"/>
          <a:stretch>
            <a:fillRect/>
          </a:stretch>
        </p:blipFill>
        <p:spPr>
          <a:xfrm>
            <a:off x="1582952" y="4455914"/>
            <a:ext cx="612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6" name="Picture 75"/>
          <p:cNvPicPr>
            <a:picLocks/>
          </p:cNvPicPr>
          <p:nvPr/>
        </p:nvPicPr>
        <p:blipFill>
          <a:blip r:embed="rId14"/>
          <a:stretch>
            <a:fillRect/>
          </a:stretch>
        </p:blipFill>
        <p:spPr>
          <a:xfrm>
            <a:off x="1582952" y="3168400"/>
            <a:ext cx="612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7" name="Picture 76"/>
          <p:cNvPicPr>
            <a:picLocks/>
          </p:cNvPicPr>
          <p:nvPr/>
        </p:nvPicPr>
        <p:blipFill>
          <a:blip r:embed="rId15"/>
          <a:stretch>
            <a:fillRect/>
          </a:stretch>
        </p:blipFill>
        <p:spPr>
          <a:xfrm>
            <a:off x="2404422" y="3168400"/>
            <a:ext cx="612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8" name="Picture 77"/>
          <p:cNvPicPr>
            <a:picLocks/>
          </p:cNvPicPr>
          <p:nvPr/>
        </p:nvPicPr>
        <p:blipFill>
          <a:blip r:embed="rId16"/>
          <a:stretch>
            <a:fillRect/>
          </a:stretch>
        </p:blipFill>
        <p:spPr>
          <a:xfrm>
            <a:off x="2404422" y="3490279"/>
            <a:ext cx="612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79" name="Picture 78"/>
          <p:cNvPicPr>
            <a:picLocks/>
          </p:cNvPicPr>
          <p:nvPr/>
        </p:nvPicPr>
        <p:blipFill>
          <a:blip r:embed="rId17"/>
          <a:stretch>
            <a:fillRect/>
          </a:stretch>
        </p:blipFill>
        <p:spPr>
          <a:xfrm>
            <a:off x="1582952" y="3490279"/>
            <a:ext cx="612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0" name="Picture 79"/>
          <p:cNvPicPr>
            <a:picLocks/>
          </p:cNvPicPr>
          <p:nvPr/>
        </p:nvPicPr>
        <p:blipFill>
          <a:blip r:embed="rId18"/>
          <a:stretch>
            <a:fillRect/>
          </a:stretch>
        </p:blipFill>
        <p:spPr>
          <a:xfrm>
            <a:off x="2404422" y="2202763"/>
            <a:ext cx="612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8" name="Picture 47"/>
          <p:cNvPicPr>
            <a:picLocks/>
          </p:cNvPicPr>
          <p:nvPr/>
        </p:nvPicPr>
        <p:blipFill>
          <a:blip r:embed="rId19"/>
          <a:stretch>
            <a:fillRect/>
          </a:stretch>
        </p:blipFill>
        <p:spPr>
          <a:xfrm>
            <a:off x="1582952" y="2202763"/>
            <a:ext cx="612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49" name="Picture 48"/>
          <p:cNvPicPr>
            <a:picLocks/>
          </p:cNvPicPr>
          <p:nvPr/>
        </p:nvPicPr>
        <p:blipFill>
          <a:blip r:embed="rId20"/>
          <a:stretch>
            <a:fillRect/>
          </a:stretch>
        </p:blipFill>
        <p:spPr>
          <a:xfrm>
            <a:off x="1582952" y="1559005"/>
            <a:ext cx="612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50" name="Picture 49"/>
          <p:cNvPicPr>
            <a:picLocks/>
          </p:cNvPicPr>
          <p:nvPr/>
        </p:nvPicPr>
        <p:blipFill>
          <a:blip r:embed="rId21"/>
          <a:stretch>
            <a:fillRect/>
          </a:stretch>
        </p:blipFill>
        <p:spPr>
          <a:xfrm>
            <a:off x="2404422" y="1559005"/>
            <a:ext cx="612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1" name="Picture 80"/>
          <p:cNvPicPr>
            <a:picLocks/>
          </p:cNvPicPr>
          <p:nvPr/>
        </p:nvPicPr>
        <p:blipFill>
          <a:blip r:embed="rId22"/>
          <a:stretch>
            <a:fillRect/>
          </a:stretch>
        </p:blipFill>
        <p:spPr>
          <a:xfrm>
            <a:off x="1582952" y="1880884"/>
            <a:ext cx="612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82" name="Picture 81"/>
          <p:cNvPicPr>
            <a:picLocks/>
          </p:cNvPicPr>
          <p:nvPr/>
        </p:nvPicPr>
        <p:blipFill>
          <a:blip r:embed="rId23"/>
          <a:stretch>
            <a:fillRect/>
          </a:stretch>
        </p:blipFill>
        <p:spPr>
          <a:xfrm>
            <a:off x="2404422" y="1880884"/>
            <a:ext cx="612000" cy="216000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83" name="Rectangle 177"/>
          <p:cNvSpPr>
            <a:spLocks noChangeArrowheads="1"/>
          </p:cNvSpPr>
          <p:nvPr/>
        </p:nvSpPr>
        <p:spPr bwMode="auto">
          <a:xfrm>
            <a:off x="622300" y="1530265"/>
            <a:ext cx="1560577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GB" sz="1200" dirty="0" err="1" smtClean="0">
                <a:cs typeface="Times New Roman"/>
              </a:rPr>
              <a:t>pEGFR</a:t>
            </a:r>
            <a:endParaRPr lang="en-GB" sz="1200" dirty="0">
              <a:cs typeface="Times New Roman"/>
            </a:endParaRPr>
          </a:p>
        </p:txBody>
      </p:sp>
      <p:sp>
        <p:nvSpPr>
          <p:cNvPr id="84" name="Rectangle 178"/>
          <p:cNvSpPr>
            <a:spLocks noChangeArrowheads="1"/>
          </p:cNvSpPr>
          <p:nvPr/>
        </p:nvSpPr>
        <p:spPr bwMode="auto">
          <a:xfrm>
            <a:off x="622300" y="1839734"/>
            <a:ext cx="1441277" cy="274434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</p:spPr>
        <p:txBody>
          <a:bodyPr wrap="square" lIns="90488" tIns="44450" rIns="90488" bIns="44450">
            <a:prstTxWarp prst="textNoShape">
              <a:avLst/>
            </a:prstTxWarp>
            <a:spAutoFit/>
          </a:bodyPr>
          <a:lstStyle/>
          <a:p>
            <a:r>
              <a:rPr lang="en-GB" sz="1200" dirty="0" smtClean="0">
                <a:cs typeface="Times New Roman"/>
              </a:rPr>
              <a:t>EGFR</a:t>
            </a:r>
            <a:endParaRPr lang="en-GB" sz="1200" dirty="0">
              <a:cs typeface="Times New Roman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444717" y="3048258"/>
            <a:ext cx="2988000" cy="1980000"/>
            <a:chOff x="3698717" y="3048258"/>
            <a:chExt cx="2988000" cy="1980000"/>
          </a:xfrm>
        </p:grpSpPr>
        <p:graphicFrame>
          <p:nvGraphicFramePr>
            <p:cNvPr id="52" name="Chart 51"/>
            <p:cNvGraphicFramePr/>
            <p:nvPr>
              <p:extLst>
                <p:ext uri="{D42A27DB-BD31-4B8C-83A1-F6EECF244321}">
                  <p14:modId xmlns:p14="http://schemas.microsoft.com/office/powerpoint/2010/main" val="1280960040"/>
                </p:ext>
              </p:extLst>
            </p:nvPr>
          </p:nvGraphicFramePr>
          <p:xfrm>
            <a:off x="3698717" y="3048258"/>
            <a:ext cx="2988000" cy="19800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4"/>
            </a:graphicData>
          </a:graphic>
        </p:graphicFrame>
        <p:sp>
          <p:nvSpPr>
            <p:cNvPr id="2" name="TextBox 1"/>
            <p:cNvSpPr txBox="1"/>
            <p:nvPr/>
          </p:nvSpPr>
          <p:spPr>
            <a:xfrm>
              <a:off x="5664205" y="4690533"/>
              <a:ext cx="710451" cy="215444"/>
            </a:xfrm>
            <a:prstGeom prst="rect">
              <a:avLst/>
            </a:prstGeom>
            <a:solidFill>
              <a:srgbClr val="FFFFFF"/>
            </a:solidFill>
          </p:spPr>
          <p:txBody>
            <a:bodyPr wrap="none" rtlCol="0">
              <a:spAutoFit/>
            </a:bodyPr>
            <a:lstStyle/>
            <a:p>
              <a:r>
                <a:rPr lang="en-US" sz="800" dirty="0" smtClean="0"/>
                <a:t>MCF7-TAMR</a:t>
              </a:r>
              <a:endParaRPr lang="en-US" sz="800" dirty="0"/>
            </a:p>
          </p:txBody>
        </p:sp>
      </p:grpSp>
      <p:sp>
        <p:nvSpPr>
          <p:cNvPr id="85" name="TextBox 84"/>
          <p:cNvSpPr txBox="1"/>
          <p:nvPr/>
        </p:nvSpPr>
        <p:spPr>
          <a:xfrm>
            <a:off x="1553340" y="1729627"/>
            <a:ext cx="66868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0.35         0.32</a:t>
            </a:r>
            <a:endParaRPr lang="en-US" sz="650" dirty="0"/>
          </a:p>
        </p:txBody>
      </p:sp>
      <p:sp>
        <p:nvSpPr>
          <p:cNvPr id="86" name="TextBox 85"/>
          <p:cNvSpPr txBox="1"/>
          <p:nvPr/>
        </p:nvSpPr>
        <p:spPr>
          <a:xfrm>
            <a:off x="2370554" y="1723587"/>
            <a:ext cx="687530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0.64           0.58</a:t>
            </a:r>
            <a:endParaRPr lang="en-US" sz="650" dirty="0"/>
          </a:p>
        </p:txBody>
      </p:sp>
      <p:sp>
        <p:nvSpPr>
          <p:cNvPr id="87" name="TextBox 86"/>
          <p:cNvSpPr txBox="1"/>
          <p:nvPr/>
        </p:nvSpPr>
        <p:spPr>
          <a:xfrm>
            <a:off x="1541897" y="2046409"/>
            <a:ext cx="649840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0.72         0.70</a:t>
            </a:r>
            <a:endParaRPr lang="en-US" sz="650" dirty="0"/>
          </a:p>
        </p:txBody>
      </p:sp>
      <p:sp>
        <p:nvSpPr>
          <p:cNvPr id="88" name="TextBox 87"/>
          <p:cNvSpPr txBox="1"/>
          <p:nvPr/>
        </p:nvSpPr>
        <p:spPr>
          <a:xfrm>
            <a:off x="2359111" y="2046409"/>
            <a:ext cx="687530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0.57           0.43</a:t>
            </a:r>
            <a:endParaRPr lang="en-US" sz="650" dirty="0"/>
          </a:p>
        </p:txBody>
      </p:sp>
      <p:sp>
        <p:nvSpPr>
          <p:cNvPr id="89" name="TextBox 88"/>
          <p:cNvSpPr txBox="1"/>
          <p:nvPr/>
        </p:nvSpPr>
        <p:spPr>
          <a:xfrm>
            <a:off x="1540164" y="2367961"/>
            <a:ext cx="649840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0.24         0.65</a:t>
            </a:r>
            <a:endParaRPr lang="en-US" sz="650" dirty="0"/>
          </a:p>
        </p:txBody>
      </p:sp>
      <p:sp>
        <p:nvSpPr>
          <p:cNvPr id="90" name="TextBox 89"/>
          <p:cNvSpPr txBox="1"/>
          <p:nvPr/>
        </p:nvSpPr>
        <p:spPr>
          <a:xfrm>
            <a:off x="2357378" y="2367961"/>
            <a:ext cx="687530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0.53           1.14</a:t>
            </a:r>
            <a:endParaRPr lang="en-US" sz="650" dirty="0"/>
          </a:p>
        </p:txBody>
      </p:sp>
      <p:sp>
        <p:nvSpPr>
          <p:cNvPr id="91" name="TextBox 90"/>
          <p:cNvSpPr txBox="1"/>
          <p:nvPr/>
        </p:nvSpPr>
        <p:spPr>
          <a:xfrm>
            <a:off x="1556030" y="2685322"/>
            <a:ext cx="649840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0.48         0.78</a:t>
            </a:r>
            <a:endParaRPr lang="en-US" sz="650" dirty="0"/>
          </a:p>
        </p:txBody>
      </p:sp>
      <p:sp>
        <p:nvSpPr>
          <p:cNvPr id="92" name="TextBox 91"/>
          <p:cNvSpPr txBox="1"/>
          <p:nvPr/>
        </p:nvSpPr>
        <p:spPr>
          <a:xfrm>
            <a:off x="2373244" y="2685322"/>
            <a:ext cx="687530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0.41           0.71</a:t>
            </a:r>
            <a:endParaRPr lang="en-US" sz="650" dirty="0"/>
          </a:p>
        </p:txBody>
      </p:sp>
      <p:sp>
        <p:nvSpPr>
          <p:cNvPr id="93" name="TextBox 92"/>
          <p:cNvSpPr txBox="1"/>
          <p:nvPr/>
        </p:nvSpPr>
        <p:spPr>
          <a:xfrm>
            <a:off x="1539374" y="3006238"/>
            <a:ext cx="649840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0.13         1.41</a:t>
            </a:r>
            <a:endParaRPr lang="en-US" sz="650" dirty="0"/>
          </a:p>
        </p:txBody>
      </p:sp>
      <p:sp>
        <p:nvSpPr>
          <p:cNvPr id="94" name="TextBox 93"/>
          <p:cNvSpPr txBox="1"/>
          <p:nvPr/>
        </p:nvSpPr>
        <p:spPr>
          <a:xfrm>
            <a:off x="2356588" y="3006238"/>
            <a:ext cx="687530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0.32           0.54</a:t>
            </a:r>
            <a:endParaRPr lang="en-US" sz="650" dirty="0"/>
          </a:p>
        </p:txBody>
      </p:sp>
      <p:sp>
        <p:nvSpPr>
          <p:cNvPr id="95" name="TextBox 94"/>
          <p:cNvSpPr txBox="1"/>
          <p:nvPr/>
        </p:nvSpPr>
        <p:spPr>
          <a:xfrm>
            <a:off x="1566114" y="3332358"/>
            <a:ext cx="649840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0.16         0.58</a:t>
            </a:r>
            <a:endParaRPr lang="en-US" sz="650" dirty="0"/>
          </a:p>
        </p:txBody>
      </p:sp>
      <p:sp>
        <p:nvSpPr>
          <p:cNvPr id="96" name="TextBox 95"/>
          <p:cNvSpPr txBox="1"/>
          <p:nvPr/>
        </p:nvSpPr>
        <p:spPr>
          <a:xfrm>
            <a:off x="2383328" y="3332358"/>
            <a:ext cx="687530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0.30           0.90</a:t>
            </a:r>
            <a:endParaRPr lang="en-US" sz="650" dirty="0"/>
          </a:p>
        </p:txBody>
      </p:sp>
      <p:sp>
        <p:nvSpPr>
          <p:cNvPr id="97" name="TextBox 96"/>
          <p:cNvSpPr txBox="1"/>
          <p:nvPr/>
        </p:nvSpPr>
        <p:spPr>
          <a:xfrm>
            <a:off x="1570274" y="3657863"/>
            <a:ext cx="649840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1.08         1.73</a:t>
            </a:r>
            <a:endParaRPr lang="en-US" sz="650" dirty="0"/>
          </a:p>
        </p:txBody>
      </p:sp>
      <p:sp>
        <p:nvSpPr>
          <p:cNvPr id="98" name="TextBox 97"/>
          <p:cNvSpPr txBox="1"/>
          <p:nvPr/>
        </p:nvSpPr>
        <p:spPr>
          <a:xfrm>
            <a:off x="2387488" y="3657863"/>
            <a:ext cx="687530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1.05           1.05</a:t>
            </a:r>
            <a:endParaRPr lang="en-US" sz="650" dirty="0"/>
          </a:p>
        </p:txBody>
      </p:sp>
      <p:sp>
        <p:nvSpPr>
          <p:cNvPr id="99" name="TextBox 98"/>
          <p:cNvSpPr txBox="1"/>
          <p:nvPr/>
        </p:nvSpPr>
        <p:spPr>
          <a:xfrm>
            <a:off x="1553340" y="3972050"/>
            <a:ext cx="649840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0.62         1.33</a:t>
            </a:r>
            <a:endParaRPr lang="en-US" sz="650" dirty="0"/>
          </a:p>
        </p:txBody>
      </p:sp>
      <p:sp>
        <p:nvSpPr>
          <p:cNvPr id="100" name="TextBox 99"/>
          <p:cNvSpPr txBox="1"/>
          <p:nvPr/>
        </p:nvSpPr>
        <p:spPr>
          <a:xfrm>
            <a:off x="2370554" y="3972050"/>
            <a:ext cx="66868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0.85          1.56</a:t>
            </a:r>
            <a:endParaRPr lang="en-US" sz="650" dirty="0"/>
          </a:p>
        </p:txBody>
      </p:sp>
      <p:sp>
        <p:nvSpPr>
          <p:cNvPr id="101" name="TextBox 100"/>
          <p:cNvSpPr txBox="1"/>
          <p:nvPr/>
        </p:nvSpPr>
        <p:spPr>
          <a:xfrm>
            <a:off x="1560742" y="4299876"/>
            <a:ext cx="649840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1.10         0.27</a:t>
            </a:r>
            <a:endParaRPr lang="en-US" sz="650" dirty="0"/>
          </a:p>
        </p:txBody>
      </p:sp>
      <p:sp>
        <p:nvSpPr>
          <p:cNvPr id="102" name="TextBox 101"/>
          <p:cNvSpPr txBox="1"/>
          <p:nvPr/>
        </p:nvSpPr>
        <p:spPr>
          <a:xfrm>
            <a:off x="2377956" y="4299876"/>
            <a:ext cx="668685" cy="192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50" dirty="0" smtClean="0"/>
              <a:t>0.78          0.00</a:t>
            </a:r>
            <a:endParaRPr lang="en-US" sz="65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46593</TotalTime>
  <Words>105</Words>
  <Application>Microsoft Macintosh PowerPoint</Application>
  <PresentationFormat>On-screen Show (4:3)</PresentationFormat>
  <Paragraphs>43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Stephanie Guest</dc:creator>
  <cp:lastModifiedBy>Microsoft Office User</cp:lastModifiedBy>
  <cp:revision>101</cp:revision>
  <cp:lastPrinted>2016-04-19T15:14:43Z</cp:lastPrinted>
  <dcterms:created xsi:type="dcterms:W3CDTF">2014-10-23T08:47:21Z</dcterms:created>
  <dcterms:modified xsi:type="dcterms:W3CDTF">2016-06-02T10:28:45Z</dcterms:modified>
</cp:coreProperties>
</file>