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customXml/itemProps1.xml" ContentType="application/vnd.openxmlformats-officedocument.customXmlProperties+xml"/>
  <Default Extension="jpeg" ContentType="image/jpeg"/>
  <Default Extension="rels" ContentType="application/vnd.openxmlformats-package.relationships+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Default Extension="bin" ContentType="application/vnd.openxmlformats-officedocument.presentationml.printerSettings"/>
  <Default Extension="png" ContentType="image/png"/>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customXml/itemProps2.xml" ContentType="application/vnd.openxmlformats-officedocument.customXmlPropertie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sldIdLst>
    <p:sldId id="264" r:id="rId2"/>
    <p:sldId id="265" r:id="rId3"/>
    <p:sldId id="256" r:id="rId4"/>
    <p:sldId id="257" r:id="rId5"/>
    <p:sldId id="261" r:id="rId6"/>
    <p:sldId id="263"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150" d="100"/>
          <a:sy n="150" d="100"/>
        </p:scale>
        <p:origin x="-1192" y="61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tableStyles" Target="tableStyles.xml"/><Relationship Id="rId8"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customXml" Target="../customXml/item3.xml"/><Relationship Id="rId1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5" Type="http://schemas.openxmlformats.org/officeDocument/2006/relationships/customXml" Target="../customXml/item2.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printerSettings" Target="printerSettings/printerSettings1.bin"/><Relationship Id="rId14" Type="http://schemas.openxmlformats.org/officeDocument/2006/relationships/customXml" Target="../customXml/item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F2FF13-EE61-AA4C-A10C-C860E6B3727B}" type="datetimeFigureOut">
              <a:rPr lang="en-US" smtClean="0"/>
              <a:t>5/23/16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C80D1C-83B0-234B-A7AF-DAF672F7DE91}" type="slidenum">
              <a:rPr lang="en-US" smtClean="0"/>
              <a:t>‹#›</a:t>
            </a:fld>
            <a:endParaRPr lang="en-US"/>
          </a:p>
        </p:txBody>
      </p:sp>
    </p:spTree>
    <p:extLst>
      <p:ext uri="{BB962C8B-B14F-4D97-AF65-F5344CB8AC3E}">
        <p14:creationId xmlns:p14="http://schemas.microsoft.com/office/powerpoint/2010/main" val="366437304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Figure S1 – </a:t>
            </a:r>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 slope of pre-IPI over successive calls is different within each corridor width condition. Therefore</a:t>
            </a:r>
            <a:r>
              <a:rPr lang="en-US" baseline="0" dirty="0" smtClean="0"/>
              <a:t> </a:t>
            </a:r>
            <a:r>
              <a:rPr lang="en-US" dirty="0" smtClean="0"/>
              <a:t>we need to model an interaction term between call and corridor width.</a:t>
            </a:r>
          </a:p>
          <a:p>
            <a:endParaRPr lang="en-US" dirty="0"/>
          </a:p>
        </p:txBody>
      </p:sp>
      <p:sp>
        <p:nvSpPr>
          <p:cNvPr id="4" name="Slide Number Placeholder 3"/>
          <p:cNvSpPr>
            <a:spLocks noGrp="1"/>
          </p:cNvSpPr>
          <p:nvPr>
            <p:ph type="sldNum" sz="quarter" idx="10"/>
          </p:nvPr>
        </p:nvSpPr>
        <p:spPr/>
        <p:txBody>
          <a:bodyPr/>
          <a:lstStyle/>
          <a:p>
            <a:fld id="{40C80D1C-83B0-234B-A7AF-DAF672F7DE91}" type="slidenum">
              <a:rPr lang="en-US" smtClean="0"/>
              <a:t>3</a:t>
            </a:fld>
            <a:endParaRPr lang="en-US"/>
          </a:p>
        </p:txBody>
      </p:sp>
    </p:spTree>
    <p:extLst>
      <p:ext uri="{BB962C8B-B14F-4D97-AF65-F5344CB8AC3E}">
        <p14:creationId xmlns:p14="http://schemas.microsoft.com/office/powerpoint/2010/main" val="13819793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93A51B0-016E-5B45-A1A7-A8185D8C89A1}" type="datetimeFigureOut">
              <a:rPr lang="en-US" smtClean="0"/>
              <a:t>5/23/16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7F955F-D032-5249-BC45-0D922D1A4C49}" type="slidenum">
              <a:rPr lang="en-US" smtClean="0"/>
              <a:t>‹#›</a:t>
            </a:fld>
            <a:endParaRPr lang="en-US"/>
          </a:p>
        </p:txBody>
      </p:sp>
    </p:spTree>
    <p:extLst>
      <p:ext uri="{BB962C8B-B14F-4D97-AF65-F5344CB8AC3E}">
        <p14:creationId xmlns:p14="http://schemas.microsoft.com/office/powerpoint/2010/main" val="40241865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3A51B0-016E-5B45-A1A7-A8185D8C89A1}" type="datetimeFigureOut">
              <a:rPr lang="en-US" smtClean="0"/>
              <a:t>5/23/16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7F955F-D032-5249-BC45-0D922D1A4C49}" type="slidenum">
              <a:rPr lang="en-US" smtClean="0"/>
              <a:t>‹#›</a:t>
            </a:fld>
            <a:endParaRPr lang="en-US"/>
          </a:p>
        </p:txBody>
      </p:sp>
    </p:spTree>
    <p:extLst>
      <p:ext uri="{BB962C8B-B14F-4D97-AF65-F5344CB8AC3E}">
        <p14:creationId xmlns:p14="http://schemas.microsoft.com/office/powerpoint/2010/main" val="19892255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3A51B0-016E-5B45-A1A7-A8185D8C89A1}" type="datetimeFigureOut">
              <a:rPr lang="en-US" smtClean="0"/>
              <a:t>5/23/16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7F955F-D032-5249-BC45-0D922D1A4C49}" type="slidenum">
              <a:rPr lang="en-US" smtClean="0"/>
              <a:t>‹#›</a:t>
            </a:fld>
            <a:endParaRPr lang="en-US"/>
          </a:p>
        </p:txBody>
      </p:sp>
    </p:spTree>
    <p:extLst>
      <p:ext uri="{BB962C8B-B14F-4D97-AF65-F5344CB8AC3E}">
        <p14:creationId xmlns:p14="http://schemas.microsoft.com/office/powerpoint/2010/main" val="11252609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3A51B0-016E-5B45-A1A7-A8185D8C89A1}" type="datetimeFigureOut">
              <a:rPr lang="en-US" smtClean="0"/>
              <a:t>5/23/16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7F955F-D032-5249-BC45-0D922D1A4C49}" type="slidenum">
              <a:rPr lang="en-US" smtClean="0"/>
              <a:t>‹#›</a:t>
            </a:fld>
            <a:endParaRPr lang="en-US"/>
          </a:p>
        </p:txBody>
      </p:sp>
    </p:spTree>
    <p:extLst>
      <p:ext uri="{BB962C8B-B14F-4D97-AF65-F5344CB8AC3E}">
        <p14:creationId xmlns:p14="http://schemas.microsoft.com/office/powerpoint/2010/main" val="10047698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93A51B0-016E-5B45-A1A7-A8185D8C89A1}" type="datetimeFigureOut">
              <a:rPr lang="en-US" smtClean="0"/>
              <a:t>5/23/16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7F955F-D032-5249-BC45-0D922D1A4C49}" type="slidenum">
              <a:rPr lang="en-US" smtClean="0"/>
              <a:t>‹#›</a:t>
            </a:fld>
            <a:endParaRPr lang="en-US"/>
          </a:p>
        </p:txBody>
      </p:sp>
    </p:spTree>
    <p:extLst>
      <p:ext uri="{BB962C8B-B14F-4D97-AF65-F5344CB8AC3E}">
        <p14:creationId xmlns:p14="http://schemas.microsoft.com/office/powerpoint/2010/main" val="9954494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93A51B0-016E-5B45-A1A7-A8185D8C89A1}" type="datetimeFigureOut">
              <a:rPr lang="en-US" smtClean="0"/>
              <a:t>5/23/16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7F955F-D032-5249-BC45-0D922D1A4C49}" type="slidenum">
              <a:rPr lang="en-US" smtClean="0"/>
              <a:t>‹#›</a:t>
            </a:fld>
            <a:endParaRPr lang="en-US"/>
          </a:p>
        </p:txBody>
      </p:sp>
    </p:spTree>
    <p:extLst>
      <p:ext uri="{BB962C8B-B14F-4D97-AF65-F5344CB8AC3E}">
        <p14:creationId xmlns:p14="http://schemas.microsoft.com/office/powerpoint/2010/main" val="38171784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93A51B0-016E-5B45-A1A7-A8185D8C89A1}" type="datetimeFigureOut">
              <a:rPr lang="en-US" smtClean="0"/>
              <a:t>5/23/16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67F955F-D032-5249-BC45-0D922D1A4C49}" type="slidenum">
              <a:rPr lang="en-US" smtClean="0"/>
              <a:t>‹#›</a:t>
            </a:fld>
            <a:endParaRPr lang="en-US"/>
          </a:p>
        </p:txBody>
      </p:sp>
    </p:spTree>
    <p:extLst>
      <p:ext uri="{BB962C8B-B14F-4D97-AF65-F5344CB8AC3E}">
        <p14:creationId xmlns:p14="http://schemas.microsoft.com/office/powerpoint/2010/main" val="18172047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93A51B0-016E-5B45-A1A7-A8185D8C89A1}" type="datetimeFigureOut">
              <a:rPr lang="en-US" smtClean="0"/>
              <a:t>5/23/16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67F955F-D032-5249-BC45-0D922D1A4C49}" type="slidenum">
              <a:rPr lang="en-US" smtClean="0"/>
              <a:t>‹#›</a:t>
            </a:fld>
            <a:endParaRPr lang="en-US"/>
          </a:p>
        </p:txBody>
      </p:sp>
    </p:spTree>
    <p:extLst>
      <p:ext uri="{BB962C8B-B14F-4D97-AF65-F5344CB8AC3E}">
        <p14:creationId xmlns:p14="http://schemas.microsoft.com/office/powerpoint/2010/main" val="7394716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3A51B0-016E-5B45-A1A7-A8185D8C89A1}" type="datetimeFigureOut">
              <a:rPr lang="en-US" smtClean="0"/>
              <a:t>5/23/16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67F955F-D032-5249-BC45-0D922D1A4C49}" type="slidenum">
              <a:rPr lang="en-US" smtClean="0"/>
              <a:t>‹#›</a:t>
            </a:fld>
            <a:endParaRPr lang="en-US"/>
          </a:p>
        </p:txBody>
      </p:sp>
    </p:spTree>
    <p:extLst>
      <p:ext uri="{BB962C8B-B14F-4D97-AF65-F5344CB8AC3E}">
        <p14:creationId xmlns:p14="http://schemas.microsoft.com/office/powerpoint/2010/main" val="21672586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3A51B0-016E-5B45-A1A7-A8185D8C89A1}" type="datetimeFigureOut">
              <a:rPr lang="en-US" smtClean="0"/>
              <a:t>5/23/16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7F955F-D032-5249-BC45-0D922D1A4C49}" type="slidenum">
              <a:rPr lang="en-US" smtClean="0"/>
              <a:t>‹#›</a:t>
            </a:fld>
            <a:endParaRPr lang="en-US"/>
          </a:p>
        </p:txBody>
      </p:sp>
    </p:spTree>
    <p:extLst>
      <p:ext uri="{BB962C8B-B14F-4D97-AF65-F5344CB8AC3E}">
        <p14:creationId xmlns:p14="http://schemas.microsoft.com/office/powerpoint/2010/main" val="1444838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3A51B0-016E-5B45-A1A7-A8185D8C89A1}" type="datetimeFigureOut">
              <a:rPr lang="en-US" smtClean="0"/>
              <a:t>5/23/16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7F955F-D032-5249-BC45-0D922D1A4C49}" type="slidenum">
              <a:rPr lang="en-US" smtClean="0"/>
              <a:t>‹#›</a:t>
            </a:fld>
            <a:endParaRPr lang="en-US"/>
          </a:p>
        </p:txBody>
      </p:sp>
    </p:spTree>
    <p:extLst>
      <p:ext uri="{BB962C8B-B14F-4D97-AF65-F5344CB8AC3E}">
        <p14:creationId xmlns:p14="http://schemas.microsoft.com/office/powerpoint/2010/main" val="223304241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3A51B0-016E-5B45-A1A7-A8185D8C89A1}" type="datetimeFigureOut">
              <a:rPr lang="en-US" smtClean="0"/>
              <a:t>5/23/16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7F955F-D032-5249-BC45-0D922D1A4C49}" type="slidenum">
              <a:rPr lang="en-US" smtClean="0"/>
              <a:t>‹#›</a:t>
            </a:fld>
            <a:endParaRPr lang="en-US"/>
          </a:p>
        </p:txBody>
      </p:sp>
    </p:spTree>
    <p:extLst>
      <p:ext uri="{BB962C8B-B14F-4D97-AF65-F5344CB8AC3E}">
        <p14:creationId xmlns:p14="http://schemas.microsoft.com/office/powerpoint/2010/main" val="15429818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619" y="4195269"/>
            <a:ext cx="7943389" cy="646331"/>
          </a:xfrm>
          <a:prstGeom prst="rect">
            <a:avLst/>
          </a:prstGeom>
          <a:noFill/>
        </p:spPr>
        <p:txBody>
          <a:bodyPr wrap="square" rtlCol="0">
            <a:spAutoFit/>
          </a:bodyPr>
          <a:lstStyle/>
          <a:p>
            <a:pPr algn="just"/>
            <a:r>
              <a:rPr lang="en-US" sz="1200" b="1" dirty="0" smtClean="0">
                <a:latin typeface="Times New Roman"/>
                <a:cs typeface="Times New Roman"/>
              </a:rPr>
              <a:t>Figure S1. Individual differences between bats. </a:t>
            </a:r>
            <a:r>
              <a:rPr lang="en-US" sz="1200" dirty="0" smtClean="0">
                <a:latin typeface="Times New Roman"/>
                <a:cs typeface="Times New Roman"/>
              </a:rPr>
              <a:t>Significant differences </a:t>
            </a:r>
            <a:r>
              <a:rPr lang="en-US" sz="1200" dirty="0" smtClean="0">
                <a:latin typeface="Times New Roman"/>
                <a:cs typeface="Times New Roman"/>
              </a:rPr>
              <a:t>(</a:t>
            </a:r>
            <a:r>
              <a:rPr lang="en-US" sz="1200" dirty="0" err="1" smtClean="0">
                <a:latin typeface="Times New Roman"/>
                <a:cs typeface="Times New Roman"/>
              </a:rPr>
              <a:t>Kruskal</a:t>
            </a:r>
            <a:r>
              <a:rPr lang="en-US" sz="1200" dirty="0" smtClean="0">
                <a:latin typeface="Times New Roman"/>
                <a:cs typeface="Times New Roman"/>
              </a:rPr>
              <a:t>-Wallis, </a:t>
            </a:r>
            <a:r>
              <a:rPr lang="en-US" sz="1200" dirty="0" smtClean="0">
                <a:latin typeface="Times New Roman"/>
                <a:cs typeface="Times New Roman"/>
              </a:rPr>
              <a:t>p &lt; 0.01</a:t>
            </a:r>
            <a:r>
              <a:rPr lang="en-US" sz="1200" dirty="0" smtClean="0">
                <a:latin typeface="Times New Roman"/>
                <a:cs typeface="Times New Roman"/>
              </a:rPr>
              <a:t>) were found between IPIs (left panel) emitted by individual bats, and these differences were accounted for in the GLMM.  No significant differences were found between individual bats for IPI ratio </a:t>
            </a:r>
            <a:r>
              <a:rPr lang="en-US" sz="1200" dirty="0">
                <a:latin typeface="Times New Roman"/>
                <a:cs typeface="Times New Roman"/>
              </a:rPr>
              <a:t>(</a:t>
            </a:r>
            <a:r>
              <a:rPr lang="en-US" sz="1200" dirty="0" err="1">
                <a:latin typeface="Times New Roman"/>
                <a:cs typeface="Times New Roman"/>
              </a:rPr>
              <a:t>Kruskal</a:t>
            </a:r>
            <a:r>
              <a:rPr lang="en-US" sz="1200" dirty="0">
                <a:latin typeface="Times New Roman"/>
                <a:cs typeface="Times New Roman"/>
              </a:rPr>
              <a:t>-Wallis, p </a:t>
            </a:r>
            <a:r>
              <a:rPr lang="en-US" sz="1200" dirty="0" smtClean="0">
                <a:latin typeface="Times New Roman"/>
                <a:cs typeface="Times New Roman"/>
              </a:rPr>
              <a:t>= 0.41</a:t>
            </a:r>
            <a:r>
              <a:rPr lang="en-US" sz="1200" dirty="0" smtClean="0">
                <a:latin typeface="Times New Roman"/>
                <a:cs typeface="Times New Roman"/>
              </a:rPr>
              <a:t>).</a:t>
            </a:r>
            <a:endParaRPr lang="en-US" sz="1200" dirty="0">
              <a:latin typeface="Times New Roman"/>
              <a:cs typeface="Times New Roman"/>
            </a:endParaRPr>
          </a:p>
        </p:txBody>
      </p:sp>
      <p:pic>
        <p:nvPicPr>
          <p:cNvPr id="3" name="Picture 2" descr="bat_diff.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619" y="840242"/>
            <a:ext cx="4048442" cy="3036331"/>
          </a:xfrm>
          <a:prstGeom prst="rect">
            <a:avLst/>
          </a:prstGeom>
        </p:spPr>
      </p:pic>
      <p:pic>
        <p:nvPicPr>
          <p:cNvPr id="4" name="Picture 3" descr="bat_diff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18706" y="840241"/>
            <a:ext cx="4048442" cy="3036331"/>
          </a:xfrm>
          <a:prstGeom prst="rect">
            <a:avLst/>
          </a:prstGeom>
        </p:spPr>
      </p:pic>
    </p:spTree>
    <p:extLst>
      <p:ext uri="{BB962C8B-B14F-4D97-AF65-F5344CB8AC3E}">
        <p14:creationId xmlns:p14="http://schemas.microsoft.com/office/powerpoint/2010/main" val="41246374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14145" y="3966113"/>
            <a:ext cx="7943389" cy="830997"/>
          </a:xfrm>
          <a:prstGeom prst="rect">
            <a:avLst/>
          </a:prstGeom>
          <a:noFill/>
        </p:spPr>
        <p:txBody>
          <a:bodyPr wrap="square" rtlCol="0">
            <a:spAutoFit/>
          </a:bodyPr>
          <a:lstStyle/>
          <a:p>
            <a:pPr algn="just"/>
            <a:r>
              <a:rPr lang="en-US" sz="1200" b="1" dirty="0" smtClean="0">
                <a:latin typeface="Times New Roman"/>
                <a:cs typeface="Times New Roman"/>
              </a:rPr>
              <a:t>Figure S2. No effect of Block. </a:t>
            </a:r>
            <a:r>
              <a:rPr lang="en-US" sz="1200" dirty="0" smtClean="0">
                <a:latin typeface="Times New Roman"/>
                <a:cs typeface="Times New Roman"/>
              </a:rPr>
              <a:t>Practice effects were controlled for in this experiment by dividing it into two “Blocks.” In Block 1, the corridor was progressively narrowed over many days, and in Block 2 the corridor was progressively widened again. Neither IPIs (left panel) nor IPI ratios (right panel) were dependent on </a:t>
            </a:r>
            <a:r>
              <a:rPr lang="en-US" sz="1200" dirty="0">
                <a:latin typeface="Times New Roman"/>
                <a:cs typeface="Times New Roman"/>
              </a:rPr>
              <a:t>Block </a:t>
            </a:r>
            <a:r>
              <a:rPr lang="en-US" sz="1200" dirty="0" smtClean="0">
                <a:latin typeface="Times New Roman"/>
                <a:cs typeface="Times New Roman"/>
              </a:rPr>
              <a:t>(Wilcoxon Rank-Sum, p = 0.16 and p = 0.11</a:t>
            </a:r>
            <a:r>
              <a:rPr lang="en-US" sz="1200" smtClean="0">
                <a:latin typeface="Times New Roman"/>
                <a:cs typeface="Times New Roman"/>
              </a:rPr>
              <a:t>, respectively) </a:t>
            </a:r>
            <a:r>
              <a:rPr lang="en-US" sz="1200" dirty="0">
                <a:latin typeface="Times New Roman"/>
                <a:cs typeface="Times New Roman"/>
              </a:rPr>
              <a:t>, </a:t>
            </a:r>
            <a:r>
              <a:rPr lang="en-US" sz="1200" dirty="0" smtClean="0">
                <a:latin typeface="Times New Roman"/>
                <a:cs typeface="Times New Roman"/>
              </a:rPr>
              <a:t>and therefore practice effects were ruled out. </a:t>
            </a:r>
            <a:endParaRPr lang="en-US" sz="1200" dirty="0">
              <a:latin typeface="Times New Roman"/>
              <a:cs typeface="Times New Roman"/>
            </a:endParaRPr>
          </a:p>
        </p:txBody>
      </p:sp>
      <p:pic>
        <p:nvPicPr>
          <p:cNvPr id="3" name="Picture 2" descr="block_diff.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1493" y="830693"/>
            <a:ext cx="3867391" cy="2900543"/>
          </a:xfrm>
          <a:prstGeom prst="rect">
            <a:avLst/>
          </a:prstGeom>
        </p:spPr>
      </p:pic>
      <p:pic>
        <p:nvPicPr>
          <p:cNvPr id="4" name="Picture 3" descr="block_diff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85840" y="830693"/>
            <a:ext cx="3902564" cy="2926923"/>
          </a:xfrm>
          <a:prstGeom prst="rect">
            <a:avLst/>
          </a:prstGeom>
        </p:spPr>
      </p:pic>
    </p:spTree>
    <p:extLst>
      <p:ext uri="{BB962C8B-B14F-4D97-AF65-F5344CB8AC3E}">
        <p14:creationId xmlns:p14="http://schemas.microsoft.com/office/powerpoint/2010/main" val="8414889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ras67\Desktop\bats\alyssa\sas\call_preIPI.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43224" y="127272"/>
            <a:ext cx="6691699" cy="501877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611619" y="5178735"/>
            <a:ext cx="7943389" cy="646331"/>
          </a:xfrm>
          <a:prstGeom prst="rect">
            <a:avLst/>
          </a:prstGeom>
          <a:noFill/>
        </p:spPr>
        <p:txBody>
          <a:bodyPr wrap="square" rtlCol="0">
            <a:spAutoFit/>
          </a:bodyPr>
          <a:lstStyle/>
          <a:p>
            <a:pPr algn="just"/>
            <a:r>
              <a:rPr lang="en-US" sz="1200" b="1" dirty="0" smtClean="0">
                <a:latin typeface="Times New Roman"/>
                <a:cs typeface="Times New Roman"/>
              </a:rPr>
              <a:t>Figure S3. Interaction between call and pre-IPI. </a:t>
            </a:r>
            <a:r>
              <a:rPr lang="en-US" sz="1200" dirty="0" smtClean="0">
                <a:latin typeface="Times New Roman"/>
                <a:cs typeface="Times New Roman"/>
              </a:rPr>
              <a:t>Each call’s pre-IPI is plotted as an open circle</a:t>
            </a:r>
            <a:r>
              <a:rPr lang="en-US" sz="1200" b="1" dirty="0" smtClean="0">
                <a:latin typeface="Times New Roman"/>
                <a:cs typeface="Times New Roman"/>
              </a:rPr>
              <a:t>. </a:t>
            </a:r>
            <a:r>
              <a:rPr lang="en-US" sz="1200" dirty="0" smtClean="0">
                <a:latin typeface="Times New Roman"/>
                <a:cs typeface="Times New Roman"/>
              </a:rPr>
              <a:t>Regression lines indicate average rate of decrease in IPI length over the course of a flight in the 40 cm (left), 70 cm (middle), and 100 cm (right) corridors.  </a:t>
            </a:r>
            <a:endParaRPr lang="en-US" sz="1200" dirty="0">
              <a:latin typeface="Times New Roman"/>
              <a:cs typeface="Times New Roman"/>
            </a:endParaRPr>
          </a:p>
        </p:txBody>
      </p:sp>
    </p:spTree>
    <p:extLst>
      <p:ext uri="{BB962C8B-B14F-4D97-AF65-F5344CB8AC3E}">
        <p14:creationId xmlns:p14="http://schemas.microsoft.com/office/powerpoint/2010/main" val="3922267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952994854"/>
              </p:ext>
            </p:extLst>
          </p:nvPr>
        </p:nvGraphicFramePr>
        <p:xfrm>
          <a:off x="533400" y="990600"/>
          <a:ext cx="8305801" cy="3618704"/>
        </p:xfrm>
        <a:graphic>
          <a:graphicData uri="http://schemas.openxmlformats.org/drawingml/2006/table">
            <a:tbl>
              <a:tblPr firstRow="1" bandRow="1">
                <a:tableStyleId>{5C22544A-7EE6-4342-B048-85BDC9FD1C3A}</a:tableStyleId>
              </a:tblPr>
              <a:tblGrid>
                <a:gridCol w="2133600"/>
                <a:gridCol w="1940943"/>
                <a:gridCol w="1253706"/>
                <a:gridCol w="2037272"/>
                <a:gridCol w="940280"/>
              </a:tblGrid>
              <a:tr h="622224">
                <a:tc>
                  <a:txBody>
                    <a:bodyPr/>
                    <a:lstStyle/>
                    <a:p>
                      <a:pPr algn="ctr"/>
                      <a:r>
                        <a:rPr lang="en-US" sz="1600" dirty="0" smtClean="0"/>
                        <a:t>Parameter</a:t>
                      </a:r>
                      <a:endParaRPr lang="en-US" sz="16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GLM</a:t>
                      </a:r>
                    </a:p>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Estimate* (95%</a:t>
                      </a:r>
                      <a:r>
                        <a:rPr lang="en-US" sz="1600" baseline="0" dirty="0" smtClean="0"/>
                        <a:t> CI)</a:t>
                      </a:r>
                      <a:endParaRPr lang="en-US" sz="1600"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P-value </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Truncated</a:t>
                      </a:r>
                    </a:p>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Estimate (95%</a:t>
                      </a:r>
                      <a:r>
                        <a:rPr lang="en-US" sz="1600" baseline="0" dirty="0" smtClean="0"/>
                        <a:t> CI)</a:t>
                      </a:r>
                      <a:endParaRPr lang="en-US" sz="1600" dirty="0" smtClean="0"/>
                    </a:p>
                    <a:p>
                      <a:pPr marL="0" marR="0" indent="0" algn="ctr" defTabSz="914400" rtl="0" eaLnBrk="1" fontAlgn="auto" latinLnBrk="0" hangingPunct="1">
                        <a:lnSpc>
                          <a:spcPct val="100000"/>
                        </a:lnSpc>
                        <a:spcBef>
                          <a:spcPts val="0"/>
                        </a:spcBef>
                        <a:spcAft>
                          <a:spcPts val="0"/>
                        </a:spcAft>
                        <a:buClrTx/>
                        <a:buSzTx/>
                        <a:buFontTx/>
                        <a:buNone/>
                        <a:tabLst/>
                        <a:defRPr/>
                      </a:pPr>
                      <a:endParaRPr lang="en-US" sz="1600"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P-value </a:t>
                      </a:r>
                    </a:p>
                    <a:p>
                      <a:pPr marL="0" marR="0" indent="0" algn="ctr" defTabSz="914400" rtl="0" eaLnBrk="1" fontAlgn="auto" latinLnBrk="0" hangingPunct="1">
                        <a:lnSpc>
                          <a:spcPct val="100000"/>
                        </a:lnSpc>
                        <a:spcBef>
                          <a:spcPts val="0"/>
                        </a:spcBef>
                        <a:spcAft>
                          <a:spcPts val="0"/>
                        </a:spcAft>
                        <a:buClrTx/>
                        <a:buSzTx/>
                        <a:buFontTx/>
                        <a:buNone/>
                        <a:tabLst/>
                        <a:defRPr/>
                      </a:pPr>
                      <a:endParaRPr lang="en-US" sz="1600" dirty="0" smtClean="0"/>
                    </a:p>
                  </a:txBody>
                  <a:tcPr/>
                </a:tc>
              </a:tr>
              <a:tr h="529192">
                <a:tc>
                  <a:txBody>
                    <a:bodyPr/>
                    <a:lstStyle/>
                    <a:p>
                      <a:pPr algn="ctr"/>
                      <a:r>
                        <a:rPr lang="en-US" sz="1600" dirty="0" smtClean="0"/>
                        <a:t>Intercept ()</a:t>
                      </a:r>
                      <a:endParaRPr lang="en-US" sz="1600" dirty="0"/>
                    </a:p>
                  </a:txBody>
                  <a:tcPr/>
                </a:tc>
                <a:tc>
                  <a:txBody>
                    <a:bodyPr/>
                    <a:lstStyle/>
                    <a:p>
                      <a:pPr algn="ctr"/>
                      <a:r>
                        <a:rPr lang="en-US" sz="1600" dirty="0" smtClean="0"/>
                        <a:t>42.17 (41.84,</a:t>
                      </a:r>
                      <a:r>
                        <a:rPr lang="en-US" sz="1600" baseline="0" dirty="0" smtClean="0"/>
                        <a:t> 42.50)</a:t>
                      </a:r>
                      <a:endParaRPr lang="en-US" sz="1600" dirty="0"/>
                    </a:p>
                  </a:txBody>
                  <a:tcPr/>
                </a:tc>
                <a:tc>
                  <a:txBody>
                    <a:bodyPr/>
                    <a:lstStyle/>
                    <a:p>
                      <a:pPr algn="ctr"/>
                      <a:endParaRPr lang="en-US" sz="1600" dirty="0"/>
                    </a:p>
                  </a:txBody>
                  <a:tcPr/>
                </a:tc>
                <a:tc>
                  <a:txBody>
                    <a:bodyPr/>
                    <a:lstStyle/>
                    <a:p>
                      <a:pPr algn="ctr"/>
                      <a:r>
                        <a:rPr lang="en-US" sz="1600" dirty="0" smtClean="0"/>
                        <a:t>43.00 (42.12, 43.88)</a:t>
                      </a:r>
                      <a:endParaRPr lang="en-US" sz="1600" dirty="0"/>
                    </a:p>
                  </a:txBody>
                  <a:tcPr/>
                </a:tc>
                <a:tc>
                  <a:txBody>
                    <a:bodyPr/>
                    <a:lstStyle/>
                    <a:p>
                      <a:pPr algn="ctr"/>
                      <a:endParaRPr lang="en-US" sz="1600" dirty="0"/>
                    </a:p>
                  </a:txBody>
                  <a:tcPr/>
                </a:tc>
              </a:tr>
              <a:tr h="529192">
                <a:tc>
                  <a:txBody>
                    <a:bodyPr/>
                    <a:lstStyle/>
                    <a:p>
                      <a:pPr algn="ctr"/>
                      <a:r>
                        <a:rPr lang="en-US" sz="1600" baseline="0" dirty="0" smtClean="0"/>
                        <a:t>Call (</a:t>
                      </a:r>
                      <a:r>
                        <a:rPr lang="en-US" sz="1600" dirty="0" smtClean="0"/>
                        <a:t>)</a:t>
                      </a:r>
                      <a:endParaRPr lang="en-US" sz="1600" dirty="0"/>
                    </a:p>
                  </a:txBody>
                  <a:tcPr/>
                </a:tc>
                <a:tc>
                  <a:txBody>
                    <a:bodyPr/>
                    <a:lstStyle/>
                    <a:p>
                      <a:pPr algn="ctr"/>
                      <a:r>
                        <a:rPr lang="en-US" sz="1600" dirty="0" smtClean="0"/>
                        <a:t>-0.27 (-0.28, -0.26)</a:t>
                      </a:r>
                      <a:endParaRPr lang="en-US" sz="1600" dirty="0"/>
                    </a:p>
                  </a:txBody>
                  <a:tcPr/>
                </a:tc>
                <a:tc>
                  <a:txBody>
                    <a:bodyPr/>
                    <a:lstStyle/>
                    <a:p>
                      <a:pPr algn="ctr"/>
                      <a:r>
                        <a:rPr lang="en-US" sz="1600" dirty="0" smtClean="0"/>
                        <a:t>&lt;0.0001</a:t>
                      </a:r>
                      <a:endParaRPr lang="en-US" sz="1600" dirty="0"/>
                    </a:p>
                  </a:txBody>
                  <a:tcPr/>
                </a:tc>
                <a:tc>
                  <a:txBody>
                    <a:bodyPr/>
                    <a:lstStyle/>
                    <a:p>
                      <a:pPr algn="ctr"/>
                      <a:r>
                        <a:rPr lang="en-US" sz="1600" dirty="0" smtClean="0"/>
                        <a:t>-0.88 (-0.91, -0.85)</a:t>
                      </a:r>
                      <a:endParaRPr lang="en-US" sz="1600" dirty="0"/>
                    </a:p>
                  </a:txBody>
                  <a:tcPr/>
                </a:tc>
                <a:tc>
                  <a:txBody>
                    <a:bodyPr/>
                    <a:lstStyle/>
                    <a:p>
                      <a:pPr algn="ctr"/>
                      <a:r>
                        <a:rPr lang="en-US" sz="1600" dirty="0" smtClean="0"/>
                        <a:t>&lt;0.0001</a:t>
                      </a:r>
                      <a:endParaRPr lang="en-US" sz="1600" dirty="0"/>
                    </a:p>
                  </a:txBody>
                  <a:tcPr/>
                </a:tc>
              </a:tr>
              <a:tr h="529192">
                <a:tc>
                  <a:txBody>
                    <a:bodyPr/>
                    <a:lstStyle/>
                    <a:p>
                      <a:pPr algn="ctr"/>
                      <a:r>
                        <a:rPr lang="en-US" sz="1600" b="0" i="0" dirty="0" smtClean="0"/>
                        <a:t>40cm</a:t>
                      </a:r>
                      <a:r>
                        <a:rPr lang="en-US" sz="1600" b="0" i="0" baseline="0" dirty="0" smtClean="0"/>
                        <a:t> vs. 100cm</a:t>
                      </a:r>
                    </a:p>
                    <a:p>
                      <a:pPr algn="ctr"/>
                      <a:r>
                        <a:rPr lang="en-US" sz="1600" b="0" i="0" baseline="0" dirty="0" smtClean="0"/>
                        <a:t>Corridor Width ()</a:t>
                      </a:r>
                      <a:endParaRPr lang="en-US" sz="1600" b="0" i="0" dirty="0"/>
                    </a:p>
                  </a:txBody>
                  <a:tcPr/>
                </a:tc>
                <a:tc>
                  <a:txBody>
                    <a:bodyPr/>
                    <a:lstStyle/>
                    <a:p>
                      <a:pPr algn="ctr"/>
                      <a:r>
                        <a:rPr lang="en-US" sz="1600" b="0" i="0" dirty="0" smtClean="0"/>
                        <a:t>-4.05 (-4.39, -3.72)</a:t>
                      </a:r>
                      <a:endParaRPr lang="en-US" sz="1600" b="0" i="0" dirty="0"/>
                    </a:p>
                  </a:txBody>
                  <a:tcPr/>
                </a:tc>
                <a:tc>
                  <a:txBody>
                    <a:bodyPr/>
                    <a:lstStyle/>
                    <a:p>
                      <a:pPr algn="ctr"/>
                      <a:r>
                        <a:rPr lang="en-US" sz="1600" b="0" i="0" dirty="0" smtClean="0"/>
                        <a:t>&lt;0.0001</a:t>
                      </a:r>
                      <a:endParaRPr lang="en-US" sz="1600" b="0" i="0" dirty="0"/>
                    </a:p>
                  </a:txBody>
                  <a:tcPr/>
                </a:tc>
                <a:tc>
                  <a:txBody>
                    <a:bodyPr/>
                    <a:lstStyle/>
                    <a:p>
                      <a:pPr algn="ctr"/>
                      <a:r>
                        <a:rPr lang="en-US" sz="1600" b="0" i="0" dirty="0" smtClean="0"/>
                        <a:t>-12.48 (-13.49, -11.47)</a:t>
                      </a:r>
                      <a:endParaRPr lang="en-US" sz="1600" b="0" i="0" dirty="0"/>
                    </a:p>
                  </a:txBody>
                  <a:tcPr/>
                </a:tc>
                <a:tc>
                  <a:txBody>
                    <a:bodyPr/>
                    <a:lstStyle/>
                    <a:p>
                      <a:pPr algn="ctr"/>
                      <a:r>
                        <a:rPr lang="en-US" sz="1600" b="0" i="0" dirty="0" smtClean="0"/>
                        <a:t>&lt;0.0001</a:t>
                      </a:r>
                      <a:endParaRPr lang="en-US" sz="1600" b="0" i="0" dirty="0"/>
                    </a:p>
                  </a:txBody>
                  <a:tcPr/>
                </a:tc>
              </a:tr>
              <a:tr h="529192">
                <a:tc>
                  <a:txBody>
                    <a:bodyPr/>
                    <a:lstStyle/>
                    <a:p>
                      <a:pPr algn="ctr"/>
                      <a:r>
                        <a:rPr lang="en-US" sz="1600" dirty="0" smtClean="0"/>
                        <a:t>70cm vs. 100cm</a:t>
                      </a:r>
                    </a:p>
                    <a:p>
                      <a:pPr algn="ctr"/>
                      <a:r>
                        <a:rPr lang="en-US" sz="1600" dirty="0" smtClean="0"/>
                        <a:t>Corridor Width()</a:t>
                      </a:r>
                      <a:endParaRPr lang="en-US" sz="1600" dirty="0"/>
                    </a:p>
                  </a:txBody>
                  <a:tcPr/>
                </a:tc>
                <a:tc>
                  <a:txBody>
                    <a:bodyPr/>
                    <a:lstStyle/>
                    <a:p>
                      <a:pPr algn="ctr"/>
                      <a:r>
                        <a:rPr lang="en-US" sz="1600" dirty="0" smtClean="0"/>
                        <a:t>-1.57 (-1.91, -1.23)</a:t>
                      </a:r>
                      <a:endParaRPr lang="en-US" sz="1600" dirty="0"/>
                    </a:p>
                  </a:txBody>
                  <a:tcPr/>
                </a:tc>
                <a:tc>
                  <a:txBody>
                    <a:bodyPr/>
                    <a:lstStyle/>
                    <a:p>
                      <a:pPr algn="ctr"/>
                      <a:r>
                        <a:rPr lang="en-US" sz="1600" dirty="0" smtClean="0"/>
                        <a:t>&lt;0.0001</a:t>
                      </a:r>
                      <a:endParaRPr lang="en-US" sz="1600" dirty="0"/>
                    </a:p>
                  </a:txBody>
                  <a:tcPr/>
                </a:tc>
                <a:tc>
                  <a:txBody>
                    <a:bodyPr/>
                    <a:lstStyle/>
                    <a:p>
                      <a:pPr algn="ctr"/>
                      <a:r>
                        <a:rPr lang="en-US" sz="1600" dirty="0" smtClean="0"/>
                        <a:t>-3.65 (-4.56,</a:t>
                      </a:r>
                      <a:r>
                        <a:rPr lang="en-US" sz="1600" baseline="0" dirty="0" smtClean="0"/>
                        <a:t> -2.75)</a:t>
                      </a:r>
                      <a:endParaRPr lang="en-US" sz="1600" dirty="0"/>
                    </a:p>
                  </a:txBody>
                  <a:tcPr/>
                </a:tc>
                <a:tc>
                  <a:txBody>
                    <a:bodyPr/>
                    <a:lstStyle/>
                    <a:p>
                      <a:pPr algn="ctr"/>
                      <a:r>
                        <a:rPr lang="en-US" sz="1600" dirty="0" smtClean="0"/>
                        <a:t>&lt;0.0001</a:t>
                      </a:r>
                      <a:endParaRPr lang="en-US" sz="1600" dirty="0"/>
                    </a:p>
                  </a:txBody>
                  <a:tcPr/>
                </a:tc>
              </a:tr>
              <a:tr h="529192">
                <a:tc>
                  <a:txBody>
                    <a:bodyPr/>
                    <a:lstStyle/>
                    <a:p>
                      <a:pPr algn="ctr"/>
                      <a:r>
                        <a:rPr lang="en-US" sz="1600" dirty="0" smtClean="0"/>
                        <a:t>40cm</a:t>
                      </a:r>
                      <a:r>
                        <a:rPr lang="en-US" sz="1600" baseline="0" dirty="0" smtClean="0"/>
                        <a:t> vs. 70cm</a:t>
                      </a:r>
                    </a:p>
                    <a:p>
                      <a:pPr algn="ctr"/>
                      <a:r>
                        <a:rPr lang="en-US" sz="1600" baseline="0" dirty="0" smtClean="0"/>
                        <a:t>Corridor Width (</a:t>
                      </a:r>
                      <a:r>
                        <a:rPr lang="en-US" sz="1600" dirty="0" smtClean="0"/>
                        <a:t>-</a:t>
                      </a:r>
                      <a:endParaRPr lang="en-US" sz="1600" dirty="0"/>
                    </a:p>
                  </a:txBody>
                  <a:tcPr/>
                </a:tc>
                <a:tc>
                  <a:txBody>
                    <a:bodyPr/>
                    <a:lstStyle/>
                    <a:p>
                      <a:pPr algn="ctr"/>
                      <a:r>
                        <a:rPr lang="en-US" sz="1600" dirty="0" smtClean="0"/>
                        <a:t>-2.48 (-2.80,</a:t>
                      </a:r>
                      <a:r>
                        <a:rPr lang="en-US" sz="1600" baseline="0" dirty="0" smtClean="0"/>
                        <a:t> -2.17)</a:t>
                      </a:r>
                      <a:endParaRPr lang="en-US" sz="1600" dirty="0"/>
                    </a:p>
                  </a:txBody>
                  <a:tcPr/>
                </a:tc>
                <a:tc>
                  <a:txBody>
                    <a:bodyPr/>
                    <a:lstStyle/>
                    <a:p>
                      <a:pPr algn="ctr"/>
                      <a:r>
                        <a:rPr lang="en-US" sz="1600" b="0" i="0" dirty="0" smtClean="0"/>
                        <a:t>&lt;0.0001</a:t>
                      </a:r>
                      <a:endParaRPr lang="en-US" sz="1600" b="0" i="0" dirty="0"/>
                    </a:p>
                  </a:txBody>
                  <a:tcPr/>
                </a:tc>
                <a:tc>
                  <a:txBody>
                    <a:bodyPr/>
                    <a:lstStyle/>
                    <a:p>
                      <a:pPr algn="ctr"/>
                      <a:r>
                        <a:rPr lang="en-US" sz="1600" dirty="0" smtClean="0"/>
                        <a:t>-8.83 (-9.77,-7.88)</a:t>
                      </a:r>
                      <a:endParaRPr lang="en-US" sz="1600" dirty="0"/>
                    </a:p>
                  </a:txBody>
                  <a:tcPr/>
                </a:tc>
                <a:tc>
                  <a:txBody>
                    <a:bodyPr/>
                    <a:lstStyle/>
                    <a:p>
                      <a:pPr algn="ctr"/>
                      <a:r>
                        <a:rPr lang="en-US" sz="1600" b="0" i="0" dirty="0" smtClean="0"/>
                        <a:t>&lt;0.0001</a:t>
                      </a:r>
                      <a:endParaRPr lang="en-US" sz="1600" b="0" i="0" dirty="0"/>
                    </a:p>
                  </a:txBody>
                  <a:tcPr/>
                </a:tc>
              </a:tr>
            </a:tbl>
          </a:graphicData>
        </a:graphic>
      </p:graphicFrame>
      <p:sp>
        <p:nvSpPr>
          <p:cNvPr id="3" name="TextBox 2"/>
          <p:cNvSpPr txBox="1"/>
          <p:nvPr/>
        </p:nvSpPr>
        <p:spPr>
          <a:xfrm>
            <a:off x="457200" y="4953000"/>
            <a:ext cx="8305800" cy="1815882"/>
          </a:xfrm>
          <a:prstGeom prst="rect">
            <a:avLst/>
          </a:prstGeom>
          <a:noFill/>
        </p:spPr>
        <p:txBody>
          <a:bodyPr wrap="square" rtlCol="0">
            <a:spAutoFit/>
          </a:bodyPr>
          <a:lstStyle/>
          <a:p>
            <a:pPr algn="just"/>
            <a:r>
              <a:rPr lang="en-US" sz="1600" dirty="0" smtClean="0"/>
              <a:t>*We can see that the parameter estimates for the GLM are biased. By failing to take into account the truncated nature of the pre-IPI data, the effects of call and corridor width are underestimated. Even though the degree of bias is fairly large, it is acceptable: since the parameter estimates are biased towards 0, using a GLM will not result in false positives or false associations. It will simply underestimate the effect size of any associations, while simultaneously reducing the variance of those estimates. Since GLMs are a more flexible class of models than truncated regression models, this bias/variance trade-off is acceptable.</a:t>
            </a:r>
            <a:endParaRPr lang="en-US" sz="1600" dirty="0"/>
          </a:p>
        </p:txBody>
      </p:sp>
      <p:sp>
        <p:nvSpPr>
          <p:cNvPr id="4" name="TextBox 3"/>
          <p:cNvSpPr txBox="1"/>
          <p:nvPr/>
        </p:nvSpPr>
        <p:spPr>
          <a:xfrm>
            <a:off x="574811" y="607736"/>
            <a:ext cx="3441968" cy="276999"/>
          </a:xfrm>
          <a:prstGeom prst="rect">
            <a:avLst/>
          </a:prstGeom>
          <a:noFill/>
        </p:spPr>
        <p:txBody>
          <a:bodyPr wrap="none" rtlCol="0">
            <a:spAutoFit/>
          </a:bodyPr>
          <a:lstStyle/>
          <a:p>
            <a:r>
              <a:rPr lang="en-US" sz="1200" dirty="0" smtClean="0">
                <a:latin typeface="Times New Roman"/>
                <a:cs typeface="Times New Roman"/>
              </a:rPr>
              <a:t>Table S1. Parameter estimates for GLM versus TRM</a:t>
            </a:r>
            <a:endParaRPr lang="en-US" sz="1200" dirty="0">
              <a:latin typeface="Times New Roman"/>
              <a:cs typeface="Times New Roman"/>
            </a:endParaRPr>
          </a:p>
        </p:txBody>
      </p:sp>
    </p:spTree>
    <p:extLst>
      <p:ext uri="{BB962C8B-B14F-4D97-AF65-F5344CB8AC3E}">
        <p14:creationId xmlns:p14="http://schemas.microsoft.com/office/powerpoint/2010/main" val="26988346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828785053"/>
              </p:ext>
            </p:extLst>
          </p:nvPr>
        </p:nvGraphicFramePr>
        <p:xfrm>
          <a:off x="1891671" y="1311262"/>
          <a:ext cx="5143500" cy="1623726"/>
        </p:xfrm>
        <a:graphic>
          <a:graphicData uri="http://schemas.openxmlformats.org/drawingml/2006/table">
            <a:tbl>
              <a:tblPr firstRow="1" bandRow="1">
                <a:tableStyleId>{5C22544A-7EE6-4342-B048-85BDC9FD1C3A}</a:tableStyleId>
              </a:tblPr>
              <a:tblGrid>
                <a:gridCol w="1383725"/>
                <a:gridCol w="1317195"/>
                <a:gridCol w="1317195"/>
                <a:gridCol w="1125385"/>
              </a:tblGrid>
              <a:tr h="381000">
                <a:tc>
                  <a:txBody>
                    <a:bodyPr/>
                    <a:lstStyle/>
                    <a:p>
                      <a:pPr algn="ctr"/>
                      <a:r>
                        <a:rPr lang="en-US" sz="1200" dirty="0" smtClean="0"/>
                        <a:t>Random effect</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Variance Estimate</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ICC*</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P-value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(H0:  </a:t>
                      </a:r>
                      <a:r>
                        <a:rPr lang="en-US" sz="1200" dirty="0" err="1" smtClean="0"/>
                        <a:t>Var</a:t>
                      </a:r>
                      <a:r>
                        <a:rPr lang="en-US" sz="1200" dirty="0" smtClean="0"/>
                        <a:t>=0)</a:t>
                      </a:r>
                      <a:endParaRPr lang="en-US" sz="1200" baseline="0" dirty="0" smtClean="0"/>
                    </a:p>
                  </a:txBody>
                  <a:tcPr/>
                </a:tc>
              </a:tr>
              <a:tr h="388842">
                <a:tc>
                  <a:txBody>
                    <a:bodyPr/>
                    <a:lstStyle/>
                    <a:p>
                      <a:pPr algn="ctr"/>
                      <a:r>
                        <a:rPr lang="en-US" sz="1200" baseline="0" dirty="0" smtClean="0"/>
                        <a:t>Bat (</a:t>
                      </a:r>
                      <a:r>
                        <a:rPr lang="en-US" sz="1200" dirty="0" smtClean="0"/>
                        <a:t>)</a:t>
                      </a:r>
                      <a:endParaRPr lang="en-US" sz="1200" dirty="0"/>
                    </a:p>
                  </a:txBody>
                  <a:tcPr/>
                </a:tc>
                <a:tc>
                  <a:txBody>
                    <a:bodyPr/>
                    <a:lstStyle/>
                    <a:p>
                      <a:pPr algn="ctr"/>
                      <a:r>
                        <a:rPr lang="en-US" sz="1200" dirty="0" smtClean="0"/>
                        <a:t>=0.000027</a:t>
                      </a:r>
                      <a:endParaRPr lang="en-US" sz="1200" dirty="0"/>
                    </a:p>
                  </a:txBody>
                  <a:tcPr/>
                </a:tc>
                <a:tc>
                  <a:txBody>
                    <a:bodyPr/>
                    <a:lstStyle/>
                    <a:p>
                      <a:pPr algn="ctr"/>
                      <a:r>
                        <a:rPr lang="en-US" sz="1200" dirty="0" smtClean="0"/>
                        <a:t>&lt;0.0001%</a:t>
                      </a:r>
                      <a:endParaRPr lang="en-US" sz="1200" dirty="0"/>
                    </a:p>
                  </a:txBody>
                  <a:tcPr/>
                </a:tc>
                <a:tc>
                  <a:txBody>
                    <a:bodyPr/>
                    <a:lstStyle/>
                    <a:p>
                      <a:pPr algn="ctr"/>
                      <a:r>
                        <a:rPr lang="en-US" sz="1200" dirty="0" smtClean="0"/>
                        <a:t>0.4077</a:t>
                      </a:r>
                      <a:endParaRPr lang="en-US" sz="1200" dirty="0"/>
                    </a:p>
                  </a:txBody>
                  <a:tcPr/>
                </a:tc>
              </a:tr>
              <a:tr h="388842">
                <a:tc>
                  <a:txBody>
                    <a:bodyPr/>
                    <a:lstStyle/>
                    <a:p>
                      <a:pPr algn="ctr"/>
                      <a:r>
                        <a:rPr lang="en-US" sz="1200" b="0" i="0" dirty="0" smtClean="0"/>
                        <a:t>Day ()</a:t>
                      </a:r>
                      <a:endParaRPr lang="en-US" sz="1200" b="0" i="0" dirty="0"/>
                    </a:p>
                  </a:txBody>
                  <a:tcPr/>
                </a:tc>
                <a:tc>
                  <a:txBody>
                    <a:bodyPr/>
                    <a:lstStyle/>
                    <a:p>
                      <a:pPr algn="ctr"/>
                      <a:r>
                        <a:rPr lang="en-US" sz="1200" b="0" i="0" dirty="0" smtClean="0"/>
                        <a:t>=0.001343</a:t>
                      </a:r>
                      <a:endParaRPr lang="en-US" sz="1200" b="0" i="0" dirty="0"/>
                    </a:p>
                  </a:txBody>
                  <a:tcPr/>
                </a:tc>
                <a:tc>
                  <a:txBody>
                    <a:bodyPr/>
                    <a:lstStyle/>
                    <a:p>
                      <a:pPr algn="ctr"/>
                      <a:r>
                        <a:rPr lang="en-US" sz="1200" b="0" i="0" dirty="0" smtClean="0"/>
                        <a:t>0.0025%</a:t>
                      </a:r>
                      <a:endParaRPr lang="en-US" sz="1200" b="0" i="0" dirty="0"/>
                    </a:p>
                  </a:txBody>
                  <a:tcPr/>
                </a:tc>
                <a:tc>
                  <a:txBody>
                    <a:bodyPr/>
                    <a:lstStyle/>
                    <a:p>
                      <a:pPr algn="ctr"/>
                      <a:r>
                        <a:rPr lang="en-US" sz="1200" b="0" i="0" dirty="0" smtClean="0"/>
                        <a:t>&lt;0.0001</a:t>
                      </a:r>
                      <a:endParaRPr lang="en-US" sz="1200" b="0" i="0" dirty="0"/>
                    </a:p>
                  </a:txBody>
                  <a:tcPr/>
                </a:tc>
              </a:tr>
              <a:tr h="388842">
                <a:tc>
                  <a:txBody>
                    <a:bodyPr/>
                    <a:lstStyle/>
                    <a:p>
                      <a:pPr algn="ctr"/>
                      <a:r>
                        <a:rPr lang="en-US" sz="1200" dirty="0" smtClean="0"/>
                        <a:t>Flight ()</a:t>
                      </a:r>
                      <a:endParaRPr lang="en-US" sz="1200" dirty="0"/>
                    </a:p>
                  </a:txBody>
                  <a:tcPr/>
                </a:tc>
                <a:tc>
                  <a:txBody>
                    <a:bodyPr/>
                    <a:lstStyle/>
                    <a:p>
                      <a:pPr algn="ctr"/>
                      <a:r>
                        <a:rPr lang="en-US" sz="1200" dirty="0" smtClean="0"/>
                        <a:t>=5.86E-7</a:t>
                      </a:r>
                      <a:endParaRPr lang="en-US" sz="1200" dirty="0"/>
                    </a:p>
                  </a:txBody>
                  <a:tcPr/>
                </a:tc>
                <a:tc>
                  <a:txBody>
                    <a:bodyPr/>
                    <a:lstStyle/>
                    <a:p>
                      <a:pPr algn="ctr"/>
                      <a:r>
                        <a:rPr lang="en-US" sz="1200" dirty="0" smtClean="0"/>
                        <a:t>&lt;0.0001%</a:t>
                      </a:r>
                      <a:endParaRPr lang="en-US" sz="1200" dirty="0"/>
                    </a:p>
                  </a:txBody>
                  <a:tcPr/>
                </a:tc>
                <a:tc>
                  <a:txBody>
                    <a:bodyPr/>
                    <a:lstStyle/>
                    <a:p>
                      <a:pPr algn="ctr"/>
                      <a:r>
                        <a:rPr lang="en-US" sz="1200" dirty="0" smtClean="0"/>
                        <a:t>1.000</a:t>
                      </a:r>
                      <a:endParaRPr lang="en-US" sz="1200" dirty="0"/>
                    </a:p>
                  </a:txBody>
                  <a:tcPr/>
                </a:tc>
              </a:tr>
            </a:tbl>
          </a:graphicData>
        </a:graphic>
      </p:graphicFrame>
      <p:sp>
        <p:nvSpPr>
          <p:cNvPr id="3" name="TextBox 2"/>
          <p:cNvSpPr txBox="1"/>
          <p:nvPr/>
        </p:nvSpPr>
        <p:spPr>
          <a:xfrm>
            <a:off x="1891672" y="3265835"/>
            <a:ext cx="5212504" cy="830997"/>
          </a:xfrm>
          <a:prstGeom prst="rect">
            <a:avLst/>
          </a:prstGeom>
          <a:noFill/>
        </p:spPr>
        <p:txBody>
          <a:bodyPr wrap="square" rtlCol="0">
            <a:spAutoFit/>
          </a:bodyPr>
          <a:lstStyle/>
          <a:p>
            <a:pPr algn="just"/>
            <a:r>
              <a:rPr lang="en-US" sz="1200" dirty="0" smtClean="0">
                <a:latin typeface="Times New Roman"/>
                <a:cs typeface="Times New Roman"/>
              </a:rPr>
              <a:t>*ICC reports the proportion of variance attributable to that level. In this case, only the day level is significant, but still less than 1% of the variance in the IPI ratio data exists between bats, days, and flights. That is, &gt;99% of the variance is between calls, regardless of which bat, on which day, on which flight.</a:t>
            </a:r>
            <a:endParaRPr lang="en-US" sz="1200" dirty="0">
              <a:latin typeface="Times New Roman"/>
              <a:cs typeface="Times New Roman"/>
            </a:endParaRPr>
          </a:p>
        </p:txBody>
      </p:sp>
      <p:sp>
        <p:nvSpPr>
          <p:cNvPr id="4" name="TextBox 3"/>
          <p:cNvSpPr txBox="1"/>
          <p:nvPr/>
        </p:nvSpPr>
        <p:spPr>
          <a:xfrm>
            <a:off x="1891671" y="887983"/>
            <a:ext cx="3015594" cy="276999"/>
          </a:xfrm>
          <a:prstGeom prst="rect">
            <a:avLst/>
          </a:prstGeom>
          <a:noFill/>
        </p:spPr>
        <p:txBody>
          <a:bodyPr wrap="none" rtlCol="0">
            <a:spAutoFit/>
          </a:bodyPr>
          <a:lstStyle/>
          <a:p>
            <a:r>
              <a:rPr lang="en-US" sz="1200" dirty="0" smtClean="0">
                <a:latin typeface="Times New Roman"/>
                <a:cs typeface="Times New Roman"/>
              </a:rPr>
              <a:t>Table S2. Sources of variance in IPI ratio data</a:t>
            </a:r>
            <a:endParaRPr lang="en-US" sz="1200" dirty="0">
              <a:latin typeface="Times New Roman"/>
              <a:cs typeface="Times New Roman"/>
            </a:endParaRPr>
          </a:p>
        </p:txBody>
      </p:sp>
    </p:spTree>
    <p:extLst>
      <p:ext uri="{BB962C8B-B14F-4D97-AF65-F5344CB8AC3E}">
        <p14:creationId xmlns:p14="http://schemas.microsoft.com/office/powerpoint/2010/main" val="35380772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928334090"/>
              </p:ext>
            </p:extLst>
          </p:nvPr>
        </p:nvGraphicFramePr>
        <p:xfrm>
          <a:off x="1219200" y="1400139"/>
          <a:ext cx="6705600" cy="1163170"/>
        </p:xfrm>
        <a:graphic>
          <a:graphicData uri="http://schemas.openxmlformats.org/drawingml/2006/table">
            <a:tbl>
              <a:tblPr firstRow="1" bandRow="1">
                <a:tableStyleId>{5C22544A-7EE6-4342-B048-85BDC9FD1C3A}</a:tableStyleId>
              </a:tblPr>
              <a:tblGrid>
                <a:gridCol w="1289539"/>
                <a:gridCol w="1354015"/>
                <a:gridCol w="2293536"/>
                <a:gridCol w="1768510"/>
              </a:tblGrid>
              <a:tr h="457200">
                <a:tc>
                  <a:txBody>
                    <a:bodyPr/>
                    <a:lstStyle/>
                    <a:p>
                      <a:pPr algn="ctr"/>
                      <a:r>
                        <a:rPr lang="en-US" sz="1200" dirty="0" smtClean="0"/>
                        <a:t>Distribution</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Unadjusted mixing probability</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Unadjusted parameters</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aseline="0" dirty="0" smtClean="0"/>
                        <a:t>Adjusted* mixing</a:t>
                      </a:r>
                    </a:p>
                    <a:p>
                      <a:pPr marL="0" marR="0" indent="0" algn="ctr" defTabSz="914400" rtl="0" eaLnBrk="1" fontAlgn="auto" latinLnBrk="0" hangingPunct="1">
                        <a:lnSpc>
                          <a:spcPct val="100000"/>
                        </a:lnSpc>
                        <a:spcBef>
                          <a:spcPts val="0"/>
                        </a:spcBef>
                        <a:spcAft>
                          <a:spcPts val="0"/>
                        </a:spcAft>
                        <a:buClrTx/>
                        <a:buSzTx/>
                        <a:buFontTx/>
                        <a:buNone/>
                        <a:tabLst/>
                        <a:defRPr/>
                      </a:pPr>
                      <a:r>
                        <a:rPr lang="en-US" sz="1200" baseline="0" dirty="0" smtClean="0"/>
                        <a:t> probability</a:t>
                      </a:r>
                    </a:p>
                  </a:txBody>
                  <a:tcPr/>
                </a:tc>
              </a:tr>
              <a:tr h="352985">
                <a:tc>
                  <a:txBody>
                    <a:bodyPr/>
                    <a:lstStyle/>
                    <a:p>
                      <a:pPr algn="ctr"/>
                      <a:r>
                        <a:rPr lang="en-US" sz="1200" dirty="0" smtClean="0"/>
                        <a:t>1</a:t>
                      </a:r>
                      <a:endParaRPr lang="en-US" sz="1200" dirty="0"/>
                    </a:p>
                  </a:txBody>
                  <a:tcPr/>
                </a:tc>
                <a:tc>
                  <a:txBody>
                    <a:bodyPr/>
                    <a:lstStyle/>
                    <a:p>
                      <a:pPr algn="ctr"/>
                      <a:r>
                        <a:rPr lang="en-US" sz="1200" dirty="0" smtClean="0"/>
                        <a:t>0.6180</a:t>
                      </a:r>
                      <a:endParaRPr lang="en-US" sz="1200" dirty="0"/>
                    </a:p>
                  </a:txBody>
                  <a:tcPr/>
                </a:tc>
                <a:tc>
                  <a:txBody>
                    <a:bodyPr/>
                    <a:lstStyle/>
                    <a:p>
                      <a:pPr algn="ctr"/>
                      <a:r>
                        <a:rPr lang="en-US" sz="1200" dirty="0" smtClean="0"/>
                        <a:t>Mean = -0.24;</a:t>
                      </a:r>
                      <a:r>
                        <a:rPr lang="en-US" sz="1200" baseline="0" dirty="0" smtClean="0"/>
                        <a:t> </a:t>
                      </a:r>
                      <a:r>
                        <a:rPr lang="en-US" sz="1200" dirty="0" smtClean="0"/>
                        <a:t>St.</a:t>
                      </a:r>
                      <a:r>
                        <a:rPr lang="en-US" sz="1200" baseline="0" dirty="0" smtClean="0"/>
                        <a:t> Dev. = 0.07</a:t>
                      </a:r>
                      <a:endParaRPr lang="en-US" sz="1200" dirty="0"/>
                    </a:p>
                  </a:txBody>
                  <a:tcPr/>
                </a:tc>
                <a:tc>
                  <a:txBody>
                    <a:bodyPr/>
                    <a:lstStyle/>
                    <a:p>
                      <a:pPr algn="ctr"/>
                      <a:r>
                        <a:rPr lang="en-US" sz="1200" dirty="0" smtClean="0"/>
                        <a:t>0.7894</a:t>
                      </a:r>
                      <a:endParaRPr lang="en-US" sz="1200" dirty="0"/>
                    </a:p>
                  </a:txBody>
                  <a:tcPr/>
                </a:tc>
              </a:tr>
              <a:tr h="352985">
                <a:tc>
                  <a:txBody>
                    <a:bodyPr/>
                    <a:lstStyle/>
                    <a:p>
                      <a:pPr algn="ctr"/>
                      <a:r>
                        <a:rPr lang="en-US" sz="1200" b="0" i="0" dirty="0" smtClean="0"/>
                        <a:t>2</a:t>
                      </a:r>
                      <a:endParaRPr lang="en-US" sz="1200" b="0" i="0" dirty="0"/>
                    </a:p>
                  </a:txBody>
                  <a:tcPr/>
                </a:tc>
                <a:tc>
                  <a:txBody>
                    <a:bodyPr/>
                    <a:lstStyle/>
                    <a:p>
                      <a:pPr algn="ctr"/>
                      <a:r>
                        <a:rPr lang="en-US" sz="1200" b="0" i="0" dirty="0" smtClean="0"/>
                        <a:t>0.3820</a:t>
                      </a:r>
                      <a:endParaRPr lang="en-US" sz="1200" b="0" i="0" dirty="0"/>
                    </a:p>
                  </a:txBody>
                  <a:tcPr/>
                </a:tc>
                <a:tc>
                  <a:txBody>
                    <a:bodyPr/>
                    <a:lstStyle/>
                    <a:p>
                      <a:pPr algn="ctr"/>
                      <a:r>
                        <a:rPr lang="en-US" sz="1200" b="0" i="0" dirty="0" smtClean="0"/>
                        <a:t>Mean = 0.47; St.</a:t>
                      </a:r>
                      <a:r>
                        <a:rPr lang="en-US" sz="1200" b="0" i="0" baseline="0" dirty="0" smtClean="0"/>
                        <a:t> Dev. = 0.08</a:t>
                      </a:r>
                      <a:endParaRPr lang="en-US" sz="1200" b="0" i="0" dirty="0"/>
                    </a:p>
                  </a:txBody>
                  <a:tcPr/>
                </a:tc>
                <a:tc>
                  <a:txBody>
                    <a:bodyPr/>
                    <a:lstStyle/>
                    <a:p>
                      <a:pPr algn="ctr"/>
                      <a:r>
                        <a:rPr lang="en-US" sz="1200" b="0" i="0" dirty="0" smtClean="0"/>
                        <a:t>0.2106</a:t>
                      </a:r>
                      <a:endParaRPr lang="en-US" sz="1200" b="0" i="0" dirty="0"/>
                    </a:p>
                  </a:txBody>
                  <a:tcPr/>
                </a:tc>
              </a:tr>
            </a:tbl>
          </a:graphicData>
        </a:graphic>
      </p:graphicFrame>
      <p:sp>
        <p:nvSpPr>
          <p:cNvPr id="3" name="TextBox 2"/>
          <p:cNvSpPr txBox="1"/>
          <p:nvPr/>
        </p:nvSpPr>
        <p:spPr>
          <a:xfrm>
            <a:off x="1219200" y="2619339"/>
            <a:ext cx="6858000" cy="276999"/>
          </a:xfrm>
          <a:prstGeom prst="rect">
            <a:avLst/>
          </a:prstGeom>
          <a:noFill/>
        </p:spPr>
        <p:txBody>
          <a:bodyPr wrap="square" rtlCol="0">
            <a:spAutoFit/>
          </a:bodyPr>
          <a:lstStyle/>
          <a:p>
            <a:r>
              <a:rPr lang="en-US" sz="1200" dirty="0" smtClean="0">
                <a:latin typeface="Times New Roman"/>
                <a:cs typeface="Times New Roman"/>
              </a:rPr>
              <a:t>* Adjusted for corridor width, bat, day, and flight.</a:t>
            </a:r>
            <a:endParaRPr lang="en-US" sz="1200" dirty="0">
              <a:latin typeface="Times New Roman"/>
              <a:cs typeface="Times New Roman"/>
            </a:endParaRPr>
          </a:p>
        </p:txBody>
      </p:sp>
      <p:sp>
        <p:nvSpPr>
          <p:cNvPr id="4" name="TextBox 3"/>
          <p:cNvSpPr txBox="1"/>
          <p:nvPr/>
        </p:nvSpPr>
        <p:spPr>
          <a:xfrm>
            <a:off x="1219200" y="983465"/>
            <a:ext cx="3387391" cy="276999"/>
          </a:xfrm>
          <a:prstGeom prst="rect">
            <a:avLst/>
          </a:prstGeom>
          <a:noFill/>
        </p:spPr>
        <p:txBody>
          <a:bodyPr wrap="none" rtlCol="0">
            <a:spAutoFit/>
          </a:bodyPr>
          <a:lstStyle/>
          <a:p>
            <a:r>
              <a:rPr lang="en-US" sz="1200" dirty="0" smtClean="0">
                <a:latin typeface="Times New Roman"/>
                <a:cs typeface="Times New Roman"/>
              </a:rPr>
              <a:t>Table S3. Two normal distributions and adjustments</a:t>
            </a:r>
            <a:endParaRPr lang="en-US" sz="1200" dirty="0">
              <a:latin typeface="Times New Roman"/>
              <a:cs typeface="Times New Roman"/>
            </a:endParaRPr>
          </a:p>
        </p:txBody>
      </p:sp>
    </p:spTree>
    <p:extLst>
      <p:ext uri="{BB962C8B-B14F-4D97-AF65-F5344CB8AC3E}">
        <p14:creationId xmlns:p14="http://schemas.microsoft.com/office/powerpoint/2010/main" val="393906849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E8C78F21B45EF479F5CA629480F6AA8" ma:contentTypeVersion="7" ma:contentTypeDescription="Create a new document." ma:contentTypeScope="" ma:versionID="f671af6365ac414c1b586ce32e882c71">
  <xsd:schema xmlns:xsd="http://www.w3.org/2001/XMLSchema" xmlns:p="http://schemas.microsoft.com/office/2006/metadata/properties" xmlns:ns2="e0c5cd90-fa0d-4391-bd91-b400daf014db" targetNamespace="http://schemas.microsoft.com/office/2006/metadata/properties" ma:root="true" ma:fieldsID="9d3cfad310efeeb70853a035efe4057c" ns2:_="">
    <xsd:import namespace="e0c5cd90-fa0d-4391-bd91-b400daf014db"/>
    <xsd:element name="properties">
      <xsd:complexType>
        <xsd:sequence>
          <xsd:element name="documentManagement">
            <xsd:complexType>
              <xsd:all>
                <xsd:element ref="ns2:DocumentType" minOccurs="0"/>
                <xsd:element ref="ns2:FileFormat" minOccurs="0"/>
                <xsd:element ref="ns2:DocumentId" minOccurs="0"/>
                <xsd:element ref="ns2:TitleName" minOccurs="0"/>
                <xsd:element ref="ns2:StageName" minOccurs="0"/>
                <xsd:element ref="ns2:IsDeleted" minOccurs="0"/>
                <xsd:element ref="ns2:Checked_x0020_Out_x0020_To" minOccurs="0"/>
              </xsd:all>
            </xsd:complexType>
          </xsd:element>
        </xsd:sequence>
      </xsd:complexType>
    </xsd:element>
  </xsd:schema>
  <xsd:schema xmlns:xsd="http://www.w3.org/2001/XMLSchema" xmlns:dms="http://schemas.microsoft.com/office/2006/documentManagement/types" targetNamespace="e0c5cd90-fa0d-4391-bd91-b400daf014db" elementFormDefault="qualified">
    <xsd:import namespace="http://schemas.microsoft.com/office/2006/documentManagement/types"/>
    <xsd:element name="DocumentType" ma:index="8" nillable="true" ma:displayName="DocumentType" ma:internalName="DocumentType">
      <xsd:simpleType>
        <xsd:restriction base="dms:Text"/>
      </xsd:simpleType>
    </xsd:element>
    <xsd:element name="FileFormat" ma:index="9" nillable="true" ma:displayName="FileFormat" ma:internalName="FileFormat">
      <xsd:simpleType>
        <xsd:restriction base="dms:Text"/>
      </xsd:simpleType>
    </xsd:element>
    <xsd:element name="DocumentId" ma:index="10" nillable="true" ma:displayName="DocumentId" ma:internalName="DocumentId">
      <xsd:simpleType>
        <xsd:restriction base="dms:Text"/>
      </xsd:simpleType>
    </xsd:element>
    <xsd:element name="TitleName" ma:index="11" nillable="true" ma:displayName="TitleName" ma:internalName="TitleName">
      <xsd:simpleType>
        <xsd:restriction base="dms:Text"/>
      </xsd:simpleType>
    </xsd:element>
    <xsd:element name="StageName" ma:index="12" nillable="true" ma:displayName="StageName" ma:internalName="StageName">
      <xsd:simpleType>
        <xsd:restriction base="dms:Text"/>
      </xsd:simpleType>
    </xsd:element>
    <xsd:element name="IsDeleted" ma:index="13" nillable="true" ma:displayName="IsDeleted" ma:default="0" ma:internalName="IsDeleted">
      <xsd:simpleType>
        <xsd:restriction base="dms:Boolean"/>
      </xsd:simpleType>
    </xsd:element>
    <xsd:element name="Checked_x0020_Out_x0020_To" ma:index="14" nillable="true" ma:displayName="Checked Out To" ma:list="UserInfo" ma:internalName="Checked_x0020_Out_x0020_To">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FileFormat xmlns="e0c5cd90-fa0d-4391-bd91-b400daf014db">PPTX</FileFormat>
    <DocumentId xmlns="e0c5cd90-fa0d-4391-bd91-b400daf014db">Presentation 1.PPTX</DocumentId>
    <IsDeleted xmlns="e0c5cd90-fa0d-4391-bd91-b400daf014db">false</IsDeleted>
    <DocumentType xmlns="e0c5cd90-fa0d-4391-bd91-b400daf014db">Presentation</DocumentType>
    <Checked_x0020_Out_x0020_To xmlns="e0c5cd90-fa0d-4391-bd91-b400daf014db">
      <UserInfo>
        <DisplayName/>
        <AccountId xsi:nil="true"/>
        <AccountType/>
      </UserInfo>
    </Checked_x0020_Out_x0020_To>
    <TitleName xmlns="e0c5cd90-fa0d-4391-bd91-b400daf014db">Presentation 1.PPTX</TitleName>
    <StageName xmlns="e0c5cd90-fa0d-4391-bd91-b400daf014db" xsi:nil="true"/>
  </documentManagement>
</p:properties>
</file>

<file path=customXml/itemProps1.xml><?xml version="1.0" encoding="utf-8"?>
<ds:datastoreItem xmlns:ds="http://schemas.openxmlformats.org/officeDocument/2006/customXml" ds:itemID="{75EA054E-CD24-4494-BB6F-489538110376}"/>
</file>

<file path=customXml/itemProps2.xml><?xml version="1.0" encoding="utf-8"?>
<ds:datastoreItem xmlns:ds="http://schemas.openxmlformats.org/officeDocument/2006/customXml" ds:itemID="{C208D134-88D3-458B-B5E9-840FCA4DDD71}"/>
</file>

<file path=customXml/itemProps3.xml><?xml version="1.0" encoding="utf-8"?>
<ds:datastoreItem xmlns:ds="http://schemas.openxmlformats.org/officeDocument/2006/customXml" ds:itemID="{5EBA4F6D-E016-45D0-A948-497372C6C53E}"/>
</file>

<file path=docProps/app.xml><?xml version="1.0" encoding="utf-8"?>
<Properties xmlns="http://schemas.openxmlformats.org/officeDocument/2006/extended-properties" xmlns:vt="http://schemas.openxmlformats.org/officeDocument/2006/docPropsVTypes">
  <TotalTime>504</TotalTime>
  <Words>717</Words>
  <Application>Microsoft Macintosh PowerPoint</Application>
  <PresentationFormat>On-screen Show (4:3)</PresentationFormat>
  <Paragraphs>76</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Alyssa</dc:creator>
  <cp:lastModifiedBy>Alyssa</cp:lastModifiedBy>
  <cp:revision>20</cp:revision>
  <dcterms:created xsi:type="dcterms:W3CDTF">2016-01-30T16:19:07Z</dcterms:created>
  <dcterms:modified xsi:type="dcterms:W3CDTF">2016-05-24T04:23:09Z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0x0101000E8C78F21B45EF479F5CA629480F6AA8</vt:lpwstr>
  </property>
</Properties>
</file>