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4" r:id="rId2"/>
  </p:sldIdLst>
  <p:sldSz cx="6858000" cy="9906000" type="A4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icardo Machado" initials="RM" lastIdx="10" clrIdx="0">
    <p:extLst>
      <p:ext uri="{19B8F6BF-5375-455C-9EA6-DF929625EA0E}">
        <p15:presenceInfo xmlns:p15="http://schemas.microsoft.com/office/powerpoint/2012/main" userId="S-1-5-21-1275210071-1708537768-1343024091-32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47" autoAdjust="0"/>
    <p:restoredTop sz="94660"/>
  </p:normalViewPr>
  <p:slideViewPr>
    <p:cSldViewPr>
      <p:cViewPr varScale="1">
        <p:scale>
          <a:sx n="74" d="100"/>
          <a:sy n="74" d="100"/>
        </p:scale>
        <p:origin x="2772" y="78"/>
      </p:cViewPr>
      <p:guideLst>
        <p:guide orient="horz" pos="3120"/>
        <p:guide pos="2160"/>
      </p:guideLst>
    </p:cSldViewPr>
  </p:slideViewPr>
  <p:notesTextViewPr>
    <p:cViewPr>
      <p:scale>
        <a:sx n="400" d="100"/>
        <a:sy n="4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56A0A2-FB4C-4DBC-8093-13AB518DD7E7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54263" y="1279525"/>
            <a:ext cx="239077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926013"/>
            <a:ext cx="5680075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0B1465-33C8-4385-A0BB-9F8DC05EFD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312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FBFE7-9977-4858-BA88-EC8DDE37AD38}" type="datetimeFigureOut">
              <a:rPr lang="de-DE" smtClean="0"/>
              <a:t>02.05.2016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EC743-6F36-4AB7-8C48-476F812AD9E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2693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FBFE7-9977-4858-BA88-EC8DDE37AD38}" type="datetimeFigureOut">
              <a:rPr lang="de-DE" smtClean="0"/>
              <a:t>02.05.2016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EC743-6F36-4AB7-8C48-476F812AD9E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7301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FBFE7-9977-4858-BA88-EC8DDE37AD38}" type="datetimeFigureOut">
              <a:rPr lang="de-DE" smtClean="0"/>
              <a:t>02.05.2016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EC743-6F36-4AB7-8C48-476F812AD9E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240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FBFE7-9977-4858-BA88-EC8DDE37AD38}" type="datetimeFigureOut">
              <a:rPr lang="de-DE" smtClean="0"/>
              <a:t>02.05.2016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EC743-6F36-4AB7-8C48-476F812AD9E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1279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FBFE7-9977-4858-BA88-EC8DDE37AD38}" type="datetimeFigureOut">
              <a:rPr lang="de-DE" smtClean="0"/>
              <a:t>02.05.2016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EC743-6F36-4AB7-8C48-476F812AD9E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2542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FBFE7-9977-4858-BA88-EC8DDE37AD38}" type="datetimeFigureOut">
              <a:rPr lang="de-DE" smtClean="0"/>
              <a:t>02.05.2016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EC743-6F36-4AB7-8C48-476F812AD9E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7245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FBFE7-9977-4858-BA88-EC8DDE37AD38}" type="datetimeFigureOut">
              <a:rPr lang="de-DE" smtClean="0"/>
              <a:t>02.05.2016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EC743-6F36-4AB7-8C48-476F812AD9E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3128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FBFE7-9977-4858-BA88-EC8DDE37AD38}" type="datetimeFigureOut">
              <a:rPr lang="de-DE" smtClean="0"/>
              <a:t>02.05.2016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EC743-6F36-4AB7-8C48-476F812AD9E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7011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FBFE7-9977-4858-BA88-EC8DDE37AD38}" type="datetimeFigureOut">
              <a:rPr lang="de-DE" smtClean="0"/>
              <a:t>02.05.2016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EC743-6F36-4AB7-8C48-476F812AD9E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613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FBFE7-9977-4858-BA88-EC8DDE37AD38}" type="datetimeFigureOut">
              <a:rPr lang="de-DE" smtClean="0"/>
              <a:t>02.05.2016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EC743-6F36-4AB7-8C48-476F812AD9E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9301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FBFE7-9977-4858-BA88-EC8DDE37AD38}" type="datetimeFigureOut">
              <a:rPr lang="de-DE" smtClean="0"/>
              <a:t>02.05.2016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EC743-6F36-4AB7-8C48-476F812AD9E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3522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FBFE7-9977-4858-BA88-EC8DDE37AD38}" type="datetimeFigureOut">
              <a:rPr lang="de-DE" smtClean="0"/>
              <a:t>02.05.2016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EC743-6F36-4AB7-8C48-476F812AD9E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5950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2613" y="477883"/>
            <a:ext cx="52503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Figure 1-source data </a:t>
            </a:r>
            <a:r>
              <a:rPr lang="en-US" sz="1200" b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3</a:t>
            </a:r>
            <a:endParaRPr lang="de-D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692696" y="1352600"/>
          <a:ext cx="5184577" cy="211988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864096"/>
                <a:gridCol w="1700471"/>
                <a:gridCol w="1179850"/>
                <a:gridCol w="144016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Damage type</a:t>
                      </a:r>
                      <a:endParaRPr lang="de-CH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Description</a:t>
                      </a:r>
                      <a:endParaRPr lang="de-CH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Associated herbivores</a:t>
                      </a:r>
                      <a:endParaRPr lang="de-CH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Quantification</a:t>
                      </a:r>
                      <a:endParaRPr lang="de-CH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Leaf removal</a:t>
                      </a:r>
                      <a:endParaRPr lang="de-CH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Entire leaves removed by sharp cuts at the petioles or detachment of entire branches. </a:t>
                      </a:r>
                      <a:endParaRPr lang="de-CH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Deer, rabbits, wood rats and gophers.</a:t>
                      </a:r>
                      <a:endParaRPr lang="de-CH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CH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Leaf area </a:t>
                      </a: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removed </a:t>
                      </a: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(%)  </a:t>
                      </a:r>
                      <a:endParaRPr lang="de-CH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Stem peeling</a:t>
                      </a:r>
                      <a:endParaRPr lang="de-CH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Removal of </a:t>
                      </a: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bark-xylem</a:t>
                      </a:r>
                      <a:r>
                        <a:rPr lang="en-US" sz="10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and/or </a:t>
                      </a: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cambium exposed. </a:t>
                      </a:r>
                      <a:endParaRPr lang="de-CH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Rabbits and wood rats.</a:t>
                      </a:r>
                      <a:endParaRPr lang="de-CH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Stem area removed (%)  </a:t>
                      </a:r>
                      <a:endParaRPr lang="de-CH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Leaf chewing</a:t>
                      </a:r>
                      <a:endParaRPr lang="de-CH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Presence of jagged edges and/or holes in the leaves.</a:t>
                      </a:r>
                      <a:endParaRPr lang="de-CH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Caterpillars and ants.</a:t>
                      </a:r>
                      <a:endParaRPr lang="de-CH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Leaf area removed (%)  </a:t>
                      </a:r>
                      <a:endParaRPr lang="de-CH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Leaf piercing</a:t>
                      </a:r>
                      <a:endParaRPr lang="de-CH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Presence of characteristic discolored areas on the leaf surface. </a:t>
                      </a:r>
                      <a:endParaRPr lang="de-CH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Mirid</a:t>
                      </a: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bugs and leafhoppers.</a:t>
                      </a:r>
                      <a:endParaRPr lang="de-CH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Leaf area damaged (%)  </a:t>
                      </a:r>
                      <a:endParaRPr lang="de-CH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612613" y="845474"/>
            <a:ext cx="53326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de-D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Characteristics</a:t>
            </a:r>
            <a:r>
              <a:rPr lang="de-D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associated herbivores and quantification of the different damage types observed  in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three experimental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populations</a:t>
            </a:r>
            <a:r>
              <a:rPr lang="de-D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415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568</TotalTime>
  <Words>113</Words>
  <Application>Microsoft Office PowerPoint</Application>
  <PresentationFormat>A4 Paper (210x297 mm)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Tahoma</vt:lpstr>
      <vt:lpstr>Times New Roman</vt:lpstr>
      <vt:lpstr>Office Theme</vt:lpstr>
      <vt:lpstr>PowerPoint Presentation</vt:lpstr>
    </vt:vector>
  </TitlesOfParts>
  <Company>MPI for chemical ecology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merb</dc:creator>
  <cp:lastModifiedBy>Ricardo Machado</cp:lastModifiedBy>
  <cp:revision>157</cp:revision>
  <cp:lastPrinted>2012-12-20T15:42:23Z</cp:lastPrinted>
  <dcterms:created xsi:type="dcterms:W3CDTF">2012-11-03T11:02:56Z</dcterms:created>
  <dcterms:modified xsi:type="dcterms:W3CDTF">2016-05-02T13:44:45Z</dcterms:modified>
</cp:coreProperties>
</file>