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73" r:id="rId2"/>
    <p:sldId id="272" r:id="rId3"/>
    <p:sldId id="264" r:id="rId4"/>
    <p:sldId id="271" r:id="rId5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4118" autoAdjust="0"/>
  </p:normalViewPr>
  <p:slideViewPr>
    <p:cSldViewPr snapToGrid="0" snapToObjects="1">
      <p:cViewPr varScale="1">
        <p:scale>
          <a:sx n="73" d="100"/>
          <a:sy n="73" d="100"/>
        </p:scale>
        <p:origin x="2484" y="6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37840" cy="466434"/>
          </a:xfrm>
          <a:prstGeom prst="rect">
            <a:avLst/>
          </a:prstGeom>
        </p:spPr>
        <p:txBody>
          <a:bodyPr vert="horz" lIns="93159" tIns="46579" rIns="93159" bIns="465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2"/>
            <a:ext cx="3037840" cy="466434"/>
          </a:xfrm>
          <a:prstGeom prst="rect">
            <a:avLst/>
          </a:prstGeom>
        </p:spPr>
        <p:txBody>
          <a:bodyPr vert="horz" lIns="93159" tIns="46579" rIns="93159" bIns="46579" rtlCol="0"/>
          <a:lstStyle>
            <a:lvl1pPr algn="r">
              <a:defRPr sz="1200"/>
            </a:lvl1pPr>
          </a:lstStyle>
          <a:p>
            <a:fld id="{D0729465-F4E7-446D-A589-31576D7EB89D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9" tIns="46579" rIns="93159" bIns="465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59" tIns="46579" rIns="93159" bIns="465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969"/>
            <a:ext cx="3037840" cy="466433"/>
          </a:xfrm>
          <a:prstGeom prst="rect">
            <a:avLst/>
          </a:prstGeom>
        </p:spPr>
        <p:txBody>
          <a:bodyPr vert="horz" lIns="93159" tIns="46579" rIns="93159" bIns="465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9"/>
            <a:ext cx="3037840" cy="466433"/>
          </a:xfrm>
          <a:prstGeom prst="rect">
            <a:avLst/>
          </a:prstGeom>
        </p:spPr>
        <p:txBody>
          <a:bodyPr vert="horz" lIns="93159" tIns="46579" rIns="93159" bIns="46579" rtlCol="0" anchor="b"/>
          <a:lstStyle>
            <a:lvl1pPr algn="r">
              <a:defRPr sz="1200"/>
            </a:lvl1pPr>
          </a:lstStyle>
          <a:p>
            <a:fld id="{52019DA0-D5F2-46D2-912F-F7ACB5737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4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19DA0-D5F2-46D2-912F-F7ACB57377D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30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7F941-9484-4774-AE2A-6F57E6E107C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6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19DA0-D5F2-46D2-912F-F7ACB57377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60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53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0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7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1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92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4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8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2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F15B1-5764-D34F-9B01-3115B2B32572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B1999-AF40-B040-AE80-1A3227385C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2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3138" y="3363913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55572" y="913302"/>
            <a:ext cx="1732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Table S1:  Primer List  </a:t>
            </a:r>
            <a:endParaRPr lang="en-US" sz="12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671" y="318021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Supplemental Data:</a:t>
            </a:r>
            <a:endParaRPr lang="en-US" sz="1200" dirty="0">
              <a:latin typeface="+mj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54745"/>
              </p:ext>
            </p:extLst>
          </p:nvPr>
        </p:nvGraphicFramePr>
        <p:xfrm>
          <a:off x="855572" y="1211461"/>
          <a:ext cx="5826125" cy="44653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82675"/>
                <a:gridCol w="2343150"/>
                <a:gridCol w="24003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Gene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Human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SnU6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F: CGC TTC GGC AGC ACA TAT AC</a:t>
                      </a:r>
                      <a:endParaRPr lang="en-US" sz="110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R:AAA ATA TGG AAC GCT TCA CGA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  <a:latin typeface="+mn-lt"/>
                        </a:rPr>
                        <a:t>TaqMan</a:t>
                      </a:r>
                      <a:r>
                        <a:rPr lang="en-US" sz="11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+mn-lt"/>
                        </a:rPr>
                        <a:t>primer assay:</a:t>
                      </a:r>
                      <a:r>
                        <a:rPr lang="en-US" sz="11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Eukaryotic 18s </a:t>
                      </a:r>
                      <a:r>
                        <a:rPr lang="en-US" sz="11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rRNA</a:t>
                      </a:r>
                      <a:r>
                        <a:rPr lang="en-US" sz="11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pri-miR17-92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effectLst/>
                          <a:latin typeface="+mn-lt"/>
                        </a:rPr>
                        <a:t>TaqMan</a:t>
                      </a:r>
                      <a:r>
                        <a:rPr lang="en-US" sz="10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000" dirty="0" smtClean="0">
                          <a:effectLst/>
                          <a:latin typeface="+mn-lt"/>
                        </a:rPr>
                        <a:t>primer </a:t>
                      </a:r>
                      <a:r>
                        <a:rPr lang="en-US" sz="1000" dirty="0">
                          <a:effectLst/>
                          <a:latin typeface="+mn-lt"/>
                        </a:rPr>
                        <a:t>assay: Rn04272657_pri  (Rat)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                                      </a:t>
                      </a:r>
                      <a:r>
                        <a:rPr lang="en-US" sz="1000" dirty="0" smtClean="0">
                          <a:effectLst/>
                          <a:latin typeface="+mn-lt"/>
                        </a:rPr>
                        <a:t>Hs03302603_pri  </a:t>
                      </a:r>
                      <a:r>
                        <a:rPr lang="en-US" sz="1000" dirty="0">
                          <a:effectLst/>
                          <a:latin typeface="+mn-lt"/>
                        </a:rPr>
                        <a:t>(Human)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TGFβRII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CAA CCA CAA CAC AGA GCT GC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GTG TTC TGC TTC AGC TTG GC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αSMA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                                   F: TTC AAT GTC CCA GCC ATG TA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GAA GGA ATA GCC ACG CTC AG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Col1α2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GCC AAG AAT GCA TAC AGC CG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GAC ACC CCT TCT GCG TTG TA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F: GGG AGT AAT GCA AGG ACC AA</a:t>
                      </a:r>
                      <a:endParaRPr lang="en-US" sz="1100"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R: ATC ATC ACC AGG CTT TCC AG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GAPDH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GAG TCA ACG GAT TTG GTC GT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TTG ATT TTG GAG GGA TCT CG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DDX5 (p68)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CTC CAG AGG GCT AGA TGT GG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ATG AGG TCG CTC ACT TGC TT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DDX17(p72)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CAG GCC ATC AAT CCA AAG TT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CTT CCA TAG CCA CTG CCA TT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Drosha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ACT TCG CCA CCT CTT AGC AA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TCA GAA CAG GCA </a:t>
                      </a:r>
                      <a:r>
                        <a:rPr lang="en-US" sz="1000" dirty="0" err="1">
                          <a:effectLst/>
                          <a:latin typeface="+mn-lt"/>
                        </a:rPr>
                        <a:t>GCA</a:t>
                      </a:r>
                      <a:r>
                        <a:rPr lang="en-US" sz="1000" dirty="0">
                          <a:effectLst/>
                          <a:latin typeface="+mn-lt"/>
                        </a:rPr>
                        <a:t> TCA TC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MeCP2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F: GGG CTC AGG GAG GAA AAG TC</a:t>
                      </a:r>
                      <a:endParaRPr lang="en-US" sz="1100"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R: GGC TGA AGG CTG TAG TGG TT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F: CTG TTT TGA GCC CTG AGG AG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R: GCC TCT GTG CTT TCC TCA AC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miR17a *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CAAAGTGCTTACAGTGCAGGTAG 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miR18a *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TAAGGTGCATCTAGTGCAGATAG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miR19a *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TCGTTTTGCATAGTTGCACT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miR20a *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ACTGCATTACGAGCACTTACA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miR19b *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AGTTTTGCAGGTTTGCATCC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miR92 *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ATAACGTGAACAGGGCCGGAC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*universal reverse primer used for </a:t>
                      </a:r>
                      <a:r>
                        <a:rPr lang="en-US" sz="1000" dirty="0" err="1">
                          <a:effectLst/>
                          <a:latin typeface="+mn-lt"/>
                        </a:rPr>
                        <a:t>qRT</a:t>
                      </a:r>
                      <a:r>
                        <a:rPr lang="en-US" sz="1000" dirty="0">
                          <a:effectLst/>
                          <a:latin typeface="+mn-lt"/>
                        </a:rPr>
                        <a:t> PCR per manufacturer’s protocol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641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Col7Con1 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84" y="2169217"/>
            <a:ext cx="3305537" cy="373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pColMiR1 Ma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95" y="2169217"/>
            <a:ext cx="3317777" cy="364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4846" y="968888"/>
            <a:ext cx="4067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Supplemental Data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sz="1200" dirty="0" smtClean="0">
                <a:latin typeface="+mj-lt"/>
              </a:rPr>
              <a:t>Fig. S1</a:t>
            </a:r>
          </a:p>
          <a:p>
            <a:endParaRPr lang="en-US" sz="1200" dirty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r>
              <a:rPr lang="en-US" sz="1200" dirty="0" smtClean="0">
                <a:latin typeface="+mj-lt"/>
              </a:rPr>
              <a:t>A. 								 B.</a:t>
            </a:r>
            <a:endParaRPr lang="en-US" sz="1200" dirty="0"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63443"/>
              </p:ext>
            </p:extLst>
          </p:nvPr>
        </p:nvGraphicFramePr>
        <p:xfrm>
          <a:off x="1073332" y="6574032"/>
          <a:ext cx="6124302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0175"/>
                <a:gridCol w="1222572"/>
                <a:gridCol w="357155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AAV2 Control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pCol7con1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>
                          <a:latin typeface="Courier" pitchFamily="49" charset="0"/>
                        </a:rPr>
                        <a:t>tccgaggcag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taggcagctg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cgcaaatcca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tgcaaagctg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atacatctgt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ggcttcacta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tcag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j-lt"/>
                        </a:rPr>
                        <a:t>AAV2 miR19b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pCol7miR19b1</a:t>
                      </a:r>
                      <a:endParaRPr lang="en-US" sz="12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latin typeface="Courier" pitchFamily="49" charset="0"/>
                        </a:rPr>
                        <a:t>tccgaggcag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taggcagctg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cgcaaatcca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tgcaaagctg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atacatctgt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ggcttcacta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tcagttttgc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atggatttgc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aca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gtcgctc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actgtcaaca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gcaatatacc</a:t>
                      </a:r>
                      <a:r>
                        <a:rPr lang="en-US" sz="1200" b="1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Courier" pitchFamily="49" charset="0"/>
                        </a:rPr>
                        <a:t>ttc</a:t>
                      </a:r>
                      <a:endParaRPr lang="en-US" sz="1200" b="1" dirty="0">
                        <a:latin typeface="Courier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3334" y="6283970"/>
            <a:ext cx="3511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Table S2: miR19b sequence or truncated control 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5075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4989" r="11716" b="19697"/>
          <a:stretch/>
        </p:blipFill>
        <p:spPr>
          <a:xfrm>
            <a:off x="1615672" y="1553932"/>
            <a:ext cx="2115343" cy="3786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740541" y="159808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ADH</a:t>
            </a:r>
            <a:endParaRPr lang="en-US" sz="1200" b="1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527" y="1980286"/>
            <a:ext cx="2122489" cy="3867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731628" y="200767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ALDH</a:t>
            </a:r>
            <a:endParaRPr lang="en-US" sz="1200" b="1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38445" t="14209" r="10024"/>
          <a:stretch/>
        </p:blipFill>
        <p:spPr>
          <a:xfrm>
            <a:off x="2715015" y="2422319"/>
            <a:ext cx="1016001" cy="3933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731628" y="2462021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CYP2E1</a:t>
            </a:r>
            <a:endParaRPr lang="en-US" sz="12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97253" y="1299768"/>
            <a:ext cx="2056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E25</a:t>
            </a:r>
            <a:r>
              <a:rPr lang="en-US" sz="1200" dirty="0" smtClean="0">
                <a:latin typeface="+mj-lt"/>
              </a:rPr>
              <a:t>       </a:t>
            </a:r>
            <a:r>
              <a:rPr lang="en-US" sz="1200" b="1" dirty="0" smtClean="0">
                <a:latin typeface="+mj-lt"/>
              </a:rPr>
              <a:t>E0</a:t>
            </a:r>
            <a:r>
              <a:rPr lang="en-US" sz="1200" dirty="0" smtClean="0">
                <a:latin typeface="+mj-lt"/>
              </a:rPr>
              <a:t>       </a:t>
            </a:r>
            <a:r>
              <a:rPr lang="en-US" sz="1200" b="1" dirty="0" smtClean="0">
                <a:latin typeface="+mj-lt"/>
              </a:rPr>
              <a:t>E25</a:t>
            </a:r>
            <a:r>
              <a:rPr lang="en-US" sz="1200" dirty="0" smtClean="0">
                <a:latin typeface="+mj-lt"/>
              </a:rPr>
              <a:t>       </a:t>
            </a:r>
            <a:r>
              <a:rPr lang="en-US" sz="1200" b="1" dirty="0" smtClean="0">
                <a:latin typeface="+mj-lt"/>
              </a:rPr>
              <a:t>E0 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536661"/>
              </p:ext>
            </p:extLst>
          </p:nvPr>
        </p:nvGraphicFramePr>
        <p:xfrm>
          <a:off x="821256" y="3679007"/>
          <a:ext cx="2493760" cy="10169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3216"/>
                <a:gridCol w="1000544"/>
              </a:tblGrid>
              <a:tr h="338994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Ethanol</a:t>
                      </a:r>
                      <a:r>
                        <a:rPr lang="en-US" sz="1200" baseline="0" dirty="0" smtClean="0"/>
                        <a:t>  (25 mM)</a:t>
                      </a:r>
                      <a:endParaRPr lang="en-US" sz="1200" b="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899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TCM (24 hour)</a:t>
                      </a:r>
                      <a:endParaRPr lang="en-US" sz="12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SEM</a:t>
                      </a:r>
                      <a:endParaRPr lang="en-US" sz="1200" b="1" dirty="0">
                        <a:latin typeface="+mj-lt"/>
                      </a:endParaRPr>
                    </a:p>
                  </a:txBody>
                  <a:tcPr/>
                </a:tc>
              </a:tr>
              <a:tr h="33899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8.71 µm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±1.23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1671" y="318021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Supplemental Data:</a:t>
            </a:r>
            <a:endParaRPr lang="en-US" sz="1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0224" y="3384293"/>
            <a:ext cx="3602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Table S3:  Residual alcohol in tissue culture media</a:t>
            </a:r>
            <a:endParaRPr lang="en-US" sz="12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9357" y="4903417"/>
            <a:ext cx="3433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Table S4:  Target sequence for miR19b:MeCP2 </a:t>
            </a:r>
            <a:endParaRPr lang="en-US" sz="12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082" y="1049392"/>
            <a:ext cx="3621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Fig. S2:  Immunoblot alcohol metabolizing proteins</a:t>
            </a:r>
            <a:endParaRPr lang="en-US" sz="1200" dirty="0">
              <a:latin typeface="+mj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573814"/>
              </p:ext>
            </p:extLst>
          </p:nvPr>
        </p:nvGraphicFramePr>
        <p:xfrm>
          <a:off x="942975" y="5196488"/>
          <a:ext cx="6153150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5859"/>
                <a:gridCol w="42972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MeCP2</a:t>
                      </a:r>
                      <a:r>
                        <a:rPr lang="en-US" sz="1200" b="1" baseline="0" dirty="0" smtClean="0"/>
                        <a:t> 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Predicted</a:t>
                      </a:r>
                      <a:r>
                        <a:rPr lang="en-US" sz="1200" b="1" baseline="0" dirty="0" smtClean="0"/>
                        <a:t> pairing of target region (top) and miR19b (bottom)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Position</a:t>
                      </a:r>
                      <a:r>
                        <a:rPr lang="en-US" sz="1200" baseline="0" dirty="0" smtClean="0"/>
                        <a:t> 239-245 </a:t>
                      </a:r>
                    </a:p>
                    <a:p>
                      <a:r>
                        <a:rPr lang="en-US" sz="1200" baseline="0" dirty="0" smtClean="0"/>
                        <a:t>Human 3’UTR </a:t>
                      </a:r>
                    </a:p>
                    <a:p>
                      <a:r>
                        <a:rPr lang="en-US" sz="1200" baseline="0" dirty="0" smtClean="0"/>
                        <a:t>hsa-miR-19b-3p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5’…AGG GCC AGA AGU AGC UUU GCA CU…</a:t>
                      </a:r>
                    </a:p>
                    <a:p>
                      <a:endParaRPr lang="en-US" sz="1200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3’…AGU CAA AAC GUA CCU AAA CGU GU…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Position 238-244 </a:t>
                      </a:r>
                    </a:p>
                    <a:p>
                      <a:r>
                        <a:rPr lang="en-US" sz="1200" dirty="0" smtClean="0"/>
                        <a:t>Rat 3’UTR</a:t>
                      </a:r>
                    </a:p>
                    <a:p>
                      <a:r>
                        <a:rPr lang="en-US" sz="1200" dirty="0" smtClean="0"/>
                        <a:t>rno-miR-19b-3p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5’…AGG GCC AGA AGU AGC UUU GCA</a:t>
                      </a:r>
                      <a:r>
                        <a:rPr lang="en-US" sz="1200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CU…</a:t>
                      </a:r>
                    </a:p>
                    <a:p>
                      <a:endParaRPr lang="en-US" sz="1200" baseline="0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3’…</a:t>
                      </a:r>
                      <a:r>
                        <a:rPr lang="en-US" sz="12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AGU CAA AAC GUA CCU AAA CGU GU…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5048250" y="5791200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33975" y="578802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2875" y="579437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435600" y="580072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511800" y="5797550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588000" y="580072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788025" y="578802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57775" y="6419850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143500" y="641667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229225" y="642302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435600" y="642937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511800" y="6426200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597525" y="642937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788025" y="6416675"/>
            <a:ext cx="0" cy="1809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3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8000" y="332601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Supplemental Data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sz="1200" dirty="0" smtClean="0">
                <a:latin typeface="+mj-lt"/>
              </a:rPr>
              <a:t>Fig. S3: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2100" y="1034695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A. </a:t>
            </a:r>
            <a:endParaRPr lang="en-US" sz="12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9726" y="490451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j-lt"/>
              </a:rPr>
              <a:t>B</a:t>
            </a:r>
            <a:r>
              <a:rPr lang="en-US" sz="1200" b="1" dirty="0" smtClean="0">
                <a:latin typeface="+mj-lt"/>
              </a:rPr>
              <a:t>. </a:t>
            </a:r>
            <a:endParaRPr lang="en-US" sz="1200" b="1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018" y="1469803"/>
            <a:ext cx="4597400" cy="3276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0468" y="5237274"/>
            <a:ext cx="4881326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6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4761</TotalTime>
  <Words>442</Words>
  <Application>Microsoft Office PowerPoint</Application>
  <PresentationFormat>Custom</PresentationFormat>
  <Paragraphs>102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Courier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Carolinas HealthCare System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CHS</dc:creator>
  <cp:lastModifiedBy>Schrum, Laura W</cp:lastModifiedBy>
  <cp:revision>201</cp:revision>
  <cp:lastPrinted>2016-03-15T14:28:38Z</cp:lastPrinted>
  <dcterms:created xsi:type="dcterms:W3CDTF">2015-09-18T18:33:41Z</dcterms:created>
  <dcterms:modified xsi:type="dcterms:W3CDTF">2016-05-16T12:42:13Z</dcterms:modified>
</cp:coreProperties>
</file>