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2328" y="3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schung\Paper\%231_PEDF%2021%25\Ursi&#180;s%20&#220;berarbeitung\LDH_sFLt1_VEGF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schung\Paper\%231_PEDF%2021%25\Ursi&#180;s%20&#220;berarbeitung\LDH_sFLt1_VEGF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schung\Paper\%231_PEDF%2021%25\Ursi&#180;s%20&#220;berarbeitung\PROLIFERATION_sFlt1%20with%20VEGF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schung\Paper\%231_PEDF%2021%25\Ursi&#180;s%20&#220;berarbeitung\PROLIFERATION_sFlt1%20without%20VEGF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schung\Paper\%231_PEDF%2021%25\Ursi&#180;s%20&#220;berarbeitung\NETWORK%20FORMATION_sFlt1%20with%20VEGF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schung\Paper\%231_PEDF%2021%25\Ursi&#180;s%20&#220;berarbeitung\NETWORK%20FORMATION_sFlt1%20without%20VEG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4236193300688139"/>
          <c:y val="0.12714190556633029"/>
          <c:w val="0.59264925292671344"/>
          <c:h val="0.7520912610939598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Tabelle1!$B$27:$D$27</c:f>
                <c:numCache>
                  <c:formatCode>General</c:formatCode>
                  <c:ptCount val="3"/>
                  <c:pt idx="0">
                    <c:v>2.9719939208567487E-2</c:v>
                  </c:pt>
                  <c:pt idx="1">
                    <c:v>3.9699549352307704E-2</c:v>
                  </c:pt>
                  <c:pt idx="2">
                    <c:v>3.6499750061577657E-2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Tabelle1!$B$2:$D$2</c:f>
              <c:numCache>
                <c:formatCode>General</c:formatCode>
                <c:ptCount val="3"/>
              </c:numCache>
            </c:numRef>
          </c:cat>
          <c:val>
            <c:numRef>
              <c:f>Tabelle1!$B$25:$D$25</c:f>
              <c:numCache>
                <c:formatCode>0.000</c:formatCode>
                <c:ptCount val="3"/>
                <c:pt idx="0">
                  <c:v>0.19999998571428573</c:v>
                </c:pt>
                <c:pt idx="1">
                  <c:v>0.21277801428571436</c:v>
                </c:pt>
                <c:pt idx="2">
                  <c:v>0.26139279142857141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96474624"/>
        <c:axId val="96520832"/>
      </c:barChart>
      <c:catAx>
        <c:axId val="96474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96520832"/>
        <c:crosses val="autoZero"/>
        <c:auto val="1"/>
        <c:lblAlgn val="ctr"/>
        <c:lblOffset val="100"/>
        <c:noMultiLvlLbl val="0"/>
      </c:catAx>
      <c:valAx>
        <c:axId val="96520832"/>
        <c:scaling>
          <c:orientation val="minMax"/>
          <c:max val="0.4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LDH release</a:t>
                </a:r>
                <a:r>
                  <a:rPr lang="en-GB" sz="1200" b="0" baseline="0"/>
                  <a:t>                   [OD 490/650]</a:t>
                </a:r>
                <a:endParaRPr lang="en-GB" sz="1200" b="0"/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96474624"/>
        <c:crosses val="autoZero"/>
        <c:crossBetween val="between"/>
        <c:majorUnit val="0.1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92309803090667"/>
          <c:y val="0.1412801373252843"/>
          <c:w val="0.65224505816275846"/>
          <c:h val="0.761717499293864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>
                    <a:lumMod val="50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Tabelle1!$F$27:$I$27</c:f>
                <c:numCache>
                  <c:formatCode>General</c:formatCode>
                  <c:ptCount val="4"/>
                  <c:pt idx="0">
                    <c:v>2.6794944278979729E-2</c:v>
                  </c:pt>
                  <c:pt idx="1">
                    <c:v>2.8365594016762238E-2</c:v>
                  </c:pt>
                  <c:pt idx="2">
                    <c:v>2.9473887491492413E-2</c:v>
                  </c:pt>
                  <c:pt idx="3">
                    <c:v>3.7644889794927174E-2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Tabelle1!$F$2:$I$2</c:f>
              <c:numCache>
                <c:formatCode>General</c:formatCode>
                <c:ptCount val="4"/>
              </c:numCache>
            </c:numRef>
          </c:cat>
          <c:val>
            <c:numRef>
              <c:f>Tabelle1!$F$25:$I$25</c:f>
              <c:numCache>
                <c:formatCode>0.000</c:formatCode>
                <c:ptCount val="4"/>
                <c:pt idx="0">
                  <c:v>0.19999999199999999</c:v>
                </c:pt>
                <c:pt idx="1">
                  <c:v>0.15442440666666668</c:v>
                </c:pt>
                <c:pt idx="2">
                  <c:v>0.28708816000000004</c:v>
                </c:pt>
                <c:pt idx="3">
                  <c:v>0.27294270599999998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69159680"/>
        <c:axId val="200346240"/>
      </c:barChart>
      <c:catAx>
        <c:axId val="169159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00346240"/>
        <c:crosses val="autoZero"/>
        <c:auto val="1"/>
        <c:lblAlgn val="ctr"/>
        <c:lblOffset val="100"/>
        <c:noMultiLvlLbl val="0"/>
      </c:catAx>
      <c:valAx>
        <c:axId val="2003462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LDH release                  </a:t>
                </a:r>
                <a:r>
                  <a:rPr lang="en-GB" sz="1200" b="0" baseline="0"/>
                  <a:t> [OD 490/650]</a:t>
                </a:r>
                <a:endParaRPr lang="en-GB" sz="1200" b="0"/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169159680"/>
        <c:crosses val="autoZero"/>
        <c:crossBetween val="between"/>
        <c:majorUnit val="0.1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340593403206911"/>
          <c:y val="0.11931535457844197"/>
          <c:w val="0.65137158650675298"/>
          <c:h val="0.7439682239385615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>
                    <a:lumMod val="50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'[PROLIFERATION_sFlt1 with VEGF.xlsx]Tabelle1'!$B$30:$E$30</c:f>
                <c:numCache>
                  <c:formatCode>General</c:formatCode>
                  <c:ptCount val="4"/>
                  <c:pt idx="0">
                    <c:v>8.0137648250171844E-3</c:v>
                  </c:pt>
                  <c:pt idx="1">
                    <c:v>8.2230562594839025E-3</c:v>
                  </c:pt>
                  <c:pt idx="2">
                    <c:v>1.0805126635636184E-2</c:v>
                  </c:pt>
                  <c:pt idx="3">
                    <c:v>7.9175233492501731E-3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'[PROLIFERATION_sFlt1 with VEGF.xlsx]Tabelle1'!$B$2:$E$2</c:f>
              <c:numCache>
                <c:formatCode>General</c:formatCode>
                <c:ptCount val="4"/>
              </c:numCache>
            </c:numRef>
          </c:cat>
          <c:val>
            <c:numRef>
              <c:f>'E:\Forschung\Paper\#1_PEDF 21%\Ursi´s Überarbeitung\[PROLIFERATION_PEDF with VEGF.xlsx]Tabelle1'!$B$28:$E$28</c:f>
              <c:numCache>
                <c:formatCode>General</c:formatCode>
                <c:ptCount val="4"/>
                <c:pt idx="0">
                  <c:v>4.5999999999999999E-2</c:v>
                </c:pt>
                <c:pt idx="1">
                  <c:v>0.12065320542756518</c:v>
                </c:pt>
                <c:pt idx="2">
                  <c:v>6.5787284248054481E-2</c:v>
                </c:pt>
                <c:pt idx="3">
                  <c:v>7.6561370110428323E-2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24877568"/>
        <c:axId val="229348096"/>
      </c:barChart>
      <c:catAx>
        <c:axId val="22487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29348096"/>
        <c:crosses val="autoZero"/>
        <c:auto val="1"/>
        <c:lblAlgn val="ctr"/>
        <c:lblOffset val="100"/>
        <c:noMultiLvlLbl val="0"/>
      </c:catAx>
      <c:valAx>
        <c:axId val="229348096"/>
        <c:scaling>
          <c:orientation val="minMax"/>
          <c:max val="0.14000000000000001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BrdU incorporation</a:t>
                </a:r>
                <a:r>
                  <a:rPr lang="en-GB" sz="1200" b="0" baseline="0"/>
                  <a:t>                   [OD 450/540]</a:t>
                </a:r>
                <a:endParaRPr lang="en-GB" sz="1200" b="0"/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224877568"/>
        <c:crosses val="autoZero"/>
        <c:crossBetween val="between"/>
        <c:majorUnit val="2.0000000000000004E-2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Tabelle1!$B$32:$D$32</c:f>
                <c:numCache>
                  <c:formatCode>General</c:formatCode>
                  <c:ptCount val="3"/>
                  <c:pt idx="0">
                    <c:v>4.968940957984177E-3</c:v>
                  </c:pt>
                  <c:pt idx="1">
                    <c:v>1.2075329812909897E-2</c:v>
                  </c:pt>
                  <c:pt idx="2">
                    <c:v>7.2235602765174465E-3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Tabelle1!$G$2:$I$2</c:f>
              <c:numCache>
                <c:formatCode>General</c:formatCode>
                <c:ptCount val="3"/>
              </c:numCache>
            </c:numRef>
          </c:cat>
          <c:val>
            <c:numRef>
              <c:f>Tabelle1!$B$30:$D$30</c:f>
              <c:numCache>
                <c:formatCode>0.000</c:formatCode>
                <c:ptCount val="3"/>
                <c:pt idx="0">
                  <c:v>4.5999999999999999E-2</c:v>
                </c:pt>
                <c:pt idx="1">
                  <c:v>5.1934541446155592E-2</c:v>
                </c:pt>
                <c:pt idx="2">
                  <c:v>6.1400496518049769E-2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399546624"/>
        <c:axId val="412502272"/>
      </c:barChart>
      <c:catAx>
        <c:axId val="39954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412502272"/>
        <c:crosses val="autoZero"/>
        <c:auto val="1"/>
        <c:lblAlgn val="ctr"/>
        <c:lblOffset val="100"/>
        <c:noMultiLvlLbl val="0"/>
      </c:catAx>
      <c:valAx>
        <c:axId val="412502272"/>
        <c:scaling>
          <c:orientation val="minMax"/>
          <c:max val="0.14000000000000001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BrdU incorporation</a:t>
                </a:r>
                <a:r>
                  <a:rPr lang="en-GB" sz="1200" b="0" baseline="0"/>
                  <a:t>                   [OD 450/540]</a:t>
                </a:r>
                <a:endParaRPr lang="en-GB" sz="1200" b="0"/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399546624"/>
        <c:crosses val="autoZero"/>
        <c:crossBetween val="between"/>
        <c:majorUnit val="2.0000000000000004E-2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8863280546679"/>
          <c:y val="0.1204981131591519"/>
          <c:w val="0.70974962163665334"/>
          <c:h val="0.8010703167116983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>
                    <a:lumMod val="8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>
                    <a:lumMod val="50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Tabelle1!$L$19:$Q$19</c:f>
                <c:numCache>
                  <c:formatCode>General</c:formatCode>
                  <c:ptCount val="6"/>
                  <c:pt idx="0">
                    <c:v>2.0483597774262603</c:v>
                  </c:pt>
                  <c:pt idx="1">
                    <c:v>1.9179560880154496</c:v>
                  </c:pt>
                  <c:pt idx="2">
                    <c:v>1.4846035225095109</c:v>
                  </c:pt>
                  <c:pt idx="3">
                    <c:v>1.8523344344752748</c:v>
                  </c:pt>
                  <c:pt idx="4">
                    <c:v>2.7475638560108377</c:v>
                  </c:pt>
                  <c:pt idx="5">
                    <c:v>1.3872828015327558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Tabelle1!$L$3:$Q$3</c:f>
              <c:numCache>
                <c:formatCode>General</c:formatCode>
                <c:ptCount val="6"/>
              </c:numCache>
            </c:numRef>
          </c:cat>
          <c:val>
            <c:numRef>
              <c:f>Tabelle1!$L$17:$Q$17</c:f>
              <c:numCache>
                <c:formatCode>0</c:formatCode>
                <c:ptCount val="6"/>
                <c:pt idx="0">
                  <c:v>25.18</c:v>
                </c:pt>
                <c:pt idx="1">
                  <c:v>28.78</c:v>
                </c:pt>
                <c:pt idx="2">
                  <c:v>27.028571428571428</c:v>
                </c:pt>
                <c:pt idx="3">
                  <c:v>24.12857142857143</c:v>
                </c:pt>
                <c:pt idx="4">
                  <c:v>21.9375</c:v>
                </c:pt>
                <c:pt idx="5">
                  <c:v>23.5625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453851392"/>
        <c:axId val="55816192"/>
      </c:barChart>
      <c:catAx>
        <c:axId val="45385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55816192"/>
        <c:crosses val="autoZero"/>
        <c:auto val="1"/>
        <c:lblAlgn val="ctr"/>
        <c:lblOffset val="100"/>
        <c:noMultiLvlLbl val="0"/>
      </c:catAx>
      <c:valAx>
        <c:axId val="558161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Length</a:t>
                </a:r>
                <a:r>
                  <a:rPr lang="en-GB" sz="1200" b="0" baseline="0"/>
                  <a:t> of network [µm/1000]</a:t>
                </a:r>
                <a:endParaRPr lang="en-GB" sz="1200" b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453851392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48281132809904"/>
          <c:y val="0.14752701694852471"/>
          <c:w val="0.67459959556066118"/>
          <c:h val="0.7636453489921638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Tabelle1!$B$19:$H$19</c:f>
                <c:numCache>
                  <c:formatCode>General</c:formatCode>
                  <c:ptCount val="7"/>
                  <c:pt idx="0">
                    <c:v>1.6304852476662099</c:v>
                  </c:pt>
                  <c:pt idx="1">
                    <c:v>1.1837346318205904</c:v>
                  </c:pt>
                  <c:pt idx="2">
                    <c:v>1.3124404748406626</c:v>
                  </c:pt>
                  <c:pt idx="3">
                    <c:v>3.6891733491393417</c:v>
                  </c:pt>
                  <c:pt idx="4">
                    <c:v>2.3452078799117149</c:v>
                  </c:pt>
                  <c:pt idx="5">
                    <c:v>1.9867365759511779</c:v>
                  </c:pt>
                  <c:pt idx="6">
                    <c:v>0.7119485573405705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Tabelle1!$B$2:$H$2</c:f>
              <c:numCache>
                <c:formatCode>General</c:formatCode>
                <c:ptCount val="7"/>
              </c:numCache>
            </c:numRef>
          </c:cat>
          <c:val>
            <c:numRef>
              <c:f>Tabelle1!$B$17:$H$17</c:f>
              <c:numCache>
                <c:formatCode>0</c:formatCode>
                <c:ptCount val="7"/>
                <c:pt idx="0">
                  <c:v>24.875</c:v>
                </c:pt>
                <c:pt idx="1">
                  <c:v>22.6875</c:v>
                </c:pt>
                <c:pt idx="2">
                  <c:v>25.1</c:v>
                </c:pt>
                <c:pt idx="3">
                  <c:v>26.9</c:v>
                </c:pt>
                <c:pt idx="4">
                  <c:v>28</c:v>
                </c:pt>
                <c:pt idx="5">
                  <c:v>24.43</c:v>
                </c:pt>
                <c:pt idx="6">
                  <c:v>23.914285714285715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6556544"/>
        <c:axId val="56587008"/>
      </c:barChart>
      <c:catAx>
        <c:axId val="5655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56587008"/>
        <c:crosses val="autoZero"/>
        <c:auto val="1"/>
        <c:lblAlgn val="ctr"/>
        <c:lblOffset val="100"/>
        <c:noMultiLvlLbl val="0"/>
      </c:catAx>
      <c:valAx>
        <c:axId val="565870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Length</a:t>
                </a:r>
                <a:r>
                  <a:rPr lang="en-GB" sz="1200" b="0" baseline="0"/>
                  <a:t> of network [µm/1000]</a:t>
                </a:r>
                <a:endParaRPr lang="en-GB" sz="1200" b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56556544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4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89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00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077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8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3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23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131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05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654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49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9BE55-05F5-4BB6-9ACE-FC2E6850A565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4E4FF-A9CB-4CF2-8D14-AF1D84F577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6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Diagramm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067249"/>
              </p:ext>
            </p:extLst>
          </p:nvPr>
        </p:nvGraphicFramePr>
        <p:xfrm>
          <a:off x="-227346" y="4998362"/>
          <a:ext cx="3116947" cy="2038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3" name="Diagramm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224192"/>
              </p:ext>
            </p:extLst>
          </p:nvPr>
        </p:nvGraphicFramePr>
        <p:xfrm>
          <a:off x="3317830" y="4971768"/>
          <a:ext cx="2878990" cy="2014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Diagramm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779459"/>
              </p:ext>
            </p:extLst>
          </p:nvPr>
        </p:nvGraphicFramePr>
        <p:xfrm>
          <a:off x="3207146" y="2504071"/>
          <a:ext cx="3102174" cy="2172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Textfeld 31"/>
          <p:cNvSpPr txBox="1"/>
          <p:nvPr/>
        </p:nvSpPr>
        <p:spPr>
          <a:xfrm>
            <a:off x="908720" y="3271567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 smtClean="0"/>
              <a:t>n.s</a:t>
            </a:r>
            <a:r>
              <a:rPr lang="de-DE" sz="1200" dirty="0" smtClean="0"/>
              <a:t>.</a:t>
            </a:r>
            <a:endParaRPr lang="en-GB" sz="1200" dirty="0"/>
          </a:p>
        </p:txBody>
      </p:sp>
      <p:graphicFrame>
        <p:nvGraphicFramePr>
          <p:cNvPr id="51" name="Diagramm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9636208"/>
              </p:ext>
            </p:extLst>
          </p:nvPr>
        </p:nvGraphicFramePr>
        <p:xfrm>
          <a:off x="-119758" y="2650374"/>
          <a:ext cx="3086223" cy="1904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9" name="Diagramm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6586748"/>
              </p:ext>
            </p:extLst>
          </p:nvPr>
        </p:nvGraphicFramePr>
        <p:xfrm>
          <a:off x="3286697" y="-18516"/>
          <a:ext cx="3682307" cy="2183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8" name="Diagramm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865935"/>
              </p:ext>
            </p:extLst>
          </p:nvPr>
        </p:nvGraphicFramePr>
        <p:xfrm>
          <a:off x="69132" y="-26328"/>
          <a:ext cx="3791916" cy="2213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-67264" y="2043401"/>
            <a:ext cx="357301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sFlt1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0          1        5        10       20      100     200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-63009" y="2195801"/>
            <a:ext cx="3573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VEGF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0          0         0         0         0          0         0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352737" y="2034975"/>
            <a:ext cx="349338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sFlt1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0            0            1           5         100       200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356992" y="2187375"/>
            <a:ext cx="3573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VEGF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0           25          25        25         25         25  </a:t>
            </a:r>
          </a:p>
        </p:txBody>
      </p:sp>
      <p:cxnSp>
        <p:nvCxnSpPr>
          <p:cNvPr id="12" name="Gerade Verbindung 11"/>
          <p:cNvCxnSpPr/>
          <p:nvPr/>
        </p:nvCxnSpPr>
        <p:spPr>
          <a:xfrm flipV="1">
            <a:off x="4781270" y="265450"/>
            <a:ext cx="187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888145" y="26921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ANOVA: p&lt;0.05</a:t>
            </a:r>
            <a:endParaRPr lang="en-GB" sz="1200" dirty="0"/>
          </a:p>
        </p:txBody>
      </p:sp>
      <p:cxnSp>
        <p:nvCxnSpPr>
          <p:cNvPr id="18" name="Gerade Verbindung 17"/>
          <p:cNvCxnSpPr/>
          <p:nvPr/>
        </p:nvCxnSpPr>
        <p:spPr>
          <a:xfrm flipV="1">
            <a:off x="988829" y="331705"/>
            <a:ext cx="223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186631" y="90331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 smtClean="0"/>
              <a:t>n.s</a:t>
            </a:r>
            <a:r>
              <a:rPr lang="de-DE" sz="1200" dirty="0" smtClean="0"/>
              <a:t>.</a:t>
            </a:r>
            <a:endParaRPr lang="en-GB" sz="1200" dirty="0"/>
          </a:p>
        </p:txBody>
      </p:sp>
      <p:cxnSp>
        <p:nvCxnSpPr>
          <p:cNvPr id="22" name="Gerade Verbindung 21"/>
          <p:cNvCxnSpPr/>
          <p:nvPr/>
        </p:nvCxnSpPr>
        <p:spPr>
          <a:xfrm flipV="1">
            <a:off x="4870536" y="5384675"/>
            <a:ext cx="1080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4509120" y="5156408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ANOVA: p&lt;0.05</a:t>
            </a:r>
            <a:endParaRPr lang="en-GB" sz="1200" dirty="0"/>
          </a:p>
        </p:txBody>
      </p:sp>
      <p:sp>
        <p:nvSpPr>
          <p:cNvPr id="24" name="Textfeld 23"/>
          <p:cNvSpPr txBox="1"/>
          <p:nvPr/>
        </p:nvSpPr>
        <p:spPr>
          <a:xfrm>
            <a:off x="-16130" y="6849059"/>
            <a:ext cx="309696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sFlt1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 0               100             200  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-59375" y="7037084"/>
            <a:ext cx="2948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VEGF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 0                 0                  0          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3256221" y="6849059"/>
            <a:ext cx="309696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sFlt1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 0            0           100        200  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224851" y="7037084"/>
            <a:ext cx="2948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VEGF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 0           25           25          25</a:t>
            </a:r>
          </a:p>
        </p:txBody>
      </p:sp>
      <p:cxnSp>
        <p:nvCxnSpPr>
          <p:cNvPr id="28" name="Gerade Verbindung 27"/>
          <p:cNvCxnSpPr/>
          <p:nvPr/>
        </p:nvCxnSpPr>
        <p:spPr>
          <a:xfrm flipV="1">
            <a:off x="1034354" y="5301266"/>
            <a:ext cx="151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908720" y="5059892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 smtClean="0"/>
              <a:t>n.s</a:t>
            </a:r>
            <a:r>
              <a:rPr lang="de-DE" sz="1200" dirty="0" smtClean="0"/>
              <a:t>.</a:t>
            </a:r>
            <a:endParaRPr lang="en-GB" sz="1200" dirty="0"/>
          </a:p>
        </p:txBody>
      </p:sp>
      <p:cxnSp>
        <p:nvCxnSpPr>
          <p:cNvPr id="31" name="Gerade Verbindung 30"/>
          <p:cNvCxnSpPr/>
          <p:nvPr/>
        </p:nvCxnSpPr>
        <p:spPr>
          <a:xfrm flipV="1">
            <a:off x="1124348" y="3512941"/>
            <a:ext cx="137454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-19764" y="4406950"/>
            <a:ext cx="309696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sFlt1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 0                 100              200  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-51134" y="4594975"/>
            <a:ext cx="2948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VEGF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 0                   0                   0          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43588" y="4400787"/>
            <a:ext cx="309696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sFlt1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 0              0           100         200  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3247843" y="4588812"/>
            <a:ext cx="2948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VEGF [</a:t>
            </a:r>
            <a:r>
              <a:rPr lang="de-DE" sz="1100" dirty="0" err="1" smtClean="0"/>
              <a:t>ng</a:t>
            </a:r>
            <a:r>
              <a:rPr lang="de-DE" sz="1100" dirty="0" smtClean="0"/>
              <a:t>/ml]         0             25           25           25 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69132" y="30533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</a:t>
            </a:r>
            <a:endParaRPr lang="en-GB" sz="1600" dirty="0"/>
          </a:p>
        </p:txBody>
      </p:sp>
      <p:sp>
        <p:nvSpPr>
          <p:cNvPr id="41" name="Textfeld 40"/>
          <p:cNvSpPr txBox="1"/>
          <p:nvPr/>
        </p:nvSpPr>
        <p:spPr>
          <a:xfrm>
            <a:off x="3453508" y="33874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</a:t>
            </a:r>
            <a:endParaRPr lang="en-GB" sz="1600" dirty="0"/>
          </a:p>
        </p:txBody>
      </p:sp>
      <p:sp>
        <p:nvSpPr>
          <p:cNvPr id="42" name="Textfeld 41"/>
          <p:cNvSpPr txBox="1"/>
          <p:nvPr/>
        </p:nvSpPr>
        <p:spPr>
          <a:xfrm>
            <a:off x="69890" y="4916718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</a:t>
            </a:r>
            <a:endParaRPr lang="en-GB" sz="1600" dirty="0"/>
          </a:p>
        </p:txBody>
      </p:sp>
      <p:sp>
        <p:nvSpPr>
          <p:cNvPr id="43" name="Textfeld 42"/>
          <p:cNvSpPr txBox="1"/>
          <p:nvPr/>
        </p:nvSpPr>
        <p:spPr>
          <a:xfrm>
            <a:off x="3454266" y="4920059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f</a:t>
            </a:r>
            <a:endParaRPr lang="en-GB" sz="1600" dirty="0"/>
          </a:p>
        </p:txBody>
      </p:sp>
      <p:sp>
        <p:nvSpPr>
          <p:cNvPr id="44" name="Textfeld 43"/>
          <p:cNvSpPr txBox="1"/>
          <p:nvPr/>
        </p:nvSpPr>
        <p:spPr>
          <a:xfrm>
            <a:off x="69890" y="2504071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c</a:t>
            </a:r>
            <a:endParaRPr lang="en-GB" sz="1600" dirty="0"/>
          </a:p>
        </p:txBody>
      </p:sp>
      <p:sp>
        <p:nvSpPr>
          <p:cNvPr id="45" name="Textfeld 44"/>
          <p:cNvSpPr txBox="1"/>
          <p:nvPr/>
        </p:nvSpPr>
        <p:spPr>
          <a:xfrm>
            <a:off x="3454266" y="2507412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</a:t>
            </a:r>
            <a:endParaRPr lang="en-GB" sz="1600" dirty="0"/>
          </a:p>
        </p:txBody>
      </p:sp>
      <p:cxnSp>
        <p:nvCxnSpPr>
          <p:cNvPr id="46" name="Gerade Verbindung 45"/>
          <p:cNvCxnSpPr/>
          <p:nvPr/>
        </p:nvCxnSpPr>
        <p:spPr>
          <a:xfrm flipV="1">
            <a:off x="4907607" y="2744007"/>
            <a:ext cx="1080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4546191" y="251574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ANOVA: p&lt;0.05</a:t>
            </a:r>
            <a:endParaRPr lang="en-GB" sz="1200" dirty="0"/>
          </a:p>
        </p:txBody>
      </p:sp>
      <p:sp>
        <p:nvSpPr>
          <p:cNvPr id="60" name="Textfeld 59"/>
          <p:cNvSpPr txBox="1"/>
          <p:nvPr/>
        </p:nvSpPr>
        <p:spPr>
          <a:xfrm>
            <a:off x="4721860" y="253314"/>
            <a:ext cx="275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*</a:t>
            </a:r>
            <a:endParaRPr lang="de-AT" sz="1400" b="1" dirty="0"/>
          </a:p>
        </p:txBody>
      </p:sp>
      <p:sp>
        <p:nvSpPr>
          <p:cNvPr id="50" name="Textfeld 49"/>
          <p:cNvSpPr txBox="1"/>
          <p:nvPr/>
        </p:nvSpPr>
        <p:spPr>
          <a:xfrm>
            <a:off x="4770069" y="2689303"/>
            <a:ext cx="275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*</a:t>
            </a:r>
            <a:endParaRPr lang="de-AT" sz="14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171026" y="7596426"/>
            <a:ext cx="64646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Effects of human recombinant </a:t>
            </a:r>
            <a:r>
              <a:rPr lang="en-GB" sz="1200" dirty="0" smtClean="0"/>
              <a:t>sFlt1 on </a:t>
            </a:r>
            <a:r>
              <a:rPr lang="en-GB" sz="1200" dirty="0"/>
              <a:t>network formation, proliferation and survival of </a:t>
            </a:r>
            <a:r>
              <a:rPr lang="en-GB" sz="1200" dirty="0" err="1"/>
              <a:t>feto</a:t>
            </a:r>
            <a:r>
              <a:rPr lang="en-GB" sz="1200" dirty="0"/>
              <a:t>-placental endothelial cells depends on VEGF.</a:t>
            </a:r>
            <a:r>
              <a:rPr lang="en-GB" sz="1200" b="1" dirty="0"/>
              <a:t> </a:t>
            </a:r>
            <a:r>
              <a:rPr lang="en-GB" sz="1200" dirty="0"/>
              <a:t>(a, c, e) Addition of PEDF alone did not affect network formation, proliferation and LDH release of </a:t>
            </a:r>
            <a:r>
              <a:rPr lang="en-GB" sz="1200" dirty="0" err="1"/>
              <a:t>feto</a:t>
            </a:r>
            <a:r>
              <a:rPr lang="en-GB" sz="1200" dirty="0"/>
              <a:t>-placental endothelial cells. (b) In cells stimulated with VEGF (25ng/ml), PEDF reduced network formation in a concentration-dependent manner, (d) reduced proliferation and (f) increased cell death. Data are given as mean ± SEM. Statistical analysis used the mean of the triplicates of the number of individual biological replicates. n (network formation) = 8, n (</a:t>
            </a:r>
            <a:r>
              <a:rPr lang="en-GB" sz="1200" dirty="0" err="1"/>
              <a:t>BrdU</a:t>
            </a:r>
            <a:r>
              <a:rPr lang="en-GB" sz="1200" dirty="0"/>
              <a:t> incorporation) = 9, n (LDH release) = 6. </a:t>
            </a:r>
            <a:r>
              <a:rPr lang="en-GB" sz="1200" dirty="0" err="1"/>
              <a:t>n.s</a:t>
            </a:r>
            <a:r>
              <a:rPr lang="en-GB" sz="1200" dirty="0"/>
              <a:t>. = not significant; *** P&lt;0.001, ** P&lt;0.01, * P&lt;0.05 compared to untreated control without VEGF. </a:t>
            </a:r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6049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</Words>
  <Application>Microsoft Office PowerPoint</Application>
  <PresentationFormat>Bildschirmpräsentation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KAGes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Windows-Benutzer</cp:lastModifiedBy>
  <cp:revision>30</cp:revision>
  <cp:lastPrinted>2015-02-27T11:48:06Z</cp:lastPrinted>
  <dcterms:created xsi:type="dcterms:W3CDTF">2015-02-26T11:10:26Z</dcterms:created>
  <dcterms:modified xsi:type="dcterms:W3CDTF">2015-12-22T15:15:46Z</dcterms:modified>
</cp:coreProperties>
</file>