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6858000" cy="9144000" type="letter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nneke" initials="H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06" autoAdjust="0"/>
    <p:restoredTop sz="98053" autoAdjust="0"/>
  </p:normalViewPr>
  <p:slideViewPr>
    <p:cSldViewPr snapToGrid="0" snapToObjects="1">
      <p:cViewPr varScale="1">
        <p:scale>
          <a:sx n="143" d="100"/>
          <a:sy n="143" d="100"/>
        </p:scale>
        <p:origin x="-1784" y="-104"/>
      </p:cViewPr>
      <p:guideLst>
        <p:guide orient="horz" pos="2885"/>
        <p:guide pos="182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20BFC-1BF6-E24D-A9D0-24833CB363FA}" type="datetimeFigureOut">
              <a:rPr lang="en-US" smtClean="0"/>
              <a:t>7/06/2016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E6CCB-9C7D-9949-9751-B889D0757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765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1800" cy="497285"/>
          </a:xfrm>
          <a:prstGeom prst="rect">
            <a:avLst/>
          </a:prstGeom>
        </p:spPr>
        <p:txBody>
          <a:bodyPr vert="horz" lIns="91731" tIns="45865" rIns="91731" bIns="45865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5" y="1"/>
            <a:ext cx="2971800" cy="497285"/>
          </a:xfrm>
          <a:prstGeom prst="rect">
            <a:avLst/>
          </a:prstGeom>
        </p:spPr>
        <p:txBody>
          <a:bodyPr vert="horz" lIns="91731" tIns="45865" rIns="91731" bIns="45865" rtlCol="0"/>
          <a:lstStyle>
            <a:lvl1pPr algn="r">
              <a:defRPr sz="1200"/>
            </a:lvl1pPr>
          </a:lstStyle>
          <a:p>
            <a:fld id="{5EA868F3-BE6F-404F-B33C-959011B502F2}" type="datetimeFigureOut">
              <a:rPr lang="en-AU" smtClean="0"/>
              <a:pPr/>
              <a:t>7/06/2016</a:t>
            </a:fld>
            <a:endParaRPr lang="en-AU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030413" y="746125"/>
            <a:ext cx="27971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31" tIns="45865" rIns="91731" bIns="45865" rtlCol="0" anchor="ctr"/>
          <a:lstStyle/>
          <a:p>
            <a:endParaRPr lang="en-AU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1" y="4724204"/>
            <a:ext cx="5486400" cy="4475559"/>
          </a:xfrm>
          <a:prstGeom prst="rect">
            <a:avLst/>
          </a:prstGeom>
        </p:spPr>
        <p:txBody>
          <a:bodyPr vert="horz" lIns="91731" tIns="45865" rIns="91731" bIns="45865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AU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2" y="9446679"/>
            <a:ext cx="2971800" cy="497285"/>
          </a:xfrm>
          <a:prstGeom prst="rect">
            <a:avLst/>
          </a:prstGeom>
        </p:spPr>
        <p:txBody>
          <a:bodyPr vert="horz" lIns="91731" tIns="45865" rIns="91731" bIns="45865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5" y="9446679"/>
            <a:ext cx="2971800" cy="497285"/>
          </a:xfrm>
          <a:prstGeom prst="rect">
            <a:avLst/>
          </a:prstGeom>
        </p:spPr>
        <p:txBody>
          <a:bodyPr vert="horz" lIns="91731" tIns="45865" rIns="91731" bIns="45865" rtlCol="0" anchor="b"/>
          <a:lstStyle>
            <a:lvl1pPr algn="r">
              <a:defRPr sz="1200"/>
            </a:lvl1pPr>
          </a:lstStyle>
          <a:p>
            <a:fld id="{4DA96477-3B2D-4A53-ABF3-E1F3E6401245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690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4576-A320-9F46-8543-09655B328F24}" type="datetimeFigureOut">
              <a:rPr lang="en-US" smtClean="0"/>
              <a:pPr/>
              <a:t>7/06/2016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181B-1813-D647-9595-FA553990B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4576-A320-9F46-8543-09655B328F24}" type="datetimeFigureOut">
              <a:rPr lang="en-US" smtClean="0"/>
              <a:pPr/>
              <a:t>7/06/2016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181B-1813-D647-9595-FA553990B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4576-A320-9F46-8543-09655B328F24}" type="datetimeFigureOut">
              <a:rPr lang="en-US" smtClean="0"/>
              <a:pPr/>
              <a:t>7/06/2016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181B-1813-D647-9595-FA553990B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4576-A320-9F46-8543-09655B328F24}" type="datetimeFigureOut">
              <a:rPr lang="en-US" smtClean="0"/>
              <a:pPr/>
              <a:t>7/06/2016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181B-1813-D647-9595-FA553990B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4576-A320-9F46-8543-09655B328F24}" type="datetimeFigureOut">
              <a:rPr lang="en-US" smtClean="0"/>
              <a:pPr/>
              <a:t>7/06/2016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181B-1813-D647-9595-FA553990B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4576-A320-9F46-8543-09655B328F24}" type="datetimeFigureOut">
              <a:rPr lang="en-US" smtClean="0"/>
              <a:pPr/>
              <a:t>7/06/2016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181B-1813-D647-9595-FA553990B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4576-A320-9F46-8543-09655B328F24}" type="datetimeFigureOut">
              <a:rPr lang="en-US" smtClean="0"/>
              <a:pPr/>
              <a:t>7/06/2016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181B-1813-D647-9595-FA553990B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4576-A320-9F46-8543-09655B328F24}" type="datetimeFigureOut">
              <a:rPr lang="en-US" smtClean="0"/>
              <a:pPr/>
              <a:t>7/06/2016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181B-1813-D647-9595-FA553990B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4576-A320-9F46-8543-09655B328F24}" type="datetimeFigureOut">
              <a:rPr lang="en-US" smtClean="0"/>
              <a:pPr/>
              <a:t>7/06/2016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181B-1813-D647-9595-FA553990B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4576-A320-9F46-8543-09655B328F24}" type="datetimeFigureOut">
              <a:rPr lang="en-US" smtClean="0"/>
              <a:pPr/>
              <a:t>7/06/2016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181B-1813-D647-9595-FA553990B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4576-A320-9F46-8543-09655B328F24}" type="datetimeFigureOut">
              <a:rPr lang="en-US" smtClean="0"/>
              <a:pPr/>
              <a:t>7/06/2016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181B-1813-D647-9595-FA553990B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84576-A320-9F46-8543-09655B328F24}" type="datetimeFigureOut">
              <a:rPr lang="en-US" smtClean="0"/>
              <a:pPr/>
              <a:t>7/06/2016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7181B-1813-D647-9595-FA553990B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46396"/>
              </p:ext>
            </p:extLst>
          </p:nvPr>
        </p:nvGraphicFramePr>
        <p:xfrm>
          <a:off x="304801" y="1517100"/>
          <a:ext cx="6262976" cy="5252600"/>
        </p:xfrm>
        <a:graphic>
          <a:graphicData uri="http://schemas.openxmlformats.org/drawingml/2006/table">
            <a:tbl>
              <a:tblPr/>
              <a:tblGrid>
                <a:gridCol w="1210876"/>
                <a:gridCol w="1276329"/>
                <a:gridCol w="1223464"/>
                <a:gridCol w="1327807"/>
                <a:gridCol w="1224500"/>
              </a:tblGrid>
              <a:tr h="34555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Parameter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NHR</a:t>
                      </a:r>
                      <a:endParaRPr kumimoji="0" lang="en-A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HHR</a:t>
                      </a:r>
                      <a:endParaRPr kumimoji="0" lang="en-A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24454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charset="0"/>
                        </a:rPr>
                        <a:t>Male</a:t>
                      </a: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charset="0"/>
                        </a:rPr>
                        <a:t>Female</a:t>
                      </a: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charset="0"/>
                        </a:rPr>
                        <a:t>Male</a:t>
                      </a: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charset="0"/>
                        </a:rPr>
                        <a:t>Female</a:t>
                      </a: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Calcium</a:t>
                      </a:r>
                      <a:endParaRPr kumimoji="0" lang="en-A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Diastolic Ca</a:t>
                      </a:r>
                      <a:r>
                        <a:rPr kumimoji="0" lang="en-GB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2+</a:t>
                      </a:r>
                      <a:endParaRPr kumimoji="0" lang="en-AU" sz="12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1.00±0.02 (11)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0.99±0.02 (8)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1.00±0.01 (12)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0.97±0.02 (13)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Systolic Ca</a:t>
                      </a:r>
                      <a:r>
                        <a:rPr kumimoji="0" lang="en-GB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2+</a:t>
                      </a:r>
                      <a:endParaRPr kumimoji="0" lang="en-AU" sz="12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1.00±0.02 (11)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0.91±0.02 (8)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1.00±0.04 (12)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0.98±0.03 (13)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Amplitude Ca</a:t>
                      </a:r>
                      <a:r>
                        <a:rPr kumimoji="0" lang="en-GB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2+</a:t>
                      </a:r>
                      <a:endParaRPr kumimoji="0" lang="en-AU" sz="12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1.00±0.10 (11)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0.67±0.08 (8)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1.00±0.18 (12)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1.10±0.11 (13)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Tau</a:t>
                      </a: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1.00±0.07 (11)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1.08±0.07 (8)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1.00±0.07 (12)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0.98±0.08 (13)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Contractility</a:t>
                      </a: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Max Rate Shortening</a:t>
                      </a: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1.00±0.10 (11)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0.48±0.07* (8)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1.00±0.14 (12)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0.71±0.08* (13)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% Shortening</a:t>
                      </a: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1.00±0.10 (11)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0.53±0.06* (8)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1.00±0.15 (12)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0.88±0.10* (13)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Time to Peak</a:t>
                      </a: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1.01±0.06 (11)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1.08±0.09* (8)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1.00±0.05 (12)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1.26±0.08* (13)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Max Rate Lengthening</a:t>
                      </a: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1.00±0.12 (11)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0.44±0.09* (8)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1.00±0.17 (12)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0.75±0.13* (13)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Cycle Duration</a:t>
                      </a: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1.00±0.07 (11)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1.29±0.11* (8)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1.00±0.08 (12)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1.19±0.08* (13)</a:t>
                      </a:r>
                      <a:endParaRPr kumimoji="0" lang="en-A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074" marR="5007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4800" y="831300"/>
            <a:ext cx="81304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GB" sz="1400" b="1" u="sng" dirty="0">
                <a:latin typeface="Calibri" pitchFamily="34" charset="0"/>
                <a:cs typeface="Times New Roman" pitchFamily="18" charset="0"/>
              </a:rPr>
              <a:t>Table </a:t>
            </a:r>
            <a:r>
              <a:rPr lang="en-GB" sz="1400" b="1" u="sng" dirty="0" smtClean="0">
                <a:latin typeface="Calibri" pitchFamily="34" charset="0"/>
                <a:cs typeface="Times New Roman" pitchFamily="18" charset="0"/>
              </a:rPr>
              <a:t>S1</a:t>
            </a:r>
            <a:endParaRPr lang="en-AU" sz="600" dirty="0"/>
          </a:p>
          <a:p>
            <a:pPr eaLnBrk="0" hangingPunct="0"/>
            <a:r>
              <a:rPr lang="en-GB" sz="1200" dirty="0">
                <a:cs typeface="Times New Roman" pitchFamily="18" charset="0"/>
              </a:rPr>
              <a:t/>
            </a:r>
            <a:br>
              <a:rPr lang="en-GB" sz="1200" dirty="0">
                <a:cs typeface="Times New Roman" pitchFamily="18" charset="0"/>
              </a:rPr>
            </a:br>
            <a:endParaRPr lang="en-AU" sz="600" dirty="0"/>
          </a:p>
          <a:p>
            <a:pPr eaLnBrk="0" hangingPunct="0"/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583598" y="6982691"/>
            <a:ext cx="5984179" cy="353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000" b="1" dirty="0" smtClean="0">
                <a:cs typeface="Times New Roman"/>
              </a:rPr>
              <a:t>Table </a:t>
            </a:r>
            <a:r>
              <a:rPr lang="en-US" sz="1000" b="1" dirty="0" smtClean="0">
                <a:cs typeface="Times New Roman"/>
              </a:rPr>
              <a:t>S1.</a:t>
            </a:r>
            <a:r>
              <a:rPr lang="en-US" sz="1000" i="1" dirty="0" smtClean="0">
                <a:cs typeface="Times New Roman"/>
              </a:rPr>
              <a:t> </a:t>
            </a:r>
            <a:r>
              <a:rPr lang="en-US" sz="1000" b="1" dirty="0" smtClean="0"/>
              <a:t> </a:t>
            </a:r>
            <a:r>
              <a:rPr lang="en-US" sz="1000" b="1" dirty="0" smtClean="0"/>
              <a:t>Basal sex differences  in </a:t>
            </a:r>
            <a:r>
              <a:rPr lang="en-US" sz="1000" b="1" dirty="0" err="1" smtClean="0"/>
              <a:t>cardiomyocyte</a:t>
            </a:r>
            <a:r>
              <a:rPr lang="en-US" sz="1000" b="1" dirty="0" smtClean="0"/>
              <a:t> performance suppressed with hypertrophy</a:t>
            </a:r>
            <a:r>
              <a:rPr lang="en-US" sz="1000" b="1" dirty="0" smtClean="0">
                <a:cs typeface="Times New Roman"/>
              </a:rPr>
              <a:t>.</a:t>
            </a:r>
          </a:p>
          <a:p>
            <a:pPr>
              <a:lnSpc>
                <a:spcPts val="1000"/>
              </a:lnSpc>
            </a:pPr>
            <a:r>
              <a:rPr lang="en-US" sz="1000" dirty="0" smtClean="0">
                <a:cs typeface="Times New Roman"/>
              </a:rPr>
              <a:t>(*sex p&lt;0.05, # strain p&lt;0.05; </a:t>
            </a:r>
            <a:r>
              <a:rPr lang="en-US" sz="1000" dirty="0" err="1">
                <a:cs typeface="Times New Roman"/>
              </a:rPr>
              <a:t>mean</a:t>
            </a:r>
            <a:r>
              <a:rPr lang="en-US" sz="1000" dirty="0" err="1">
                <a:cs typeface="Times New Roman"/>
                <a:sym typeface="Symbol"/>
              </a:rPr>
              <a:t></a:t>
            </a:r>
            <a:r>
              <a:rPr lang="en-US" sz="1000" dirty="0" err="1">
                <a:cs typeface="Times New Roman"/>
              </a:rPr>
              <a:t>SEM</a:t>
            </a:r>
            <a:r>
              <a:rPr lang="en-US" sz="1000" dirty="0">
                <a:cs typeface="Times New Roman"/>
              </a:rPr>
              <a:t>, n</a:t>
            </a:r>
            <a:r>
              <a:rPr lang="en-US" sz="1000" dirty="0" smtClean="0">
                <a:cs typeface="Times New Roman"/>
              </a:rPr>
              <a:t>= </a:t>
            </a:r>
            <a:r>
              <a:rPr lang="en-US" sz="1000" dirty="0"/>
              <a:t>hearts or animals in brackets for each group</a:t>
            </a:r>
            <a:r>
              <a:rPr lang="en-US" sz="1000" dirty="0" smtClean="0">
                <a:cs typeface="Times New Roman"/>
              </a:rPr>
              <a:t>).</a:t>
            </a:r>
            <a:endParaRPr lang="en-AU" sz="1000" dirty="0"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18869</TotalTime>
  <Words>302</Words>
  <Application>Microsoft Macintosh PowerPoint</Application>
  <PresentationFormat>Letter Paper (8.5x11 in)</PresentationFormat>
  <Paragraphs>58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Unimelb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 Richard Bell</dc:creator>
  <cp:lastModifiedBy>Jim</cp:lastModifiedBy>
  <cp:revision>625</cp:revision>
  <cp:lastPrinted>2016-06-01T05:34:00Z</cp:lastPrinted>
  <dcterms:created xsi:type="dcterms:W3CDTF">2014-07-31T10:03:52Z</dcterms:created>
  <dcterms:modified xsi:type="dcterms:W3CDTF">2016-06-07T03:56:23Z</dcterms:modified>
</cp:coreProperties>
</file>