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</p:sldIdLst>
  <p:sldSz cx="12192000" cy="6858000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>
        <p:scale>
          <a:sx n="70" d="100"/>
          <a:sy n="70" d="100"/>
        </p:scale>
        <p:origin x="-2124" y="-10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DA2D-9BF5-4105-B0CB-84AB2AAA1D4C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4F44B-1E6B-4DF4-A6E4-2F5B138F2D1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C910B-F4E0-4ABB-9C7D-1699CA7F9141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F9F79-DE37-44E6-BDD2-FD5827F0ECC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FCC21-EBD7-4CA2-A9C5-4ACD73077FE8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C7D9B-4E06-4B8F-87EB-530D097DE43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5BD50-D802-44D4-A16C-A05141B2CDDE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B3C7A-CE01-4EFA-8829-987F53F309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EF934-6A77-4499-AFCF-CF4241600C7B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1D073-9FFA-4815-905B-2ED55969E8F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8016F-3C81-4048-98B5-3F5D267D5DB0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306B-C3BE-4C51-B8A1-8717D486531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4CD7-EE43-4DEE-8E70-2DB8095AE2B5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F0080-6BD5-4C56-9DC8-8AE379785FE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051F8-56C8-455E-8ADE-137D40102887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DEC49-4101-4BE7-BFEB-1AB63B05012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03F82-F765-448D-8134-E7B6FD494517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837B9-5227-4F17-BD3F-3BA75020E81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77180-6CFD-4F74-B0E5-14C3532315B2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323B-B191-4A5D-A444-AAF6D930915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68E85-8B3A-4267-9675-209003743CF4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E096F-F454-4201-BB73-9DE2EDF9F72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F8C446C-A111-4AF4-960C-90021620D9FD}" type="datetimeFigureOut">
              <a:rPr lang="ja-JP" altLang="en-US"/>
              <a:pPr>
                <a:defRPr/>
              </a:pPr>
              <a:t>2016/3/24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F25ECBC-ECA2-492D-95A8-3FA03C52108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charset="-128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charset="-128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charset="-128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charset="-128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70"/>
          <p:cNvSpPr>
            <a:spLocks noChangeArrowheads="1"/>
          </p:cNvSpPr>
          <p:nvPr/>
        </p:nvSpPr>
        <p:spPr bwMode="auto">
          <a:xfrm>
            <a:off x="969963" y="5311775"/>
            <a:ext cx="10252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ja-JP" sz="1200" b="1">
                <a:latin typeface="Calibri" pitchFamily="34" charset="0"/>
              </a:rPr>
              <a:t>Fig. S1</a:t>
            </a:r>
            <a:r>
              <a:rPr lang="en-US" altLang="ja-JP" sz="1200">
                <a:latin typeface="Calibri" pitchFamily="34" charset="0"/>
              </a:rPr>
              <a:t>. </a:t>
            </a:r>
            <a:r>
              <a:rPr lang="en-US" altLang="ja-JP" sz="1200" b="1">
                <a:latin typeface="Calibri" pitchFamily="34" charset="0"/>
              </a:rPr>
              <a:t>Differences in suppressive effects of mTORC1 and GSK-3 inhibitors on cell proliferation. </a:t>
            </a:r>
          </a:p>
          <a:p>
            <a:r>
              <a:rPr lang="en-US" altLang="ja-JP" sz="1200">
                <a:latin typeface="Calibri" pitchFamily="34" charset="0"/>
              </a:rPr>
              <a:t>Relative cell viability was measured by an MTS assay in ACHN, Caki1, A498 cells treated with rapamycin (A), AR-A014418 (B) at the indicated concentrations at 72 h. </a:t>
            </a:r>
          </a:p>
          <a:p>
            <a:r>
              <a:rPr lang="en-US" altLang="ja-JP" sz="1200">
                <a:latin typeface="Calibri" pitchFamily="34" charset="0"/>
              </a:rPr>
              <a:t>Data are presented as the mean ± standard error (SE) in each bar-plot from 6 replicates of each cell line.</a:t>
            </a:r>
          </a:p>
          <a:p>
            <a:r>
              <a:rPr lang="en-US" altLang="ja-JP" sz="1200">
                <a:latin typeface="Calibri" pitchFamily="34" charset="0"/>
              </a:rPr>
              <a:t>NA: not assessed</a:t>
            </a:r>
          </a:p>
          <a:p>
            <a:r>
              <a:rPr lang="en-US" altLang="ja-JP" sz="1200">
                <a:latin typeface="Calibri" pitchFamily="34" charset="0"/>
              </a:rPr>
              <a:t>Dimethyl sulfoxide was used as control conditions. </a:t>
            </a:r>
          </a:p>
        </p:txBody>
      </p:sp>
      <p:sp>
        <p:nvSpPr>
          <p:cNvPr id="13314" name="テキスト ボックス 251"/>
          <p:cNvSpPr txBox="1">
            <a:spLocks noChangeArrowheads="1"/>
          </p:cNvSpPr>
          <p:nvPr/>
        </p:nvSpPr>
        <p:spPr bwMode="auto">
          <a:xfrm>
            <a:off x="0" y="6611938"/>
            <a:ext cx="15208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000">
                <a:cs typeface="Arial" charset="0"/>
              </a:rPr>
              <a:t>Figure S1</a:t>
            </a:r>
            <a:endParaRPr lang="ja-JP" altLang="en-US" sz="1000">
              <a:cs typeface="Arial" charset="0"/>
            </a:endParaRPr>
          </a:p>
        </p:txBody>
      </p:sp>
      <p:sp>
        <p:nvSpPr>
          <p:cNvPr id="13315" name="Text Box 230"/>
          <p:cNvSpPr txBox="1">
            <a:spLocks noChangeArrowheads="1"/>
          </p:cNvSpPr>
          <p:nvPr/>
        </p:nvSpPr>
        <p:spPr bwMode="auto">
          <a:xfrm>
            <a:off x="1060450" y="585788"/>
            <a:ext cx="252413" cy="2984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67129" tIns="33565" rIns="67129" bIns="33565" anchor="ctr">
            <a:spAutoFit/>
          </a:bodyPr>
          <a:lstStyle/>
          <a:p>
            <a:pPr algn="ctr" defTabSz="671513"/>
            <a:r>
              <a:rPr lang="en-US" altLang="ja-JP" sz="1500" b="1">
                <a:solidFill>
                  <a:schemeClr val="bg1"/>
                </a:solidFill>
                <a:latin typeface="Calibri" pitchFamily="34" charset="0"/>
              </a:rPr>
              <a:t>A</a:t>
            </a:r>
          </a:p>
        </p:txBody>
      </p:sp>
      <p:sp>
        <p:nvSpPr>
          <p:cNvPr id="13316" name="Text Box 230"/>
          <p:cNvSpPr txBox="1">
            <a:spLocks noChangeArrowheads="1"/>
          </p:cNvSpPr>
          <p:nvPr/>
        </p:nvSpPr>
        <p:spPr bwMode="auto">
          <a:xfrm>
            <a:off x="6556375" y="585788"/>
            <a:ext cx="242888" cy="2984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67129" tIns="33565" rIns="67129" bIns="33565" anchor="ctr">
            <a:spAutoFit/>
          </a:bodyPr>
          <a:lstStyle/>
          <a:p>
            <a:pPr algn="ctr" defTabSz="671513"/>
            <a:r>
              <a:rPr lang="en-US" altLang="ja-JP" sz="1500" b="1">
                <a:solidFill>
                  <a:schemeClr val="bg1"/>
                </a:solidFill>
                <a:latin typeface="Calibri" pitchFamily="34" charset="0"/>
              </a:rPr>
              <a:t>B</a:t>
            </a:r>
          </a:p>
        </p:txBody>
      </p:sp>
      <p:sp>
        <p:nvSpPr>
          <p:cNvPr id="13317" name="テキスト ボックス 254"/>
          <p:cNvSpPr txBox="1">
            <a:spLocks noChangeArrowheads="1"/>
          </p:cNvSpPr>
          <p:nvPr/>
        </p:nvSpPr>
        <p:spPr bwMode="auto">
          <a:xfrm>
            <a:off x="4356100" y="3979863"/>
            <a:ext cx="833438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altLang="ja-JP" sz="900">
                <a:ea typeface="Arial Unicode MS" pitchFamily="50" charset="-128"/>
                <a:cs typeface="Arial" charset="0"/>
              </a:rPr>
              <a:t>mean ± SE</a:t>
            </a:r>
            <a:endParaRPr lang="ja-JP" altLang="en-US" sz="900">
              <a:ea typeface="Arial Unicode MS" pitchFamily="50" charset="-128"/>
              <a:cs typeface="Arial" charset="0"/>
            </a:endParaRPr>
          </a:p>
        </p:txBody>
      </p:sp>
      <p:grpSp>
        <p:nvGrpSpPr>
          <p:cNvPr id="13318" name="グループ化 256"/>
          <p:cNvGrpSpPr>
            <a:grpSpLocks/>
          </p:cNvGrpSpPr>
          <p:nvPr/>
        </p:nvGrpSpPr>
        <p:grpSpPr bwMode="auto">
          <a:xfrm>
            <a:off x="1316038" y="1314450"/>
            <a:ext cx="4030662" cy="3568700"/>
            <a:chOff x="6827671" y="2456419"/>
            <a:chExt cx="4030782" cy="3568143"/>
          </a:xfrm>
        </p:grpSpPr>
        <p:grpSp>
          <p:nvGrpSpPr>
            <p:cNvPr id="13444" name="グループ化 257"/>
            <p:cNvGrpSpPr>
              <a:grpSpLocks/>
            </p:cNvGrpSpPr>
            <p:nvPr/>
          </p:nvGrpSpPr>
          <p:grpSpPr bwMode="auto">
            <a:xfrm>
              <a:off x="7686667" y="3024188"/>
              <a:ext cx="3032125" cy="868362"/>
              <a:chOff x="2149476" y="3024188"/>
              <a:chExt cx="3032125" cy="868362"/>
            </a:xfrm>
          </p:grpSpPr>
          <p:sp>
            <p:nvSpPr>
              <p:cNvPr id="13540" name="Line 9"/>
              <p:cNvSpPr>
                <a:spLocks noChangeShapeType="1"/>
              </p:cNvSpPr>
              <p:nvPr/>
            </p:nvSpPr>
            <p:spPr bwMode="auto">
              <a:xfrm>
                <a:off x="2798763" y="3032125"/>
                <a:ext cx="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1" name="Freeform 10"/>
              <p:cNvSpPr>
                <a:spLocks/>
              </p:cNvSpPr>
              <p:nvPr/>
            </p:nvSpPr>
            <p:spPr bwMode="auto">
              <a:xfrm>
                <a:off x="2752726" y="3032125"/>
                <a:ext cx="92075" cy="0"/>
              </a:xfrm>
              <a:custGeom>
                <a:avLst/>
                <a:gdLst>
                  <a:gd name="T0" fmla="*/ 0 w 12"/>
                  <a:gd name="T1" fmla="*/ 46038 w 12"/>
                  <a:gd name="T2" fmla="*/ 92075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2" name="Line 11"/>
              <p:cNvSpPr>
                <a:spLocks noChangeShapeType="1"/>
              </p:cNvSpPr>
              <p:nvPr/>
            </p:nvSpPr>
            <p:spPr bwMode="auto">
              <a:xfrm flipV="1">
                <a:off x="3186113" y="3148013"/>
                <a:ext cx="0" cy="6350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3" name="Freeform 12"/>
              <p:cNvSpPr>
                <a:spLocks/>
              </p:cNvSpPr>
              <p:nvPr/>
            </p:nvSpPr>
            <p:spPr bwMode="auto">
              <a:xfrm>
                <a:off x="3146426" y="3211513"/>
                <a:ext cx="85725" cy="0"/>
              </a:xfrm>
              <a:custGeom>
                <a:avLst/>
                <a:gdLst>
                  <a:gd name="T0" fmla="*/ 0 w 11"/>
                  <a:gd name="T1" fmla="*/ 38966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4" name="Line 13"/>
              <p:cNvSpPr>
                <a:spLocks noChangeShapeType="1"/>
              </p:cNvSpPr>
              <p:nvPr/>
            </p:nvSpPr>
            <p:spPr bwMode="auto">
              <a:xfrm flipV="1">
                <a:off x="3579813" y="3800475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5" name="Freeform 14"/>
              <p:cNvSpPr>
                <a:spLocks/>
              </p:cNvSpPr>
              <p:nvPr/>
            </p:nvSpPr>
            <p:spPr bwMode="auto">
              <a:xfrm>
                <a:off x="3533776" y="3854450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6" name="Line 15"/>
              <p:cNvSpPr>
                <a:spLocks noChangeShapeType="1"/>
              </p:cNvSpPr>
              <p:nvPr/>
            </p:nvSpPr>
            <p:spPr bwMode="auto">
              <a:xfrm flipV="1">
                <a:off x="3967163" y="3870325"/>
                <a:ext cx="0" cy="222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7" name="Freeform 16"/>
              <p:cNvSpPr>
                <a:spLocks/>
              </p:cNvSpPr>
              <p:nvPr/>
            </p:nvSpPr>
            <p:spPr bwMode="auto">
              <a:xfrm>
                <a:off x="3927476" y="3892550"/>
                <a:ext cx="85725" cy="0"/>
              </a:xfrm>
              <a:custGeom>
                <a:avLst/>
                <a:gdLst>
                  <a:gd name="T0" fmla="*/ 0 w 11"/>
                  <a:gd name="T1" fmla="*/ 38966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8" name="Line 17"/>
              <p:cNvSpPr>
                <a:spLocks noChangeShapeType="1"/>
              </p:cNvSpPr>
              <p:nvPr/>
            </p:nvSpPr>
            <p:spPr bwMode="auto">
              <a:xfrm flipV="1">
                <a:off x="4352926" y="3870325"/>
                <a:ext cx="0" cy="222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49" name="Freeform 18"/>
              <p:cNvSpPr>
                <a:spLocks/>
              </p:cNvSpPr>
              <p:nvPr/>
            </p:nvSpPr>
            <p:spPr bwMode="auto">
              <a:xfrm>
                <a:off x="4314826" y="3892550"/>
                <a:ext cx="84138" cy="0"/>
              </a:xfrm>
              <a:custGeom>
                <a:avLst/>
                <a:gdLst>
                  <a:gd name="T0" fmla="*/ 0 w 11"/>
                  <a:gd name="T1" fmla="*/ 38245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0" name="Line 19"/>
              <p:cNvSpPr>
                <a:spLocks noChangeShapeType="1"/>
              </p:cNvSpPr>
              <p:nvPr/>
            </p:nvSpPr>
            <p:spPr bwMode="auto">
              <a:xfrm flipV="1">
                <a:off x="4748213" y="3870325"/>
                <a:ext cx="0" cy="222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1" name="Freeform 20"/>
              <p:cNvSpPr>
                <a:spLocks/>
              </p:cNvSpPr>
              <p:nvPr/>
            </p:nvSpPr>
            <p:spPr bwMode="auto">
              <a:xfrm>
                <a:off x="4700588" y="3892550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2" name="Line 21"/>
              <p:cNvSpPr>
                <a:spLocks noChangeShapeType="1"/>
              </p:cNvSpPr>
              <p:nvPr/>
            </p:nvSpPr>
            <p:spPr bwMode="auto">
              <a:xfrm flipV="1">
                <a:off x="5133976" y="3870325"/>
                <a:ext cx="0" cy="222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3" name="Freeform 22"/>
              <p:cNvSpPr>
                <a:spLocks/>
              </p:cNvSpPr>
              <p:nvPr/>
            </p:nvSpPr>
            <p:spPr bwMode="auto">
              <a:xfrm>
                <a:off x="5095876" y="3892550"/>
                <a:ext cx="85725" cy="0"/>
              </a:xfrm>
              <a:custGeom>
                <a:avLst/>
                <a:gdLst>
                  <a:gd name="T0" fmla="*/ 0 w 11"/>
                  <a:gd name="T1" fmla="*/ 38966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4" name="Line 23"/>
              <p:cNvSpPr>
                <a:spLocks noChangeShapeType="1"/>
              </p:cNvSpPr>
              <p:nvPr/>
            </p:nvSpPr>
            <p:spPr bwMode="auto">
              <a:xfrm>
                <a:off x="2798763" y="3024188"/>
                <a:ext cx="0" cy="793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5" name="Freeform 24"/>
              <p:cNvSpPr>
                <a:spLocks/>
              </p:cNvSpPr>
              <p:nvPr/>
            </p:nvSpPr>
            <p:spPr bwMode="auto">
              <a:xfrm>
                <a:off x="2752726" y="3024188"/>
                <a:ext cx="92075" cy="0"/>
              </a:xfrm>
              <a:custGeom>
                <a:avLst/>
                <a:gdLst>
                  <a:gd name="T0" fmla="*/ 92075 w 12"/>
                  <a:gd name="T1" fmla="*/ 46038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6" name="Line 25"/>
              <p:cNvSpPr>
                <a:spLocks noChangeShapeType="1"/>
              </p:cNvSpPr>
              <p:nvPr/>
            </p:nvSpPr>
            <p:spPr bwMode="auto">
              <a:xfrm>
                <a:off x="3186113" y="3094038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7" name="Freeform 26"/>
              <p:cNvSpPr>
                <a:spLocks/>
              </p:cNvSpPr>
              <p:nvPr/>
            </p:nvSpPr>
            <p:spPr bwMode="auto">
              <a:xfrm>
                <a:off x="3146426" y="3094038"/>
                <a:ext cx="85725" cy="0"/>
              </a:xfrm>
              <a:custGeom>
                <a:avLst/>
                <a:gdLst>
                  <a:gd name="T0" fmla="*/ 85725 w 11"/>
                  <a:gd name="T1" fmla="*/ 38966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8" name="Line 27"/>
              <p:cNvSpPr>
                <a:spLocks noChangeShapeType="1"/>
              </p:cNvSpPr>
              <p:nvPr/>
            </p:nvSpPr>
            <p:spPr bwMode="auto">
              <a:xfrm>
                <a:off x="3579813" y="3744913"/>
                <a:ext cx="0" cy="5556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59" name="Freeform 28"/>
              <p:cNvSpPr>
                <a:spLocks/>
              </p:cNvSpPr>
              <p:nvPr/>
            </p:nvSpPr>
            <p:spPr bwMode="auto">
              <a:xfrm>
                <a:off x="3533776" y="3744913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0" name="Line 29"/>
              <p:cNvSpPr>
                <a:spLocks noChangeShapeType="1"/>
              </p:cNvSpPr>
              <p:nvPr/>
            </p:nvSpPr>
            <p:spPr bwMode="auto">
              <a:xfrm>
                <a:off x="3967163" y="3838575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1" name="Freeform 30"/>
              <p:cNvSpPr>
                <a:spLocks/>
              </p:cNvSpPr>
              <p:nvPr/>
            </p:nvSpPr>
            <p:spPr bwMode="auto">
              <a:xfrm>
                <a:off x="3927476" y="3838575"/>
                <a:ext cx="85725" cy="0"/>
              </a:xfrm>
              <a:custGeom>
                <a:avLst/>
                <a:gdLst>
                  <a:gd name="T0" fmla="*/ 85725 w 11"/>
                  <a:gd name="T1" fmla="*/ 38966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2" name="Line 31"/>
              <p:cNvSpPr>
                <a:spLocks noChangeShapeType="1"/>
              </p:cNvSpPr>
              <p:nvPr/>
            </p:nvSpPr>
            <p:spPr bwMode="auto">
              <a:xfrm>
                <a:off x="4352926" y="3838575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3" name="Freeform 32"/>
              <p:cNvSpPr>
                <a:spLocks/>
              </p:cNvSpPr>
              <p:nvPr/>
            </p:nvSpPr>
            <p:spPr bwMode="auto">
              <a:xfrm>
                <a:off x="4314826" y="3838575"/>
                <a:ext cx="84138" cy="0"/>
              </a:xfrm>
              <a:custGeom>
                <a:avLst/>
                <a:gdLst>
                  <a:gd name="T0" fmla="*/ 84138 w 11"/>
                  <a:gd name="T1" fmla="*/ 38245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4" name="Line 33"/>
              <p:cNvSpPr>
                <a:spLocks noChangeShapeType="1"/>
              </p:cNvSpPr>
              <p:nvPr/>
            </p:nvSpPr>
            <p:spPr bwMode="auto">
              <a:xfrm>
                <a:off x="4748213" y="3838575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5" name="Freeform 34"/>
              <p:cNvSpPr>
                <a:spLocks/>
              </p:cNvSpPr>
              <p:nvPr/>
            </p:nvSpPr>
            <p:spPr bwMode="auto">
              <a:xfrm>
                <a:off x="4700588" y="3838575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6" name="Line 35"/>
              <p:cNvSpPr>
                <a:spLocks noChangeShapeType="1"/>
              </p:cNvSpPr>
              <p:nvPr/>
            </p:nvSpPr>
            <p:spPr bwMode="auto">
              <a:xfrm>
                <a:off x="5133976" y="3838575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7" name="Freeform 36"/>
              <p:cNvSpPr>
                <a:spLocks/>
              </p:cNvSpPr>
              <p:nvPr/>
            </p:nvSpPr>
            <p:spPr bwMode="auto">
              <a:xfrm>
                <a:off x="5095876" y="3838575"/>
                <a:ext cx="85725" cy="0"/>
              </a:xfrm>
              <a:custGeom>
                <a:avLst/>
                <a:gdLst>
                  <a:gd name="T0" fmla="*/ 85725 w 11"/>
                  <a:gd name="T1" fmla="*/ 38966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8" name="Freeform 67"/>
              <p:cNvSpPr>
                <a:spLocks/>
              </p:cNvSpPr>
              <p:nvPr/>
            </p:nvSpPr>
            <p:spPr bwMode="auto">
              <a:xfrm>
                <a:off x="2149476" y="3024188"/>
                <a:ext cx="2984500" cy="846137"/>
              </a:xfrm>
              <a:custGeom>
                <a:avLst/>
                <a:gdLst>
                  <a:gd name="T0" fmla="*/ 30927 w 386"/>
                  <a:gd name="T1" fmla="*/ 0 h 109"/>
                  <a:gd name="T2" fmla="*/ 92782 w 386"/>
                  <a:gd name="T3" fmla="*/ 0 h 109"/>
                  <a:gd name="T4" fmla="*/ 154637 w 386"/>
                  <a:gd name="T5" fmla="*/ 0 h 109"/>
                  <a:gd name="T6" fmla="*/ 216492 w 386"/>
                  <a:gd name="T7" fmla="*/ 0 h 109"/>
                  <a:gd name="T8" fmla="*/ 278347 w 386"/>
                  <a:gd name="T9" fmla="*/ 0 h 109"/>
                  <a:gd name="T10" fmla="*/ 340202 w 386"/>
                  <a:gd name="T11" fmla="*/ 0 h 109"/>
                  <a:gd name="T12" fmla="*/ 402057 w 386"/>
                  <a:gd name="T13" fmla="*/ 0 h 109"/>
                  <a:gd name="T14" fmla="*/ 471644 w 386"/>
                  <a:gd name="T15" fmla="*/ 0 h 109"/>
                  <a:gd name="T16" fmla="*/ 533499 w 386"/>
                  <a:gd name="T17" fmla="*/ 0 h 109"/>
                  <a:gd name="T18" fmla="*/ 595354 w 386"/>
                  <a:gd name="T19" fmla="*/ 0 h 109"/>
                  <a:gd name="T20" fmla="*/ 657209 w 386"/>
                  <a:gd name="T21" fmla="*/ 7763 h 109"/>
                  <a:gd name="T22" fmla="*/ 719063 w 386"/>
                  <a:gd name="T23" fmla="*/ 7763 h 109"/>
                  <a:gd name="T24" fmla="*/ 780918 w 386"/>
                  <a:gd name="T25" fmla="*/ 7763 h 109"/>
                  <a:gd name="T26" fmla="*/ 842773 w 386"/>
                  <a:gd name="T27" fmla="*/ 23288 h 109"/>
                  <a:gd name="T28" fmla="*/ 912360 w 386"/>
                  <a:gd name="T29" fmla="*/ 38814 h 109"/>
                  <a:gd name="T30" fmla="*/ 974215 w 386"/>
                  <a:gd name="T31" fmla="*/ 69865 h 109"/>
                  <a:gd name="T32" fmla="*/ 1036070 w 386"/>
                  <a:gd name="T33" fmla="*/ 124204 h 109"/>
                  <a:gd name="T34" fmla="*/ 1097925 w 386"/>
                  <a:gd name="T35" fmla="*/ 209594 h 109"/>
                  <a:gd name="T36" fmla="*/ 1159780 w 386"/>
                  <a:gd name="T37" fmla="*/ 333797 h 109"/>
                  <a:gd name="T38" fmla="*/ 1221635 w 386"/>
                  <a:gd name="T39" fmla="*/ 473526 h 109"/>
                  <a:gd name="T40" fmla="*/ 1283490 w 386"/>
                  <a:gd name="T41" fmla="*/ 605493 h 109"/>
                  <a:gd name="T42" fmla="*/ 1353076 w 386"/>
                  <a:gd name="T43" fmla="*/ 706408 h 109"/>
                  <a:gd name="T44" fmla="*/ 1414931 w 386"/>
                  <a:gd name="T45" fmla="*/ 768510 h 109"/>
                  <a:gd name="T46" fmla="*/ 1476786 w 386"/>
                  <a:gd name="T47" fmla="*/ 799561 h 109"/>
                  <a:gd name="T48" fmla="*/ 1538641 w 386"/>
                  <a:gd name="T49" fmla="*/ 822849 h 109"/>
                  <a:gd name="T50" fmla="*/ 1600496 w 386"/>
                  <a:gd name="T51" fmla="*/ 830612 h 109"/>
                  <a:gd name="T52" fmla="*/ 1662351 w 386"/>
                  <a:gd name="T53" fmla="*/ 838374 h 109"/>
                  <a:gd name="T54" fmla="*/ 1724206 w 386"/>
                  <a:gd name="T55" fmla="*/ 838374 h 109"/>
                  <a:gd name="T56" fmla="*/ 1786061 w 386"/>
                  <a:gd name="T57" fmla="*/ 846137 h 109"/>
                  <a:gd name="T58" fmla="*/ 1855648 w 386"/>
                  <a:gd name="T59" fmla="*/ 846137 h 109"/>
                  <a:gd name="T60" fmla="*/ 1917502 w 386"/>
                  <a:gd name="T61" fmla="*/ 846137 h 109"/>
                  <a:gd name="T62" fmla="*/ 1979358 w 386"/>
                  <a:gd name="T63" fmla="*/ 846137 h 109"/>
                  <a:gd name="T64" fmla="*/ 2041213 w 386"/>
                  <a:gd name="T65" fmla="*/ 846137 h 109"/>
                  <a:gd name="T66" fmla="*/ 2103068 w 386"/>
                  <a:gd name="T67" fmla="*/ 846137 h 109"/>
                  <a:gd name="T68" fmla="*/ 2164923 w 386"/>
                  <a:gd name="T69" fmla="*/ 846137 h 109"/>
                  <a:gd name="T70" fmla="*/ 2226777 w 386"/>
                  <a:gd name="T71" fmla="*/ 846137 h 109"/>
                  <a:gd name="T72" fmla="*/ 2296364 w 386"/>
                  <a:gd name="T73" fmla="*/ 846137 h 109"/>
                  <a:gd name="T74" fmla="*/ 2358219 w 386"/>
                  <a:gd name="T75" fmla="*/ 846137 h 109"/>
                  <a:gd name="T76" fmla="*/ 2420074 w 386"/>
                  <a:gd name="T77" fmla="*/ 846137 h 109"/>
                  <a:gd name="T78" fmla="*/ 2481929 w 386"/>
                  <a:gd name="T79" fmla="*/ 846137 h 109"/>
                  <a:gd name="T80" fmla="*/ 2543784 w 386"/>
                  <a:gd name="T81" fmla="*/ 846137 h 109"/>
                  <a:gd name="T82" fmla="*/ 2605639 w 386"/>
                  <a:gd name="T83" fmla="*/ 846137 h 109"/>
                  <a:gd name="T84" fmla="*/ 2667494 w 386"/>
                  <a:gd name="T85" fmla="*/ 846137 h 109"/>
                  <a:gd name="T86" fmla="*/ 2737080 w 386"/>
                  <a:gd name="T87" fmla="*/ 846137 h 109"/>
                  <a:gd name="T88" fmla="*/ 2798935 w 386"/>
                  <a:gd name="T89" fmla="*/ 846137 h 109"/>
                  <a:gd name="T90" fmla="*/ 2860790 w 386"/>
                  <a:gd name="T91" fmla="*/ 846137 h 109"/>
                  <a:gd name="T92" fmla="*/ 2922645 w 386"/>
                  <a:gd name="T93" fmla="*/ 846137 h 109"/>
                  <a:gd name="T94" fmla="*/ 2984500 w 386"/>
                  <a:gd name="T95" fmla="*/ 846137 h 10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86"/>
                  <a:gd name="T145" fmla="*/ 0 h 109"/>
                  <a:gd name="T146" fmla="*/ 386 w 386"/>
                  <a:gd name="T147" fmla="*/ 109 h 10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86" h="109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2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1"/>
                    </a:lnTo>
                    <a:lnTo>
                      <a:pt x="89" y="1"/>
                    </a:lnTo>
                    <a:lnTo>
                      <a:pt x="93" y="1"/>
                    </a:lnTo>
                    <a:lnTo>
                      <a:pt x="97" y="1"/>
                    </a:lnTo>
                    <a:lnTo>
                      <a:pt x="101" y="1"/>
                    </a:lnTo>
                    <a:lnTo>
                      <a:pt x="105" y="2"/>
                    </a:lnTo>
                    <a:lnTo>
                      <a:pt x="109" y="3"/>
                    </a:lnTo>
                    <a:lnTo>
                      <a:pt x="114" y="4"/>
                    </a:lnTo>
                    <a:lnTo>
                      <a:pt x="118" y="5"/>
                    </a:lnTo>
                    <a:lnTo>
                      <a:pt x="122" y="7"/>
                    </a:lnTo>
                    <a:lnTo>
                      <a:pt x="126" y="9"/>
                    </a:lnTo>
                    <a:lnTo>
                      <a:pt x="130" y="12"/>
                    </a:lnTo>
                    <a:lnTo>
                      <a:pt x="134" y="16"/>
                    </a:lnTo>
                    <a:lnTo>
                      <a:pt x="138" y="21"/>
                    </a:lnTo>
                    <a:lnTo>
                      <a:pt x="142" y="27"/>
                    </a:lnTo>
                    <a:lnTo>
                      <a:pt x="146" y="35"/>
                    </a:lnTo>
                    <a:lnTo>
                      <a:pt x="150" y="43"/>
                    </a:lnTo>
                    <a:lnTo>
                      <a:pt x="154" y="52"/>
                    </a:lnTo>
                    <a:lnTo>
                      <a:pt x="158" y="61"/>
                    </a:lnTo>
                    <a:lnTo>
                      <a:pt x="162" y="70"/>
                    </a:lnTo>
                    <a:lnTo>
                      <a:pt x="166" y="78"/>
                    </a:lnTo>
                    <a:lnTo>
                      <a:pt x="170" y="85"/>
                    </a:lnTo>
                    <a:lnTo>
                      <a:pt x="175" y="91"/>
                    </a:lnTo>
                    <a:lnTo>
                      <a:pt x="179" y="95"/>
                    </a:lnTo>
                    <a:lnTo>
                      <a:pt x="183" y="99"/>
                    </a:lnTo>
                    <a:lnTo>
                      <a:pt x="187" y="101"/>
                    </a:lnTo>
                    <a:lnTo>
                      <a:pt x="191" y="103"/>
                    </a:lnTo>
                    <a:lnTo>
                      <a:pt x="195" y="105"/>
                    </a:lnTo>
                    <a:lnTo>
                      <a:pt x="199" y="106"/>
                    </a:lnTo>
                    <a:lnTo>
                      <a:pt x="203" y="107"/>
                    </a:lnTo>
                    <a:lnTo>
                      <a:pt x="207" y="107"/>
                    </a:lnTo>
                    <a:lnTo>
                      <a:pt x="211" y="108"/>
                    </a:lnTo>
                    <a:lnTo>
                      <a:pt x="215" y="108"/>
                    </a:lnTo>
                    <a:lnTo>
                      <a:pt x="219" y="108"/>
                    </a:lnTo>
                    <a:lnTo>
                      <a:pt x="223" y="108"/>
                    </a:lnTo>
                    <a:lnTo>
                      <a:pt x="227" y="108"/>
                    </a:lnTo>
                    <a:lnTo>
                      <a:pt x="231" y="109"/>
                    </a:lnTo>
                    <a:lnTo>
                      <a:pt x="236" y="109"/>
                    </a:lnTo>
                    <a:lnTo>
                      <a:pt x="240" y="109"/>
                    </a:lnTo>
                    <a:lnTo>
                      <a:pt x="244" y="109"/>
                    </a:lnTo>
                    <a:lnTo>
                      <a:pt x="248" y="109"/>
                    </a:lnTo>
                    <a:lnTo>
                      <a:pt x="252" y="109"/>
                    </a:lnTo>
                    <a:lnTo>
                      <a:pt x="256" y="109"/>
                    </a:lnTo>
                    <a:lnTo>
                      <a:pt x="260" y="109"/>
                    </a:lnTo>
                    <a:lnTo>
                      <a:pt x="264" y="109"/>
                    </a:lnTo>
                    <a:lnTo>
                      <a:pt x="268" y="109"/>
                    </a:lnTo>
                    <a:lnTo>
                      <a:pt x="272" y="109"/>
                    </a:lnTo>
                    <a:lnTo>
                      <a:pt x="276" y="109"/>
                    </a:lnTo>
                    <a:lnTo>
                      <a:pt x="280" y="109"/>
                    </a:lnTo>
                    <a:lnTo>
                      <a:pt x="284" y="109"/>
                    </a:lnTo>
                    <a:lnTo>
                      <a:pt x="288" y="109"/>
                    </a:lnTo>
                    <a:lnTo>
                      <a:pt x="293" y="109"/>
                    </a:lnTo>
                    <a:lnTo>
                      <a:pt x="297" y="109"/>
                    </a:lnTo>
                    <a:lnTo>
                      <a:pt x="301" y="109"/>
                    </a:lnTo>
                    <a:lnTo>
                      <a:pt x="305" y="109"/>
                    </a:lnTo>
                    <a:lnTo>
                      <a:pt x="309" y="109"/>
                    </a:lnTo>
                    <a:lnTo>
                      <a:pt x="313" y="109"/>
                    </a:lnTo>
                    <a:lnTo>
                      <a:pt x="317" y="109"/>
                    </a:lnTo>
                    <a:lnTo>
                      <a:pt x="321" y="109"/>
                    </a:lnTo>
                    <a:lnTo>
                      <a:pt x="325" y="109"/>
                    </a:lnTo>
                    <a:lnTo>
                      <a:pt x="329" y="109"/>
                    </a:lnTo>
                    <a:lnTo>
                      <a:pt x="333" y="109"/>
                    </a:lnTo>
                    <a:lnTo>
                      <a:pt x="337" y="109"/>
                    </a:lnTo>
                    <a:lnTo>
                      <a:pt x="341" y="109"/>
                    </a:lnTo>
                    <a:lnTo>
                      <a:pt x="345" y="109"/>
                    </a:lnTo>
                    <a:lnTo>
                      <a:pt x="349" y="109"/>
                    </a:lnTo>
                    <a:lnTo>
                      <a:pt x="354" y="109"/>
                    </a:lnTo>
                    <a:lnTo>
                      <a:pt x="358" y="109"/>
                    </a:lnTo>
                    <a:lnTo>
                      <a:pt x="362" y="109"/>
                    </a:lnTo>
                    <a:lnTo>
                      <a:pt x="366" y="109"/>
                    </a:lnTo>
                    <a:lnTo>
                      <a:pt x="370" y="109"/>
                    </a:lnTo>
                    <a:lnTo>
                      <a:pt x="374" y="109"/>
                    </a:lnTo>
                    <a:lnTo>
                      <a:pt x="378" y="109"/>
                    </a:lnTo>
                    <a:lnTo>
                      <a:pt x="382" y="109"/>
                    </a:lnTo>
                    <a:lnTo>
                      <a:pt x="386" y="109"/>
                    </a:lnTo>
                  </a:path>
                </a:pathLst>
              </a:custGeom>
              <a:noFill/>
              <a:ln w="158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445" name="グループ化 258"/>
            <p:cNvGrpSpPr>
              <a:grpSpLocks/>
            </p:cNvGrpSpPr>
            <p:nvPr/>
          </p:nvGrpSpPr>
          <p:grpSpPr bwMode="auto">
            <a:xfrm>
              <a:off x="7686667" y="3009900"/>
              <a:ext cx="3032125" cy="866775"/>
              <a:chOff x="7483476" y="3009900"/>
              <a:chExt cx="3032125" cy="866775"/>
            </a:xfrm>
          </p:grpSpPr>
          <p:sp>
            <p:nvSpPr>
              <p:cNvPr id="13519" name="Line 75"/>
              <p:cNvSpPr>
                <a:spLocks noChangeShapeType="1"/>
              </p:cNvSpPr>
              <p:nvPr/>
            </p:nvSpPr>
            <p:spPr bwMode="auto">
              <a:xfrm flipV="1">
                <a:off x="8913813" y="3024188"/>
                <a:ext cx="0" cy="158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0" name="Freeform 76"/>
              <p:cNvSpPr>
                <a:spLocks/>
              </p:cNvSpPr>
              <p:nvPr/>
            </p:nvSpPr>
            <p:spPr bwMode="auto">
              <a:xfrm>
                <a:off x="8867776" y="3040063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1" name="Line 77"/>
              <p:cNvSpPr>
                <a:spLocks noChangeShapeType="1"/>
              </p:cNvSpPr>
              <p:nvPr/>
            </p:nvSpPr>
            <p:spPr bwMode="auto">
              <a:xfrm flipV="1">
                <a:off x="9301163" y="3776663"/>
                <a:ext cx="0" cy="1000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2" name="Freeform 78"/>
              <p:cNvSpPr>
                <a:spLocks/>
              </p:cNvSpPr>
              <p:nvPr/>
            </p:nvSpPr>
            <p:spPr bwMode="auto">
              <a:xfrm>
                <a:off x="9261476" y="3876675"/>
                <a:ext cx="85725" cy="0"/>
              </a:xfrm>
              <a:custGeom>
                <a:avLst/>
                <a:gdLst>
                  <a:gd name="T0" fmla="*/ 0 w 11"/>
                  <a:gd name="T1" fmla="*/ 38966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3" name="Line 79"/>
              <p:cNvSpPr>
                <a:spLocks noChangeShapeType="1"/>
              </p:cNvSpPr>
              <p:nvPr/>
            </p:nvSpPr>
            <p:spPr bwMode="auto">
              <a:xfrm flipV="1">
                <a:off x="9686926" y="3784600"/>
                <a:ext cx="0" cy="619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4" name="Freeform 80"/>
              <p:cNvSpPr>
                <a:spLocks/>
              </p:cNvSpPr>
              <p:nvPr/>
            </p:nvSpPr>
            <p:spPr bwMode="auto">
              <a:xfrm>
                <a:off x="9648826" y="3846513"/>
                <a:ext cx="84138" cy="0"/>
              </a:xfrm>
              <a:custGeom>
                <a:avLst/>
                <a:gdLst>
                  <a:gd name="T0" fmla="*/ 0 w 11"/>
                  <a:gd name="T1" fmla="*/ 38245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5" name="Line 81"/>
              <p:cNvSpPr>
                <a:spLocks noChangeShapeType="1"/>
              </p:cNvSpPr>
              <p:nvPr/>
            </p:nvSpPr>
            <p:spPr bwMode="auto">
              <a:xfrm flipV="1">
                <a:off x="10082213" y="3784600"/>
                <a:ext cx="0" cy="619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6" name="Freeform 82"/>
              <p:cNvSpPr>
                <a:spLocks/>
              </p:cNvSpPr>
              <p:nvPr/>
            </p:nvSpPr>
            <p:spPr bwMode="auto">
              <a:xfrm>
                <a:off x="10034588" y="3846513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7" name="Line 83"/>
              <p:cNvSpPr>
                <a:spLocks noChangeShapeType="1"/>
              </p:cNvSpPr>
              <p:nvPr/>
            </p:nvSpPr>
            <p:spPr bwMode="auto">
              <a:xfrm flipV="1">
                <a:off x="10467976" y="3784600"/>
                <a:ext cx="0" cy="619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8" name="Freeform 84"/>
              <p:cNvSpPr>
                <a:spLocks/>
              </p:cNvSpPr>
              <p:nvPr/>
            </p:nvSpPr>
            <p:spPr bwMode="auto">
              <a:xfrm>
                <a:off x="10429876" y="3846513"/>
                <a:ext cx="85725" cy="0"/>
              </a:xfrm>
              <a:custGeom>
                <a:avLst/>
                <a:gdLst>
                  <a:gd name="T0" fmla="*/ 0 w 11"/>
                  <a:gd name="T1" fmla="*/ 38966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29" name="Line 85"/>
              <p:cNvSpPr>
                <a:spLocks noChangeShapeType="1"/>
              </p:cNvSpPr>
              <p:nvPr/>
            </p:nvSpPr>
            <p:spPr bwMode="auto">
              <a:xfrm>
                <a:off x="8913813" y="3009900"/>
                <a:ext cx="0" cy="1428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0" name="Freeform 86"/>
              <p:cNvSpPr>
                <a:spLocks/>
              </p:cNvSpPr>
              <p:nvPr/>
            </p:nvSpPr>
            <p:spPr bwMode="auto">
              <a:xfrm>
                <a:off x="8867776" y="3009900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1" name="Line 87"/>
              <p:cNvSpPr>
                <a:spLocks noChangeShapeType="1"/>
              </p:cNvSpPr>
              <p:nvPr/>
            </p:nvSpPr>
            <p:spPr bwMode="auto">
              <a:xfrm>
                <a:off x="9301163" y="3668713"/>
                <a:ext cx="0" cy="1079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2" name="Freeform 88"/>
              <p:cNvSpPr>
                <a:spLocks/>
              </p:cNvSpPr>
              <p:nvPr/>
            </p:nvSpPr>
            <p:spPr bwMode="auto">
              <a:xfrm>
                <a:off x="9261476" y="3668713"/>
                <a:ext cx="85725" cy="0"/>
              </a:xfrm>
              <a:custGeom>
                <a:avLst/>
                <a:gdLst>
                  <a:gd name="T0" fmla="*/ 85725 w 11"/>
                  <a:gd name="T1" fmla="*/ 38966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3" name="Line 89"/>
              <p:cNvSpPr>
                <a:spLocks noChangeShapeType="1"/>
              </p:cNvSpPr>
              <p:nvPr/>
            </p:nvSpPr>
            <p:spPr bwMode="auto">
              <a:xfrm>
                <a:off x="9686926" y="3714750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4" name="Freeform 90"/>
              <p:cNvSpPr>
                <a:spLocks/>
              </p:cNvSpPr>
              <p:nvPr/>
            </p:nvSpPr>
            <p:spPr bwMode="auto">
              <a:xfrm>
                <a:off x="9648826" y="3714750"/>
                <a:ext cx="84138" cy="0"/>
              </a:xfrm>
              <a:custGeom>
                <a:avLst/>
                <a:gdLst>
                  <a:gd name="T0" fmla="*/ 84138 w 11"/>
                  <a:gd name="T1" fmla="*/ 38245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5" name="Line 91"/>
              <p:cNvSpPr>
                <a:spLocks noChangeShapeType="1"/>
              </p:cNvSpPr>
              <p:nvPr/>
            </p:nvSpPr>
            <p:spPr bwMode="auto">
              <a:xfrm>
                <a:off x="10082213" y="3714750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6" name="Freeform 92"/>
              <p:cNvSpPr>
                <a:spLocks/>
              </p:cNvSpPr>
              <p:nvPr/>
            </p:nvSpPr>
            <p:spPr bwMode="auto">
              <a:xfrm>
                <a:off x="10034588" y="3714750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7" name="Line 93"/>
              <p:cNvSpPr>
                <a:spLocks noChangeShapeType="1"/>
              </p:cNvSpPr>
              <p:nvPr/>
            </p:nvSpPr>
            <p:spPr bwMode="auto">
              <a:xfrm>
                <a:off x="10467976" y="3714750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8" name="Freeform 94"/>
              <p:cNvSpPr>
                <a:spLocks/>
              </p:cNvSpPr>
              <p:nvPr/>
            </p:nvSpPr>
            <p:spPr bwMode="auto">
              <a:xfrm>
                <a:off x="10429876" y="3714750"/>
                <a:ext cx="85725" cy="0"/>
              </a:xfrm>
              <a:custGeom>
                <a:avLst/>
                <a:gdLst>
                  <a:gd name="T0" fmla="*/ 85725 w 11"/>
                  <a:gd name="T1" fmla="*/ 38966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39" name="Freeform 125"/>
              <p:cNvSpPr>
                <a:spLocks/>
              </p:cNvSpPr>
              <p:nvPr/>
            </p:nvSpPr>
            <p:spPr bwMode="auto">
              <a:xfrm>
                <a:off x="7483476" y="3024188"/>
                <a:ext cx="2984500" cy="760412"/>
              </a:xfrm>
              <a:custGeom>
                <a:avLst/>
                <a:gdLst>
                  <a:gd name="T0" fmla="*/ 30927 w 386"/>
                  <a:gd name="T1" fmla="*/ 0 h 98"/>
                  <a:gd name="T2" fmla="*/ 92782 w 386"/>
                  <a:gd name="T3" fmla="*/ 0 h 98"/>
                  <a:gd name="T4" fmla="*/ 154637 w 386"/>
                  <a:gd name="T5" fmla="*/ 0 h 98"/>
                  <a:gd name="T6" fmla="*/ 216492 w 386"/>
                  <a:gd name="T7" fmla="*/ 0 h 98"/>
                  <a:gd name="T8" fmla="*/ 278347 w 386"/>
                  <a:gd name="T9" fmla="*/ 0 h 98"/>
                  <a:gd name="T10" fmla="*/ 340202 w 386"/>
                  <a:gd name="T11" fmla="*/ 0 h 98"/>
                  <a:gd name="T12" fmla="*/ 402057 w 386"/>
                  <a:gd name="T13" fmla="*/ 0 h 98"/>
                  <a:gd name="T14" fmla="*/ 471644 w 386"/>
                  <a:gd name="T15" fmla="*/ 0 h 98"/>
                  <a:gd name="T16" fmla="*/ 533499 w 386"/>
                  <a:gd name="T17" fmla="*/ 0 h 98"/>
                  <a:gd name="T18" fmla="*/ 595354 w 386"/>
                  <a:gd name="T19" fmla="*/ 0 h 98"/>
                  <a:gd name="T20" fmla="*/ 657209 w 386"/>
                  <a:gd name="T21" fmla="*/ 0 h 98"/>
                  <a:gd name="T22" fmla="*/ 719063 w 386"/>
                  <a:gd name="T23" fmla="*/ 0 h 98"/>
                  <a:gd name="T24" fmla="*/ 780918 w 386"/>
                  <a:gd name="T25" fmla="*/ 0 h 98"/>
                  <a:gd name="T26" fmla="*/ 842773 w 386"/>
                  <a:gd name="T27" fmla="*/ 0 h 98"/>
                  <a:gd name="T28" fmla="*/ 912360 w 386"/>
                  <a:gd name="T29" fmla="*/ 0 h 98"/>
                  <a:gd name="T30" fmla="*/ 974215 w 386"/>
                  <a:gd name="T31" fmla="*/ 0 h 98"/>
                  <a:gd name="T32" fmla="*/ 1036070 w 386"/>
                  <a:gd name="T33" fmla="*/ 0 h 98"/>
                  <a:gd name="T34" fmla="*/ 1097925 w 386"/>
                  <a:gd name="T35" fmla="*/ 0 h 98"/>
                  <a:gd name="T36" fmla="*/ 1159780 w 386"/>
                  <a:gd name="T37" fmla="*/ 0 h 98"/>
                  <a:gd name="T38" fmla="*/ 1221635 w 386"/>
                  <a:gd name="T39" fmla="*/ 0 h 98"/>
                  <a:gd name="T40" fmla="*/ 1283490 w 386"/>
                  <a:gd name="T41" fmla="*/ 0 h 98"/>
                  <a:gd name="T42" fmla="*/ 1353076 w 386"/>
                  <a:gd name="T43" fmla="*/ 0 h 98"/>
                  <a:gd name="T44" fmla="*/ 1414931 w 386"/>
                  <a:gd name="T45" fmla="*/ 0 h 98"/>
                  <a:gd name="T46" fmla="*/ 1476786 w 386"/>
                  <a:gd name="T47" fmla="*/ 0 h 98"/>
                  <a:gd name="T48" fmla="*/ 1538641 w 386"/>
                  <a:gd name="T49" fmla="*/ 15519 h 98"/>
                  <a:gd name="T50" fmla="*/ 1600496 w 386"/>
                  <a:gd name="T51" fmla="*/ 77593 h 98"/>
                  <a:gd name="T52" fmla="*/ 1662351 w 386"/>
                  <a:gd name="T53" fmla="*/ 333650 h 98"/>
                  <a:gd name="T54" fmla="*/ 1724206 w 386"/>
                  <a:gd name="T55" fmla="*/ 636263 h 98"/>
                  <a:gd name="T56" fmla="*/ 1786061 w 386"/>
                  <a:gd name="T57" fmla="*/ 737134 h 98"/>
                  <a:gd name="T58" fmla="*/ 1855648 w 386"/>
                  <a:gd name="T59" fmla="*/ 752653 h 98"/>
                  <a:gd name="T60" fmla="*/ 1917502 w 386"/>
                  <a:gd name="T61" fmla="*/ 760412 h 98"/>
                  <a:gd name="T62" fmla="*/ 1979358 w 386"/>
                  <a:gd name="T63" fmla="*/ 760412 h 98"/>
                  <a:gd name="T64" fmla="*/ 2041213 w 386"/>
                  <a:gd name="T65" fmla="*/ 760412 h 98"/>
                  <a:gd name="T66" fmla="*/ 2103068 w 386"/>
                  <a:gd name="T67" fmla="*/ 760412 h 98"/>
                  <a:gd name="T68" fmla="*/ 2164923 w 386"/>
                  <a:gd name="T69" fmla="*/ 760412 h 98"/>
                  <a:gd name="T70" fmla="*/ 2226777 w 386"/>
                  <a:gd name="T71" fmla="*/ 760412 h 98"/>
                  <a:gd name="T72" fmla="*/ 2296364 w 386"/>
                  <a:gd name="T73" fmla="*/ 760412 h 98"/>
                  <a:gd name="T74" fmla="*/ 2358219 w 386"/>
                  <a:gd name="T75" fmla="*/ 760412 h 98"/>
                  <a:gd name="T76" fmla="*/ 2420074 w 386"/>
                  <a:gd name="T77" fmla="*/ 760412 h 98"/>
                  <a:gd name="T78" fmla="*/ 2481929 w 386"/>
                  <a:gd name="T79" fmla="*/ 760412 h 98"/>
                  <a:gd name="T80" fmla="*/ 2543784 w 386"/>
                  <a:gd name="T81" fmla="*/ 760412 h 98"/>
                  <a:gd name="T82" fmla="*/ 2605639 w 386"/>
                  <a:gd name="T83" fmla="*/ 760412 h 98"/>
                  <a:gd name="T84" fmla="*/ 2667494 w 386"/>
                  <a:gd name="T85" fmla="*/ 760412 h 98"/>
                  <a:gd name="T86" fmla="*/ 2737080 w 386"/>
                  <a:gd name="T87" fmla="*/ 760412 h 98"/>
                  <a:gd name="T88" fmla="*/ 2798935 w 386"/>
                  <a:gd name="T89" fmla="*/ 760412 h 98"/>
                  <a:gd name="T90" fmla="*/ 2860790 w 386"/>
                  <a:gd name="T91" fmla="*/ 760412 h 98"/>
                  <a:gd name="T92" fmla="*/ 2922645 w 386"/>
                  <a:gd name="T93" fmla="*/ 760412 h 98"/>
                  <a:gd name="T94" fmla="*/ 2984500 w 386"/>
                  <a:gd name="T95" fmla="*/ 760412 h 9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86"/>
                  <a:gd name="T145" fmla="*/ 0 h 98"/>
                  <a:gd name="T146" fmla="*/ 386 w 386"/>
                  <a:gd name="T147" fmla="*/ 98 h 9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86" h="98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2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5" y="0"/>
                    </a:lnTo>
                    <a:lnTo>
                      <a:pt x="109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5" y="0"/>
                    </a:lnTo>
                    <a:lnTo>
                      <a:pt x="179" y="0"/>
                    </a:lnTo>
                    <a:lnTo>
                      <a:pt x="183" y="0"/>
                    </a:lnTo>
                    <a:lnTo>
                      <a:pt x="187" y="0"/>
                    </a:lnTo>
                    <a:lnTo>
                      <a:pt x="191" y="0"/>
                    </a:lnTo>
                    <a:lnTo>
                      <a:pt x="195" y="1"/>
                    </a:lnTo>
                    <a:lnTo>
                      <a:pt x="199" y="2"/>
                    </a:lnTo>
                    <a:lnTo>
                      <a:pt x="203" y="4"/>
                    </a:lnTo>
                    <a:lnTo>
                      <a:pt x="207" y="10"/>
                    </a:lnTo>
                    <a:lnTo>
                      <a:pt x="211" y="23"/>
                    </a:lnTo>
                    <a:lnTo>
                      <a:pt x="215" y="43"/>
                    </a:lnTo>
                    <a:lnTo>
                      <a:pt x="219" y="66"/>
                    </a:lnTo>
                    <a:lnTo>
                      <a:pt x="223" y="82"/>
                    </a:lnTo>
                    <a:lnTo>
                      <a:pt x="227" y="91"/>
                    </a:lnTo>
                    <a:lnTo>
                      <a:pt x="231" y="95"/>
                    </a:lnTo>
                    <a:lnTo>
                      <a:pt x="236" y="97"/>
                    </a:lnTo>
                    <a:lnTo>
                      <a:pt x="240" y="97"/>
                    </a:lnTo>
                    <a:lnTo>
                      <a:pt x="244" y="98"/>
                    </a:lnTo>
                    <a:lnTo>
                      <a:pt x="248" y="98"/>
                    </a:lnTo>
                    <a:lnTo>
                      <a:pt x="252" y="98"/>
                    </a:lnTo>
                    <a:lnTo>
                      <a:pt x="256" y="98"/>
                    </a:lnTo>
                    <a:lnTo>
                      <a:pt x="260" y="98"/>
                    </a:lnTo>
                    <a:lnTo>
                      <a:pt x="264" y="98"/>
                    </a:lnTo>
                    <a:lnTo>
                      <a:pt x="268" y="98"/>
                    </a:lnTo>
                    <a:lnTo>
                      <a:pt x="272" y="98"/>
                    </a:lnTo>
                    <a:lnTo>
                      <a:pt x="276" y="98"/>
                    </a:lnTo>
                    <a:lnTo>
                      <a:pt x="280" y="98"/>
                    </a:lnTo>
                    <a:lnTo>
                      <a:pt x="284" y="98"/>
                    </a:lnTo>
                    <a:lnTo>
                      <a:pt x="288" y="98"/>
                    </a:lnTo>
                    <a:lnTo>
                      <a:pt x="293" y="98"/>
                    </a:lnTo>
                    <a:lnTo>
                      <a:pt x="297" y="98"/>
                    </a:lnTo>
                    <a:lnTo>
                      <a:pt x="301" y="98"/>
                    </a:lnTo>
                    <a:lnTo>
                      <a:pt x="305" y="98"/>
                    </a:lnTo>
                    <a:lnTo>
                      <a:pt x="309" y="98"/>
                    </a:lnTo>
                    <a:lnTo>
                      <a:pt x="313" y="98"/>
                    </a:lnTo>
                    <a:lnTo>
                      <a:pt x="317" y="98"/>
                    </a:lnTo>
                    <a:lnTo>
                      <a:pt x="321" y="98"/>
                    </a:lnTo>
                    <a:lnTo>
                      <a:pt x="325" y="98"/>
                    </a:lnTo>
                    <a:lnTo>
                      <a:pt x="329" y="98"/>
                    </a:lnTo>
                    <a:lnTo>
                      <a:pt x="333" y="98"/>
                    </a:lnTo>
                    <a:lnTo>
                      <a:pt x="337" y="98"/>
                    </a:lnTo>
                    <a:lnTo>
                      <a:pt x="341" y="98"/>
                    </a:lnTo>
                    <a:lnTo>
                      <a:pt x="345" y="98"/>
                    </a:lnTo>
                    <a:lnTo>
                      <a:pt x="349" y="98"/>
                    </a:lnTo>
                    <a:lnTo>
                      <a:pt x="354" y="98"/>
                    </a:lnTo>
                    <a:lnTo>
                      <a:pt x="358" y="98"/>
                    </a:lnTo>
                    <a:lnTo>
                      <a:pt x="362" y="98"/>
                    </a:lnTo>
                    <a:lnTo>
                      <a:pt x="366" y="98"/>
                    </a:lnTo>
                    <a:lnTo>
                      <a:pt x="370" y="98"/>
                    </a:lnTo>
                    <a:lnTo>
                      <a:pt x="374" y="98"/>
                    </a:lnTo>
                    <a:lnTo>
                      <a:pt x="378" y="98"/>
                    </a:lnTo>
                    <a:lnTo>
                      <a:pt x="382" y="98"/>
                    </a:lnTo>
                    <a:lnTo>
                      <a:pt x="386" y="98"/>
                    </a:lnTo>
                  </a:path>
                </a:pathLst>
              </a:custGeom>
              <a:noFill/>
              <a:ln w="15875" cap="rnd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446" name="グループ化 259"/>
            <p:cNvGrpSpPr>
              <a:grpSpLocks/>
            </p:cNvGrpSpPr>
            <p:nvPr/>
          </p:nvGrpSpPr>
          <p:grpSpPr bwMode="auto">
            <a:xfrm>
              <a:off x="7686667" y="3024188"/>
              <a:ext cx="3032125" cy="650875"/>
              <a:chOff x="2149476" y="3024188"/>
              <a:chExt cx="3032125" cy="650875"/>
            </a:xfrm>
          </p:grpSpPr>
          <p:sp>
            <p:nvSpPr>
              <p:cNvPr id="13486" name="Line 9"/>
              <p:cNvSpPr>
                <a:spLocks noChangeShapeType="1"/>
              </p:cNvSpPr>
              <p:nvPr/>
            </p:nvSpPr>
            <p:spPr bwMode="auto">
              <a:xfrm flipV="1">
                <a:off x="2411413" y="3048000"/>
                <a:ext cx="0" cy="158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87" name="Freeform 10"/>
              <p:cNvSpPr>
                <a:spLocks/>
              </p:cNvSpPr>
              <p:nvPr/>
            </p:nvSpPr>
            <p:spPr bwMode="auto">
              <a:xfrm>
                <a:off x="2365376" y="3063875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88" name="Line 11"/>
              <p:cNvSpPr>
                <a:spLocks noChangeShapeType="1"/>
              </p:cNvSpPr>
              <p:nvPr/>
            </p:nvSpPr>
            <p:spPr bwMode="auto">
              <a:xfrm flipV="1">
                <a:off x="2798763" y="3063875"/>
                <a:ext cx="0" cy="222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89" name="Freeform 12"/>
              <p:cNvSpPr>
                <a:spLocks/>
              </p:cNvSpPr>
              <p:nvPr/>
            </p:nvSpPr>
            <p:spPr bwMode="auto">
              <a:xfrm>
                <a:off x="2752726" y="3086100"/>
                <a:ext cx="92075" cy="0"/>
              </a:xfrm>
              <a:custGeom>
                <a:avLst/>
                <a:gdLst>
                  <a:gd name="T0" fmla="*/ 0 w 12"/>
                  <a:gd name="T1" fmla="*/ 46038 w 12"/>
                  <a:gd name="T2" fmla="*/ 92075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0" name="Line 13"/>
              <p:cNvSpPr>
                <a:spLocks noChangeShapeType="1"/>
              </p:cNvSpPr>
              <p:nvPr/>
            </p:nvSpPr>
            <p:spPr bwMode="auto">
              <a:xfrm flipV="1">
                <a:off x="3186113" y="3086100"/>
                <a:ext cx="0" cy="3968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1" name="Freeform 14"/>
              <p:cNvSpPr>
                <a:spLocks/>
              </p:cNvSpPr>
              <p:nvPr/>
            </p:nvSpPr>
            <p:spPr bwMode="auto">
              <a:xfrm>
                <a:off x="3146426" y="3125788"/>
                <a:ext cx="85725" cy="0"/>
              </a:xfrm>
              <a:custGeom>
                <a:avLst/>
                <a:gdLst>
                  <a:gd name="T0" fmla="*/ 0 w 11"/>
                  <a:gd name="T1" fmla="*/ 38966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2" name="Line 15"/>
              <p:cNvSpPr>
                <a:spLocks noChangeShapeType="1"/>
              </p:cNvSpPr>
              <p:nvPr/>
            </p:nvSpPr>
            <p:spPr bwMode="auto">
              <a:xfrm flipV="1">
                <a:off x="3579813" y="3133725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3" name="Freeform 16"/>
              <p:cNvSpPr>
                <a:spLocks/>
              </p:cNvSpPr>
              <p:nvPr/>
            </p:nvSpPr>
            <p:spPr bwMode="auto">
              <a:xfrm>
                <a:off x="3533776" y="3187700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4" name="Line 17"/>
              <p:cNvSpPr>
                <a:spLocks noChangeShapeType="1"/>
              </p:cNvSpPr>
              <p:nvPr/>
            </p:nvSpPr>
            <p:spPr bwMode="auto">
              <a:xfrm flipV="1">
                <a:off x="3967163" y="3211513"/>
                <a:ext cx="0" cy="619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5" name="Freeform 18"/>
              <p:cNvSpPr>
                <a:spLocks/>
              </p:cNvSpPr>
              <p:nvPr/>
            </p:nvSpPr>
            <p:spPr bwMode="auto">
              <a:xfrm>
                <a:off x="3927476" y="3273425"/>
                <a:ext cx="85725" cy="0"/>
              </a:xfrm>
              <a:custGeom>
                <a:avLst/>
                <a:gdLst>
                  <a:gd name="T0" fmla="*/ 0 w 11"/>
                  <a:gd name="T1" fmla="*/ 38966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6" name="Line 19"/>
              <p:cNvSpPr>
                <a:spLocks noChangeShapeType="1"/>
              </p:cNvSpPr>
              <p:nvPr/>
            </p:nvSpPr>
            <p:spPr bwMode="auto">
              <a:xfrm flipV="1">
                <a:off x="4352926" y="3319463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7" name="Freeform 20"/>
              <p:cNvSpPr>
                <a:spLocks/>
              </p:cNvSpPr>
              <p:nvPr/>
            </p:nvSpPr>
            <p:spPr bwMode="auto">
              <a:xfrm>
                <a:off x="4314826" y="3373438"/>
                <a:ext cx="84138" cy="0"/>
              </a:xfrm>
              <a:custGeom>
                <a:avLst/>
                <a:gdLst>
                  <a:gd name="T0" fmla="*/ 0 w 11"/>
                  <a:gd name="T1" fmla="*/ 38245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8" name="Line 21"/>
              <p:cNvSpPr>
                <a:spLocks noChangeShapeType="1"/>
              </p:cNvSpPr>
              <p:nvPr/>
            </p:nvSpPr>
            <p:spPr bwMode="auto">
              <a:xfrm flipV="1">
                <a:off x="4748213" y="3451225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99" name="Freeform 22"/>
              <p:cNvSpPr>
                <a:spLocks/>
              </p:cNvSpPr>
              <p:nvPr/>
            </p:nvSpPr>
            <p:spPr bwMode="auto">
              <a:xfrm>
                <a:off x="4700588" y="3505200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0" name="Line 23"/>
              <p:cNvSpPr>
                <a:spLocks noChangeShapeType="1"/>
              </p:cNvSpPr>
              <p:nvPr/>
            </p:nvSpPr>
            <p:spPr bwMode="auto">
              <a:xfrm flipV="1">
                <a:off x="5133976" y="3582988"/>
                <a:ext cx="0" cy="920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1" name="Freeform 24"/>
              <p:cNvSpPr>
                <a:spLocks/>
              </p:cNvSpPr>
              <p:nvPr/>
            </p:nvSpPr>
            <p:spPr bwMode="auto">
              <a:xfrm>
                <a:off x="5095876" y="3675063"/>
                <a:ext cx="85725" cy="0"/>
              </a:xfrm>
              <a:custGeom>
                <a:avLst/>
                <a:gdLst>
                  <a:gd name="T0" fmla="*/ 0 w 11"/>
                  <a:gd name="T1" fmla="*/ 38966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5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2" name="Line 25"/>
              <p:cNvSpPr>
                <a:spLocks noChangeShapeType="1"/>
              </p:cNvSpPr>
              <p:nvPr/>
            </p:nvSpPr>
            <p:spPr bwMode="auto">
              <a:xfrm>
                <a:off x="2411413" y="3024188"/>
                <a:ext cx="0" cy="238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3" name="Freeform 26"/>
              <p:cNvSpPr>
                <a:spLocks/>
              </p:cNvSpPr>
              <p:nvPr/>
            </p:nvSpPr>
            <p:spPr bwMode="auto">
              <a:xfrm>
                <a:off x="2365376" y="3024188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4" name="Line 27"/>
              <p:cNvSpPr>
                <a:spLocks noChangeShapeType="1"/>
              </p:cNvSpPr>
              <p:nvPr/>
            </p:nvSpPr>
            <p:spPr bwMode="auto">
              <a:xfrm>
                <a:off x="2798763" y="3032125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5" name="Freeform 28"/>
              <p:cNvSpPr>
                <a:spLocks/>
              </p:cNvSpPr>
              <p:nvPr/>
            </p:nvSpPr>
            <p:spPr bwMode="auto">
              <a:xfrm>
                <a:off x="2752726" y="3032125"/>
                <a:ext cx="92075" cy="0"/>
              </a:xfrm>
              <a:custGeom>
                <a:avLst/>
                <a:gdLst>
                  <a:gd name="T0" fmla="*/ 92075 w 12"/>
                  <a:gd name="T1" fmla="*/ 46038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6" name="Line 29"/>
              <p:cNvSpPr>
                <a:spLocks noChangeShapeType="1"/>
              </p:cNvSpPr>
              <p:nvPr/>
            </p:nvSpPr>
            <p:spPr bwMode="auto">
              <a:xfrm>
                <a:off x="3186113" y="3048000"/>
                <a:ext cx="0" cy="3810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7" name="Freeform 30"/>
              <p:cNvSpPr>
                <a:spLocks/>
              </p:cNvSpPr>
              <p:nvPr/>
            </p:nvSpPr>
            <p:spPr bwMode="auto">
              <a:xfrm>
                <a:off x="3146426" y="3048000"/>
                <a:ext cx="85725" cy="0"/>
              </a:xfrm>
              <a:custGeom>
                <a:avLst/>
                <a:gdLst>
                  <a:gd name="T0" fmla="*/ 85725 w 11"/>
                  <a:gd name="T1" fmla="*/ 38966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8" name="Line 31"/>
              <p:cNvSpPr>
                <a:spLocks noChangeShapeType="1"/>
              </p:cNvSpPr>
              <p:nvPr/>
            </p:nvSpPr>
            <p:spPr bwMode="auto">
              <a:xfrm>
                <a:off x="3579813" y="3079750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09" name="Freeform 32"/>
              <p:cNvSpPr>
                <a:spLocks/>
              </p:cNvSpPr>
              <p:nvPr/>
            </p:nvSpPr>
            <p:spPr bwMode="auto">
              <a:xfrm>
                <a:off x="3533776" y="3079750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0" name="Line 33"/>
              <p:cNvSpPr>
                <a:spLocks noChangeShapeType="1"/>
              </p:cNvSpPr>
              <p:nvPr/>
            </p:nvSpPr>
            <p:spPr bwMode="auto">
              <a:xfrm>
                <a:off x="3967163" y="3148013"/>
                <a:ext cx="0" cy="6350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1" name="Freeform 34"/>
              <p:cNvSpPr>
                <a:spLocks/>
              </p:cNvSpPr>
              <p:nvPr/>
            </p:nvSpPr>
            <p:spPr bwMode="auto">
              <a:xfrm>
                <a:off x="3927476" y="3148013"/>
                <a:ext cx="85725" cy="0"/>
              </a:xfrm>
              <a:custGeom>
                <a:avLst/>
                <a:gdLst>
                  <a:gd name="T0" fmla="*/ 85725 w 11"/>
                  <a:gd name="T1" fmla="*/ 38966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2" name="Line 35"/>
              <p:cNvSpPr>
                <a:spLocks noChangeShapeType="1"/>
              </p:cNvSpPr>
              <p:nvPr/>
            </p:nvSpPr>
            <p:spPr bwMode="auto">
              <a:xfrm>
                <a:off x="4352926" y="3257550"/>
                <a:ext cx="0" cy="619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3" name="Freeform 36"/>
              <p:cNvSpPr>
                <a:spLocks/>
              </p:cNvSpPr>
              <p:nvPr/>
            </p:nvSpPr>
            <p:spPr bwMode="auto">
              <a:xfrm>
                <a:off x="4314826" y="3257550"/>
                <a:ext cx="84138" cy="0"/>
              </a:xfrm>
              <a:custGeom>
                <a:avLst/>
                <a:gdLst>
                  <a:gd name="T0" fmla="*/ 84138 w 11"/>
                  <a:gd name="T1" fmla="*/ 38245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4" name="Line 37"/>
              <p:cNvSpPr>
                <a:spLocks noChangeShapeType="1"/>
              </p:cNvSpPr>
              <p:nvPr/>
            </p:nvSpPr>
            <p:spPr bwMode="auto">
              <a:xfrm>
                <a:off x="4748213" y="3389313"/>
                <a:ext cx="0" cy="619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5" name="Freeform 38"/>
              <p:cNvSpPr>
                <a:spLocks/>
              </p:cNvSpPr>
              <p:nvPr/>
            </p:nvSpPr>
            <p:spPr bwMode="auto">
              <a:xfrm>
                <a:off x="4700588" y="3389313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6" name="Line 39"/>
              <p:cNvSpPr>
                <a:spLocks noChangeShapeType="1"/>
              </p:cNvSpPr>
              <p:nvPr/>
            </p:nvSpPr>
            <p:spPr bwMode="auto">
              <a:xfrm>
                <a:off x="5133976" y="3481388"/>
                <a:ext cx="0" cy="10160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7" name="Freeform 40"/>
              <p:cNvSpPr>
                <a:spLocks/>
              </p:cNvSpPr>
              <p:nvPr/>
            </p:nvSpPr>
            <p:spPr bwMode="auto">
              <a:xfrm>
                <a:off x="5095876" y="3481388"/>
                <a:ext cx="85725" cy="0"/>
              </a:xfrm>
              <a:custGeom>
                <a:avLst/>
                <a:gdLst>
                  <a:gd name="T0" fmla="*/ 85725 w 11"/>
                  <a:gd name="T1" fmla="*/ 38966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18" name="Freeform 71"/>
              <p:cNvSpPr>
                <a:spLocks/>
              </p:cNvSpPr>
              <p:nvPr/>
            </p:nvSpPr>
            <p:spPr bwMode="auto">
              <a:xfrm>
                <a:off x="2149476" y="3040063"/>
                <a:ext cx="2984500" cy="542925"/>
              </a:xfrm>
              <a:custGeom>
                <a:avLst/>
                <a:gdLst>
                  <a:gd name="T0" fmla="*/ 30927 w 386"/>
                  <a:gd name="T1" fmla="*/ 0 h 70"/>
                  <a:gd name="T2" fmla="*/ 92782 w 386"/>
                  <a:gd name="T3" fmla="*/ 0 h 70"/>
                  <a:gd name="T4" fmla="*/ 154637 w 386"/>
                  <a:gd name="T5" fmla="*/ 0 h 70"/>
                  <a:gd name="T6" fmla="*/ 216492 w 386"/>
                  <a:gd name="T7" fmla="*/ 0 h 70"/>
                  <a:gd name="T8" fmla="*/ 278347 w 386"/>
                  <a:gd name="T9" fmla="*/ 7756 h 70"/>
                  <a:gd name="T10" fmla="*/ 340202 w 386"/>
                  <a:gd name="T11" fmla="*/ 7756 h 70"/>
                  <a:gd name="T12" fmla="*/ 402057 w 386"/>
                  <a:gd name="T13" fmla="*/ 7756 h 70"/>
                  <a:gd name="T14" fmla="*/ 471644 w 386"/>
                  <a:gd name="T15" fmla="*/ 7756 h 70"/>
                  <a:gd name="T16" fmla="*/ 533499 w 386"/>
                  <a:gd name="T17" fmla="*/ 15512 h 70"/>
                  <a:gd name="T18" fmla="*/ 595354 w 386"/>
                  <a:gd name="T19" fmla="*/ 15512 h 70"/>
                  <a:gd name="T20" fmla="*/ 657209 w 386"/>
                  <a:gd name="T21" fmla="*/ 23268 h 70"/>
                  <a:gd name="T22" fmla="*/ 719063 w 386"/>
                  <a:gd name="T23" fmla="*/ 23268 h 70"/>
                  <a:gd name="T24" fmla="*/ 780918 w 386"/>
                  <a:gd name="T25" fmla="*/ 31024 h 70"/>
                  <a:gd name="T26" fmla="*/ 842773 w 386"/>
                  <a:gd name="T27" fmla="*/ 31024 h 70"/>
                  <a:gd name="T28" fmla="*/ 912360 w 386"/>
                  <a:gd name="T29" fmla="*/ 38780 h 70"/>
                  <a:gd name="T30" fmla="*/ 974215 w 386"/>
                  <a:gd name="T31" fmla="*/ 38780 h 70"/>
                  <a:gd name="T32" fmla="*/ 1036070 w 386"/>
                  <a:gd name="T33" fmla="*/ 46536 h 70"/>
                  <a:gd name="T34" fmla="*/ 1097925 w 386"/>
                  <a:gd name="T35" fmla="*/ 54292 h 70"/>
                  <a:gd name="T36" fmla="*/ 1159780 w 386"/>
                  <a:gd name="T37" fmla="*/ 62049 h 70"/>
                  <a:gd name="T38" fmla="*/ 1221635 w 386"/>
                  <a:gd name="T39" fmla="*/ 69805 h 70"/>
                  <a:gd name="T40" fmla="*/ 1283490 w 386"/>
                  <a:gd name="T41" fmla="*/ 77561 h 70"/>
                  <a:gd name="T42" fmla="*/ 1353076 w 386"/>
                  <a:gd name="T43" fmla="*/ 85317 h 70"/>
                  <a:gd name="T44" fmla="*/ 1414931 w 386"/>
                  <a:gd name="T45" fmla="*/ 93073 h 70"/>
                  <a:gd name="T46" fmla="*/ 1476786 w 386"/>
                  <a:gd name="T47" fmla="*/ 100829 h 70"/>
                  <a:gd name="T48" fmla="*/ 1538641 w 386"/>
                  <a:gd name="T49" fmla="*/ 108585 h 70"/>
                  <a:gd name="T50" fmla="*/ 1600496 w 386"/>
                  <a:gd name="T51" fmla="*/ 124097 h 70"/>
                  <a:gd name="T52" fmla="*/ 1662351 w 386"/>
                  <a:gd name="T53" fmla="*/ 131853 h 70"/>
                  <a:gd name="T54" fmla="*/ 1724206 w 386"/>
                  <a:gd name="T55" fmla="*/ 147365 h 70"/>
                  <a:gd name="T56" fmla="*/ 1786061 w 386"/>
                  <a:gd name="T57" fmla="*/ 162877 h 70"/>
                  <a:gd name="T58" fmla="*/ 1855648 w 386"/>
                  <a:gd name="T59" fmla="*/ 178390 h 70"/>
                  <a:gd name="T60" fmla="*/ 1917502 w 386"/>
                  <a:gd name="T61" fmla="*/ 193902 h 70"/>
                  <a:gd name="T62" fmla="*/ 1979358 w 386"/>
                  <a:gd name="T63" fmla="*/ 209414 h 70"/>
                  <a:gd name="T64" fmla="*/ 2041213 w 386"/>
                  <a:gd name="T65" fmla="*/ 224926 h 70"/>
                  <a:gd name="T66" fmla="*/ 2103068 w 386"/>
                  <a:gd name="T67" fmla="*/ 248194 h 70"/>
                  <a:gd name="T68" fmla="*/ 2164923 w 386"/>
                  <a:gd name="T69" fmla="*/ 263706 h 70"/>
                  <a:gd name="T70" fmla="*/ 2226777 w 386"/>
                  <a:gd name="T71" fmla="*/ 286975 h 70"/>
                  <a:gd name="T72" fmla="*/ 2296364 w 386"/>
                  <a:gd name="T73" fmla="*/ 302487 h 70"/>
                  <a:gd name="T74" fmla="*/ 2358219 w 386"/>
                  <a:gd name="T75" fmla="*/ 325755 h 70"/>
                  <a:gd name="T76" fmla="*/ 2420074 w 386"/>
                  <a:gd name="T77" fmla="*/ 349023 h 70"/>
                  <a:gd name="T78" fmla="*/ 2481929 w 386"/>
                  <a:gd name="T79" fmla="*/ 364535 h 70"/>
                  <a:gd name="T80" fmla="*/ 2543784 w 386"/>
                  <a:gd name="T81" fmla="*/ 387804 h 70"/>
                  <a:gd name="T82" fmla="*/ 2605639 w 386"/>
                  <a:gd name="T83" fmla="*/ 411072 h 70"/>
                  <a:gd name="T84" fmla="*/ 2667494 w 386"/>
                  <a:gd name="T85" fmla="*/ 434340 h 70"/>
                  <a:gd name="T86" fmla="*/ 2737080 w 386"/>
                  <a:gd name="T87" fmla="*/ 457608 h 70"/>
                  <a:gd name="T88" fmla="*/ 2798935 w 386"/>
                  <a:gd name="T89" fmla="*/ 480876 h 70"/>
                  <a:gd name="T90" fmla="*/ 2860790 w 386"/>
                  <a:gd name="T91" fmla="*/ 496389 h 70"/>
                  <a:gd name="T92" fmla="*/ 2922645 w 386"/>
                  <a:gd name="T93" fmla="*/ 519657 h 70"/>
                  <a:gd name="T94" fmla="*/ 2984500 w 386"/>
                  <a:gd name="T95" fmla="*/ 542925 h 7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86"/>
                  <a:gd name="T145" fmla="*/ 0 h 70"/>
                  <a:gd name="T146" fmla="*/ 386 w 386"/>
                  <a:gd name="T147" fmla="*/ 70 h 7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86" h="70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1"/>
                    </a:lnTo>
                    <a:lnTo>
                      <a:pt x="36" y="1"/>
                    </a:lnTo>
                    <a:lnTo>
                      <a:pt x="40" y="1"/>
                    </a:lnTo>
                    <a:lnTo>
                      <a:pt x="44" y="1"/>
                    </a:lnTo>
                    <a:lnTo>
                      <a:pt x="48" y="1"/>
                    </a:lnTo>
                    <a:lnTo>
                      <a:pt x="52" y="1"/>
                    </a:lnTo>
                    <a:lnTo>
                      <a:pt x="57" y="1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9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1" y="2"/>
                    </a:lnTo>
                    <a:lnTo>
                      <a:pt x="85" y="3"/>
                    </a:lnTo>
                    <a:lnTo>
                      <a:pt x="89" y="3"/>
                    </a:lnTo>
                    <a:lnTo>
                      <a:pt x="93" y="3"/>
                    </a:lnTo>
                    <a:lnTo>
                      <a:pt x="97" y="3"/>
                    </a:lnTo>
                    <a:lnTo>
                      <a:pt x="101" y="4"/>
                    </a:lnTo>
                    <a:lnTo>
                      <a:pt x="105" y="4"/>
                    </a:lnTo>
                    <a:lnTo>
                      <a:pt x="109" y="4"/>
                    </a:lnTo>
                    <a:lnTo>
                      <a:pt x="114" y="4"/>
                    </a:lnTo>
                    <a:lnTo>
                      <a:pt x="118" y="5"/>
                    </a:lnTo>
                    <a:lnTo>
                      <a:pt x="122" y="5"/>
                    </a:lnTo>
                    <a:lnTo>
                      <a:pt x="126" y="5"/>
                    </a:lnTo>
                    <a:lnTo>
                      <a:pt x="130" y="6"/>
                    </a:lnTo>
                    <a:lnTo>
                      <a:pt x="134" y="6"/>
                    </a:lnTo>
                    <a:lnTo>
                      <a:pt x="138" y="6"/>
                    </a:lnTo>
                    <a:lnTo>
                      <a:pt x="142" y="7"/>
                    </a:lnTo>
                    <a:lnTo>
                      <a:pt x="146" y="7"/>
                    </a:lnTo>
                    <a:lnTo>
                      <a:pt x="150" y="8"/>
                    </a:lnTo>
                    <a:lnTo>
                      <a:pt x="154" y="8"/>
                    </a:lnTo>
                    <a:lnTo>
                      <a:pt x="158" y="9"/>
                    </a:lnTo>
                    <a:lnTo>
                      <a:pt x="162" y="9"/>
                    </a:lnTo>
                    <a:lnTo>
                      <a:pt x="166" y="10"/>
                    </a:lnTo>
                    <a:lnTo>
                      <a:pt x="170" y="10"/>
                    </a:lnTo>
                    <a:lnTo>
                      <a:pt x="175" y="11"/>
                    </a:lnTo>
                    <a:lnTo>
                      <a:pt x="179" y="11"/>
                    </a:lnTo>
                    <a:lnTo>
                      <a:pt x="183" y="12"/>
                    </a:lnTo>
                    <a:lnTo>
                      <a:pt x="187" y="12"/>
                    </a:lnTo>
                    <a:lnTo>
                      <a:pt x="191" y="13"/>
                    </a:lnTo>
                    <a:lnTo>
                      <a:pt x="195" y="14"/>
                    </a:lnTo>
                    <a:lnTo>
                      <a:pt x="199" y="14"/>
                    </a:lnTo>
                    <a:lnTo>
                      <a:pt x="203" y="15"/>
                    </a:lnTo>
                    <a:lnTo>
                      <a:pt x="207" y="16"/>
                    </a:lnTo>
                    <a:lnTo>
                      <a:pt x="211" y="17"/>
                    </a:lnTo>
                    <a:lnTo>
                      <a:pt x="215" y="17"/>
                    </a:lnTo>
                    <a:lnTo>
                      <a:pt x="219" y="18"/>
                    </a:lnTo>
                    <a:lnTo>
                      <a:pt x="223" y="19"/>
                    </a:lnTo>
                    <a:lnTo>
                      <a:pt x="227" y="20"/>
                    </a:lnTo>
                    <a:lnTo>
                      <a:pt x="231" y="21"/>
                    </a:lnTo>
                    <a:lnTo>
                      <a:pt x="236" y="22"/>
                    </a:lnTo>
                    <a:lnTo>
                      <a:pt x="240" y="23"/>
                    </a:lnTo>
                    <a:lnTo>
                      <a:pt x="244" y="24"/>
                    </a:lnTo>
                    <a:lnTo>
                      <a:pt x="248" y="25"/>
                    </a:lnTo>
                    <a:lnTo>
                      <a:pt x="252" y="26"/>
                    </a:lnTo>
                    <a:lnTo>
                      <a:pt x="256" y="27"/>
                    </a:lnTo>
                    <a:lnTo>
                      <a:pt x="260" y="28"/>
                    </a:lnTo>
                    <a:lnTo>
                      <a:pt x="264" y="29"/>
                    </a:lnTo>
                    <a:lnTo>
                      <a:pt x="268" y="30"/>
                    </a:lnTo>
                    <a:lnTo>
                      <a:pt x="272" y="32"/>
                    </a:lnTo>
                    <a:lnTo>
                      <a:pt x="276" y="33"/>
                    </a:lnTo>
                    <a:lnTo>
                      <a:pt x="280" y="34"/>
                    </a:lnTo>
                    <a:lnTo>
                      <a:pt x="284" y="35"/>
                    </a:lnTo>
                    <a:lnTo>
                      <a:pt x="288" y="37"/>
                    </a:lnTo>
                    <a:lnTo>
                      <a:pt x="293" y="38"/>
                    </a:lnTo>
                    <a:lnTo>
                      <a:pt x="297" y="39"/>
                    </a:lnTo>
                    <a:lnTo>
                      <a:pt x="301" y="40"/>
                    </a:lnTo>
                    <a:lnTo>
                      <a:pt x="305" y="42"/>
                    </a:lnTo>
                    <a:lnTo>
                      <a:pt x="309" y="43"/>
                    </a:lnTo>
                    <a:lnTo>
                      <a:pt x="313" y="45"/>
                    </a:lnTo>
                    <a:lnTo>
                      <a:pt x="317" y="46"/>
                    </a:lnTo>
                    <a:lnTo>
                      <a:pt x="321" y="47"/>
                    </a:lnTo>
                    <a:lnTo>
                      <a:pt x="325" y="49"/>
                    </a:lnTo>
                    <a:lnTo>
                      <a:pt x="329" y="50"/>
                    </a:lnTo>
                    <a:lnTo>
                      <a:pt x="333" y="52"/>
                    </a:lnTo>
                    <a:lnTo>
                      <a:pt x="337" y="53"/>
                    </a:lnTo>
                    <a:lnTo>
                      <a:pt x="341" y="54"/>
                    </a:lnTo>
                    <a:lnTo>
                      <a:pt x="345" y="56"/>
                    </a:lnTo>
                    <a:lnTo>
                      <a:pt x="349" y="57"/>
                    </a:lnTo>
                    <a:lnTo>
                      <a:pt x="354" y="59"/>
                    </a:lnTo>
                    <a:lnTo>
                      <a:pt x="358" y="60"/>
                    </a:lnTo>
                    <a:lnTo>
                      <a:pt x="362" y="62"/>
                    </a:lnTo>
                    <a:lnTo>
                      <a:pt x="366" y="63"/>
                    </a:lnTo>
                    <a:lnTo>
                      <a:pt x="370" y="64"/>
                    </a:lnTo>
                    <a:lnTo>
                      <a:pt x="374" y="66"/>
                    </a:lnTo>
                    <a:lnTo>
                      <a:pt x="378" y="67"/>
                    </a:lnTo>
                    <a:lnTo>
                      <a:pt x="382" y="68"/>
                    </a:lnTo>
                    <a:lnTo>
                      <a:pt x="386" y="70"/>
                    </a:lnTo>
                  </a:path>
                </a:pathLst>
              </a:custGeom>
              <a:noFill/>
              <a:ln w="15875" cap="rnd">
                <a:solidFill>
                  <a:srgbClr val="FFC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447" name="Rectangle 64"/>
            <p:cNvSpPr>
              <a:spLocks noChangeArrowheads="1"/>
            </p:cNvSpPr>
            <p:nvPr/>
          </p:nvSpPr>
          <p:spPr bwMode="auto">
            <a:xfrm>
              <a:off x="8336861" y="2456419"/>
              <a:ext cx="15613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eaLnBrk="0" hangingPunct="0"/>
              <a:r>
                <a:rPr kumimoji="0" lang="en-US" altLang="ja-JP" sz="1600" b="1">
                  <a:solidFill>
                    <a:srgbClr val="000000"/>
                  </a:solidFill>
                </a:rPr>
                <a:t>Rapamycin  72h</a:t>
              </a:r>
              <a:endParaRPr kumimoji="0" lang="ja-JP" altLang="ja-JP" sz="1600"/>
            </a:p>
          </p:txBody>
        </p:sp>
        <p:sp>
          <p:nvSpPr>
            <p:cNvPr id="13448" name="Rectangle 101"/>
            <p:cNvSpPr>
              <a:spLocks noChangeArrowheads="1"/>
            </p:cNvSpPr>
            <p:nvPr/>
          </p:nvSpPr>
          <p:spPr bwMode="auto">
            <a:xfrm>
              <a:off x="7365717" y="5533609"/>
              <a:ext cx="41197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0" lang="en-US" altLang="ja-JP" sz="1000">
                  <a:solidFill>
                    <a:srgbClr val="000000"/>
                  </a:solidFill>
                </a:rPr>
                <a:t>Control</a:t>
              </a:r>
              <a:endParaRPr kumimoji="0" lang="ja-JP" altLang="ja-JP"/>
            </a:p>
          </p:txBody>
        </p:sp>
        <p:sp>
          <p:nvSpPr>
            <p:cNvPr id="13449" name="Rectangle 102"/>
            <p:cNvSpPr>
              <a:spLocks noChangeArrowheads="1"/>
            </p:cNvSpPr>
            <p:nvPr/>
          </p:nvSpPr>
          <p:spPr bwMode="auto">
            <a:xfrm>
              <a:off x="8224555" y="5533609"/>
              <a:ext cx="24686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0" lang="en-US" altLang="ja-JP" sz="1000">
                  <a:solidFill>
                    <a:srgbClr val="000000"/>
                  </a:solidFill>
                </a:rPr>
                <a:t>0.01</a:t>
              </a:r>
              <a:endParaRPr kumimoji="0" lang="ja-JP" altLang="ja-JP"/>
            </a:p>
          </p:txBody>
        </p:sp>
        <p:sp>
          <p:nvSpPr>
            <p:cNvPr id="13450" name="Rectangle 103"/>
            <p:cNvSpPr>
              <a:spLocks noChangeArrowheads="1"/>
            </p:cNvSpPr>
            <p:nvPr/>
          </p:nvSpPr>
          <p:spPr bwMode="auto">
            <a:xfrm>
              <a:off x="9083392" y="5533609"/>
              <a:ext cx="705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0" lang="en-US" altLang="ja-JP" sz="1000">
                  <a:solidFill>
                    <a:srgbClr val="000000"/>
                  </a:solidFill>
                </a:rPr>
                <a:t>1</a:t>
              </a:r>
              <a:endParaRPr kumimoji="0" lang="ja-JP" altLang="ja-JP"/>
            </a:p>
          </p:txBody>
        </p:sp>
        <p:sp>
          <p:nvSpPr>
            <p:cNvPr id="13451" name="Rectangle 104"/>
            <p:cNvSpPr>
              <a:spLocks noChangeArrowheads="1"/>
            </p:cNvSpPr>
            <p:nvPr/>
          </p:nvSpPr>
          <p:spPr bwMode="auto">
            <a:xfrm>
              <a:off x="9794592" y="5533609"/>
              <a:ext cx="21159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0" lang="en-US" altLang="ja-JP" sz="1000">
                  <a:solidFill>
                    <a:srgbClr val="000000"/>
                  </a:solidFill>
                </a:rPr>
                <a:t>100</a:t>
              </a:r>
              <a:endParaRPr kumimoji="0" lang="ja-JP" altLang="ja-JP"/>
            </a:p>
          </p:txBody>
        </p:sp>
        <p:sp>
          <p:nvSpPr>
            <p:cNvPr id="13452" name="Rectangle 105"/>
            <p:cNvSpPr>
              <a:spLocks noChangeArrowheads="1"/>
            </p:cNvSpPr>
            <p:nvPr/>
          </p:nvSpPr>
          <p:spPr bwMode="auto">
            <a:xfrm>
              <a:off x="10505792" y="5533609"/>
              <a:ext cx="352661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0" lang="en-US" altLang="ja-JP" sz="1000">
                  <a:solidFill>
                    <a:srgbClr val="000000"/>
                  </a:solidFill>
                </a:rPr>
                <a:t>10000</a:t>
              </a:r>
              <a:endParaRPr kumimoji="0" lang="ja-JP" altLang="ja-JP"/>
            </a:p>
          </p:txBody>
        </p:sp>
        <p:sp>
          <p:nvSpPr>
            <p:cNvPr id="13453" name="Line 106"/>
            <p:cNvSpPr>
              <a:spLocks noChangeShapeType="1"/>
            </p:cNvSpPr>
            <p:nvPr/>
          </p:nvSpPr>
          <p:spPr bwMode="auto">
            <a:xfrm flipV="1">
              <a:off x="7435567" y="2830652"/>
              <a:ext cx="0" cy="2431494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454" name="グループ化 267"/>
            <p:cNvGrpSpPr>
              <a:grpSpLocks/>
            </p:cNvGrpSpPr>
            <p:nvPr/>
          </p:nvGrpSpPr>
          <p:grpSpPr bwMode="auto">
            <a:xfrm>
              <a:off x="7064092" y="2936418"/>
              <a:ext cx="371475" cy="2401788"/>
              <a:chOff x="1522413" y="2954297"/>
              <a:chExt cx="371475" cy="2401788"/>
            </a:xfrm>
          </p:grpSpPr>
          <p:sp>
            <p:nvSpPr>
              <p:cNvPr id="13474" name="Line 107"/>
              <p:cNvSpPr>
                <a:spLocks noChangeShapeType="1"/>
              </p:cNvSpPr>
              <p:nvPr/>
            </p:nvSpPr>
            <p:spPr bwMode="auto">
              <a:xfrm flipH="1">
                <a:off x="1824038" y="5280025"/>
                <a:ext cx="6985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5" name="Line 108"/>
              <p:cNvSpPr>
                <a:spLocks noChangeShapeType="1"/>
              </p:cNvSpPr>
              <p:nvPr/>
            </p:nvSpPr>
            <p:spPr bwMode="auto">
              <a:xfrm flipH="1">
                <a:off x="1824038" y="4830763"/>
                <a:ext cx="6985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6" name="Line 109"/>
              <p:cNvSpPr>
                <a:spLocks noChangeShapeType="1"/>
              </p:cNvSpPr>
              <p:nvPr/>
            </p:nvSpPr>
            <p:spPr bwMode="auto">
              <a:xfrm flipH="1">
                <a:off x="1824038" y="4373563"/>
                <a:ext cx="6985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7" name="Line 110"/>
              <p:cNvSpPr>
                <a:spLocks noChangeShapeType="1"/>
              </p:cNvSpPr>
              <p:nvPr/>
            </p:nvSpPr>
            <p:spPr bwMode="auto">
              <a:xfrm flipH="1">
                <a:off x="1824038" y="3924300"/>
                <a:ext cx="6985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8" name="Line 111"/>
              <p:cNvSpPr>
                <a:spLocks noChangeShapeType="1"/>
              </p:cNvSpPr>
              <p:nvPr/>
            </p:nvSpPr>
            <p:spPr bwMode="auto">
              <a:xfrm flipH="1">
                <a:off x="1824038" y="3475038"/>
                <a:ext cx="6985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9" name="Line 112"/>
              <p:cNvSpPr>
                <a:spLocks noChangeShapeType="1"/>
              </p:cNvSpPr>
              <p:nvPr/>
            </p:nvSpPr>
            <p:spPr bwMode="auto">
              <a:xfrm flipH="1">
                <a:off x="1824038" y="3024188"/>
                <a:ext cx="6985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80" name="Rectangle 114"/>
              <p:cNvSpPr>
                <a:spLocks noChangeArrowheads="1"/>
              </p:cNvSpPr>
              <p:nvPr/>
            </p:nvSpPr>
            <p:spPr bwMode="auto">
              <a:xfrm>
                <a:off x="1663477" y="5202197"/>
                <a:ext cx="70532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 eaLnBrk="0" hangingPunct="0"/>
                <a:r>
                  <a:rPr kumimoji="0" lang="en-US" altLang="ja-JP" sz="1000">
                    <a:solidFill>
                      <a:srgbClr val="000000"/>
                    </a:solidFill>
                  </a:rPr>
                  <a:t>0</a:t>
                </a:r>
                <a:endParaRPr kumimoji="0" lang="ja-JP" altLang="ja-JP"/>
              </a:p>
            </p:txBody>
          </p:sp>
          <p:sp>
            <p:nvSpPr>
              <p:cNvPr id="13481" name="Rectangle 115"/>
              <p:cNvSpPr>
                <a:spLocks noChangeArrowheads="1"/>
              </p:cNvSpPr>
              <p:nvPr/>
            </p:nvSpPr>
            <p:spPr bwMode="auto">
              <a:xfrm>
                <a:off x="1592945" y="4752935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 eaLnBrk="0" hangingPunct="0"/>
                <a:r>
                  <a:rPr kumimoji="0" lang="en-US" altLang="ja-JP" sz="1000">
                    <a:solidFill>
                      <a:srgbClr val="000000"/>
                    </a:solidFill>
                  </a:rPr>
                  <a:t>20</a:t>
                </a:r>
                <a:endParaRPr kumimoji="0" lang="ja-JP" altLang="ja-JP"/>
              </a:p>
            </p:txBody>
          </p:sp>
          <p:sp>
            <p:nvSpPr>
              <p:cNvPr id="13482" name="Rectangle 116"/>
              <p:cNvSpPr>
                <a:spLocks noChangeArrowheads="1"/>
              </p:cNvSpPr>
              <p:nvPr/>
            </p:nvSpPr>
            <p:spPr bwMode="auto">
              <a:xfrm>
                <a:off x="1592945" y="4303672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 eaLnBrk="0" hangingPunct="0"/>
                <a:r>
                  <a:rPr kumimoji="0" lang="en-US" altLang="ja-JP" sz="1000">
                    <a:solidFill>
                      <a:srgbClr val="000000"/>
                    </a:solidFill>
                  </a:rPr>
                  <a:t>60</a:t>
                </a:r>
                <a:endParaRPr kumimoji="0" lang="ja-JP" altLang="ja-JP"/>
              </a:p>
            </p:txBody>
          </p:sp>
          <p:sp>
            <p:nvSpPr>
              <p:cNvPr id="13483" name="Rectangle 117"/>
              <p:cNvSpPr>
                <a:spLocks noChangeArrowheads="1"/>
              </p:cNvSpPr>
              <p:nvPr/>
            </p:nvSpPr>
            <p:spPr bwMode="auto">
              <a:xfrm>
                <a:off x="1592945" y="3854410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 eaLnBrk="0" hangingPunct="0"/>
                <a:r>
                  <a:rPr kumimoji="0" lang="en-US" altLang="ja-JP" sz="1000">
                    <a:solidFill>
                      <a:srgbClr val="000000"/>
                    </a:solidFill>
                  </a:rPr>
                  <a:t>60</a:t>
                </a:r>
                <a:endParaRPr kumimoji="0" lang="ja-JP" altLang="ja-JP"/>
              </a:p>
            </p:txBody>
          </p:sp>
          <p:sp>
            <p:nvSpPr>
              <p:cNvPr id="13484" name="Rectangle 118"/>
              <p:cNvSpPr>
                <a:spLocks noChangeArrowheads="1"/>
              </p:cNvSpPr>
              <p:nvPr/>
            </p:nvSpPr>
            <p:spPr bwMode="auto">
              <a:xfrm>
                <a:off x="1592945" y="3405147"/>
                <a:ext cx="141064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 eaLnBrk="0" hangingPunct="0"/>
                <a:r>
                  <a:rPr kumimoji="0" lang="en-US" altLang="ja-JP" sz="1000">
                    <a:solidFill>
                      <a:srgbClr val="000000"/>
                    </a:solidFill>
                  </a:rPr>
                  <a:t>80</a:t>
                </a:r>
                <a:endParaRPr kumimoji="0" lang="ja-JP" altLang="ja-JP"/>
              </a:p>
            </p:txBody>
          </p:sp>
          <p:sp>
            <p:nvSpPr>
              <p:cNvPr id="13485" name="Rectangle 119"/>
              <p:cNvSpPr>
                <a:spLocks noChangeArrowheads="1"/>
              </p:cNvSpPr>
              <p:nvPr/>
            </p:nvSpPr>
            <p:spPr bwMode="auto">
              <a:xfrm>
                <a:off x="1522413" y="2954297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r" eaLnBrk="0" hangingPunct="0"/>
                <a:r>
                  <a:rPr kumimoji="0" lang="en-US" altLang="ja-JP" sz="1000">
                    <a:solidFill>
                      <a:srgbClr val="000000"/>
                    </a:solidFill>
                  </a:rPr>
                  <a:t>100</a:t>
                </a:r>
                <a:endParaRPr kumimoji="0" lang="ja-JP" altLang="ja-JP"/>
              </a:p>
            </p:txBody>
          </p:sp>
        </p:grpSp>
        <p:grpSp>
          <p:nvGrpSpPr>
            <p:cNvPr id="13455" name="グループ化 268"/>
            <p:cNvGrpSpPr>
              <a:grpSpLocks/>
            </p:cNvGrpSpPr>
            <p:nvPr/>
          </p:nvGrpSpPr>
          <p:grpSpPr bwMode="auto">
            <a:xfrm>
              <a:off x="7559392" y="5339934"/>
              <a:ext cx="3116263" cy="100012"/>
              <a:chOff x="2017713" y="5357813"/>
              <a:chExt cx="3116263" cy="100012"/>
            </a:xfrm>
          </p:grpSpPr>
          <p:sp>
            <p:nvSpPr>
              <p:cNvPr id="13464" name="Line 95"/>
              <p:cNvSpPr>
                <a:spLocks noChangeShapeType="1"/>
              </p:cNvSpPr>
              <p:nvPr/>
            </p:nvSpPr>
            <p:spPr bwMode="auto">
              <a:xfrm>
                <a:off x="2017713" y="5387975"/>
                <a:ext cx="3116263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65" name="Line 96"/>
              <p:cNvSpPr>
                <a:spLocks noChangeShapeType="1"/>
              </p:cNvSpPr>
              <p:nvPr/>
            </p:nvSpPr>
            <p:spPr bwMode="auto">
              <a:xfrm>
                <a:off x="2017713" y="5387975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66" name="Line 97"/>
              <p:cNvSpPr>
                <a:spLocks noChangeShapeType="1"/>
              </p:cNvSpPr>
              <p:nvPr/>
            </p:nvSpPr>
            <p:spPr bwMode="auto">
              <a:xfrm>
                <a:off x="2798763" y="5387975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67" name="Line 98"/>
              <p:cNvSpPr>
                <a:spLocks noChangeShapeType="1"/>
              </p:cNvSpPr>
              <p:nvPr/>
            </p:nvSpPr>
            <p:spPr bwMode="auto">
              <a:xfrm>
                <a:off x="3579813" y="5387975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68" name="Line 99"/>
              <p:cNvSpPr>
                <a:spLocks noChangeShapeType="1"/>
              </p:cNvSpPr>
              <p:nvPr/>
            </p:nvSpPr>
            <p:spPr bwMode="auto">
              <a:xfrm>
                <a:off x="4352926" y="5387975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69" name="Line 100"/>
              <p:cNvSpPr>
                <a:spLocks noChangeShapeType="1"/>
              </p:cNvSpPr>
              <p:nvPr/>
            </p:nvSpPr>
            <p:spPr bwMode="auto">
              <a:xfrm>
                <a:off x="5133976" y="5387975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0" name="Rectangle 121"/>
              <p:cNvSpPr>
                <a:spLocks noChangeArrowheads="1"/>
              </p:cNvSpPr>
              <p:nvPr/>
            </p:nvSpPr>
            <p:spPr bwMode="auto">
              <a:xfrm>
                <a:off x="2103438" y="5357813"/>
                <a:ext cx="68263" cy="539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13471" name="Rectangle 122"/>
              <p:cNvSpPr>
                <a:spLocks noChangeArrowheads="1"/>
              </p:cNvSpPr>
              <p:nvPr/>
            </p:nvSpPr>
            <p:spPr bwMode="auto">
              <a:xfrm>
                <a:off x="2103438" y="5357813"/>
                <a:ext cx="68263" cy="53975"/>
              </a:xfrm>
              <a:prstGeom prst="rect">
                <a:avLst/>
              </a:prstGeom>
              <a:noFill/>
              <a:ln w="7938" cap="rnd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13472" name="Line 123"/>
              <p:cNvSpPr>
                <a:spLocks noChangeShapeType="1"/>
              </p:cNvSpPr>
              <p:nvPr/>
            </p:nvSpPr>
            <p:spPr bwMode="auto">
              <a:xfrm flipV="1">
                <a:off x="2071688" y="5357813"/>
                <a:ext cx="61913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3" name="Line 124"/>
              <p:cNvSpPr>
                <a:spLocks noChangeShapeType="1"/>
              </p:cNvSpPr>
              <p:nvPr/>
            </p:nvSpPr>
            <p:spPr bwMode="auto">
              <a:xfrm flipV="1">
                <a:off x="2133601" y="5357813"/>
                <a:ext cx="6985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456" name="Rectangle 267"/>
            <p:cNvSpPr>
              <a:spLocks noChangeArrowheads="1"/>
            </p:cNvSpPr>
            <p:nvPr/>
          </p:nvSpPr>
          <p:spPr bwMode="auto">
            <a:xfrm rot="-5400000">
              <a:off x="6347892" y="4029591"/>
              <a:ext cx="11750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400" b="1">
                  <a:solidFill>
                    <a:srgbClr val="000000"/>
                  </a:solidFill>
                  <a:latin typeface="Calibri" pitchFamily="34" charset="0"/>
                </a:rPr>
                <a:t>cell viability (%)</a:t>
              </a:r>
              <a:endParaRPr lang="en-US" altLang="ja-JP">
                <a:latin typeface="Calibri" pitchFamily="34" charset="0"/>
              </a:endParaRPr>
            </a:p>
          </p:txBody>
        </p:sp>
        <p:sp>
          <p:nvSpPr>
            <p:cNvPr id="13457" name="テキスト ボックス 270"/>
            <p:cNvSpPr txBox="1">
              <a:spLocks noChangeArrowheads="1"/>
            </p:cNvSpPr>
            <p:nvPr/>
          </p:nvSpPr>
          <p:spPr bwMode="auto">
            <a:xfrm>
              <a:off x="8036698" y="5716785"/>
              <a:ext cx="21616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altLang="ja-JP" sz="1400" b="1">
                  <a:latin typeface="Calibri" pitchFamily="34" charset="0"/>
                </a:rPr>
                <a:t>Concentration (nM)</a:t>
              </a:r>
              <a:endParaRPr lang="ja-JP" altLang="en-US" sz="1400" b="1">
                <a:latin typeface="Calibri" pitchFamily="34" charset="0"/>
              </a:endParaRPr>
            </a:p>
          </p:txBody>
        </p:sp>
        <p:cxnSp>
          <p:nvCxnSpPr>
            <p:cNvPr id="272" name="直線コネクタ 271"/>
            <p:cNvCxnSpPr/>
            <p:nvPr/>
          </p:nvCxnSpPr>
          <p:spPr>
            <a:xfrm flipV="1">
              <a:off x="7675421" y="4591274"/>
              <a:ext cx="315921" cy="317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59" name="テキスト ボックス 272"/>
            <p:cNvSpPr txBox="1">
              <a:spLocks noChangeArrowheads="1"/>
            </p:cNvSpPr>
            <p:nvPr/>
          </p:nvSpPr>
          <p:spPr bwMode="auto">
            <a:xfrm>
              <a:off x="8001188" y="4477203"/>
              <a:ext cx="137088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ja-JP" sz="900">
                  <a:cs typeface="Arial" charset="0"/>
                </a:rPr>
                <a:t>ACHN (IC</a:t>
              </a:r>
              <a:r>
                <a:rPr lang="en-US" altLang="ja-JP" sz="900" baseline="-25000">
                  <a:cs typeface="Arial" charset="0"/>
                </a:rPr>
                <a:t>50</a:t>
              </a:r>
              <a:r>
                <a:rPr lang="en-US" altLang="ja-JP" sz="900">
                  <a:cs typeface="Arial" charset="0"/>
                </a:rPr>
                <a:t> = 0.26 nM)</a:t>
              </a:r>
              <a:endParaRPr lang="ja-JP" altLang="en-US" sz="900">
                <a:cs typeface="Arial" charset="0"/>
              </a:endParaRPr>
            </a:p>
          </p:txBody>
        </p:sp>
        <p:cxnSp>
          <p:nvCxnSpPr>
            <p:cNvPr id="274" name="直線コネクタ 273"/>
            <p:cNvCxnSpPr/>
            <p:nvPr/>
          </p:nvCxnSpPr>
          <p:spPr>
            <a:xfrm flipV="1">
              <a:off x="7675421" y="4842060"/>
              <a:ext cx="315921" cy="317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61" name="テキスト ボックス 274"/>
            <p:cNvSpPr txBox="1">
              <a:spLocks noChangeArrowheads="1"/>
            </p:cNvSpPr>
            <p:nvPr/>
          </p:nvSpPr>
          <p:spPr bwMode="auto">
            <a:xfrm>
              <a:off x="8001188" y="4728221"/>
              <a:ext cx="17934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altLang="ja-JP" sz="900">
                  <a:cs typeface="Arial" charset="0"/>
                </a:rPr>
                <a:t>Caki1 (IC</a:t>
              </a:r>
              <a:r>
                <a:rPr lang="en-US" altLang="ja-JP" sz="900" baseline="-25000">
                  <a:cs typeface="Arial" charset="0"/>
                </a:rPr>
                <a:t>50</a:t>
              </a:r>
              <a:r>
                <a:rPr lang="en-US" altLang="ja-JP" sz="900">
                  <a:cs typeface="Arial" charset="0"/>
                </a:rPr>
                <a:t> = 4.23 nM)</a:t>
              </a:r>
              <a:endParaRPr lang="ja-JP" altLang="en-US" sz="900">
                <a:cs typeface="Arial" charset="0"/>
              </a:endParaRPr>
            </a:p>
          </p:txBody>
        </p:sp>
        <p:cxnSp>
          <p:nvCxnSpPr>
            <p:cNvPr id="276" name="直線コネクタ 275"/>
            <p:cNvCxnSpPr/>
            <p:nvPr/>
          </p:nvCxnSpPr>
          <p:spPr>
            <a:xfrm flipV="1">
              <a:off x="7675421" y="5092845"/>
              <a:ext cx="315921" cy="317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63" name="テキスト ボックス 276"/>
            <p:cNvSpPr txBox="1">
              <a:spLocks noChangeArrowheads="1"/>
            </p:cNvSpPr>
            <p:nvPr/>
          </p:nvSpPr>
          <p:spPr bwMode="auto">
            <a:xfrm>
              <a:off x="7985506" y="4979240"/>
              <a:ext cx="178976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altLang="ja-JP" sz="900">
                  <a:cs typeface="Arial" charset="0"/>
                </a:rPr>
                <a:t>A498 (IC</a:t>
              </a:r>
              <a:r>
                <a:rPr lang="en-US" altLang="ja-JP" sz="900" baseline="-25000">
                  <a:cs typeface="Arial" charset="0"/>
                </a:rPr>
                <a:t>50</a:t>
              </a:r>
              <a:r>
                <a:rPr lang="en-US" altLang="ja-JP" sz="900">
                  <a:cs typeface="Arial" charset="0"/>
                </a:rPr>
                <a:t> = NA)</a:t>
              </a:r>
              <a:endParaRPr lang="ja-JP" altLang="en-US" sz="900">
                <a:cs typeface="Arial" charset="0"/>
              </a:endParaRPr>
            </a:p>
          </p:txBody>
        </p:sp>
      </p:grpSp>
      <p:grpSp>
        <p:nvGrpSpPr>
          <p:cNvPr id="13319" name="グループ化 382"/>
          <p:cNvGrpSpPr>
            <a:grpSpLocks/>
          </p:cNvGrpSpPr>
          <p:nvPr/>
        </p:nvGrpSpPr>
        <p:grpSpPr bwMode="auto">
          <a:xfrm>
            <a:off x="6794500" y="1262063"/>
            <a:ext cx="3970338" cy="3621087"/>
            <a:chOff x="1287858" y="2431903"/>
            <a:chExt cx="3969943" cy="3620447"/>
          </a:xfrm>
        </p:grpSpPr>
        <p:grpSp>
          <p:nvGrpSpPr>
            <p:cNvPr id="13320" name="グループ化 383"/>
            <p:cNvGrpSpPr>
              <a:grpSpLocks/>
            </p:cNvGrpSpPr>
            <p:nvPr/>
          </p:nvGrpSpPr>
          <p:grpSpPr bwMode="auto">
            <a:xfrm>
              <a:off x="2397126" y="3024188"/>
              <a:ext cx="2736850" cy="1782762"/>
              <a:chOff x="7731126" y="3024188"/>
              <a:chExt cx="2736850" cy="1782762"/>
            </a:xfrm>
          </p:grpSpPr>
          <p:sp>
            <p:nvSpPr>
              <p:cNvPr id="13419" name="Line 9"/>
              <p:cNvSpPr>
                <a:spLocks noChangeShapeType="1"/>
              </p:cNvSpPr>
              <p:nvPr/>
            </p:nvSpPr>
            <p:spPr bwMode="auto">
              <a:xfrm flipV="1">
                <a:off x="8512176" y="3024188"/>
                <a:ext cx="0" cy="793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0" name="Freeform 10"/>
              <p:cNvSpPr>
                <a:spLocks/>
              </p:cNvSpPr>
              <p:nvPr/>
            </p:nvSpPr>
            <p:spPr bwMode="auto">
              <a:xfrm>
                <a:off x="8464551" y="3032125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1" name="Line 11"/>
              <p:cNvSpPr>
                <a:spLocks noChangeShapeType="1"/>
              </p:cNvSpPr>
              <p:nvPr/>
            </p:nvSpPr>
            <p:spPr bwMode="auto">
              <a:xfrm flipV="1">
                <a:off x="8967788" y="3155950"/>
                <a:ext cx="0" cy="9366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2" name="Freeform 12"/>
              <p:cNvSpPr>
                <a:spLocks/>
              </p:cNvSpPr>
              <p:nvPr/>
            </p:nvSpPr>
            <p:spPr bwMode="auto">
              <a:xfrm>
                <a:off x="8921751" y="3249613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3" name="Line 13"/>
              <p:cNvSpPr>
                <a:spLocks noChangeShapeType="1"/>
              </p:cNvSpPr>
              <p:nvPr/>
            </p:nvSpPr>
            <p:spPr bwMode="auto">
              <a:xfrm flipV="1">
                <a:off x="9315451" y="4202113"/>
                <a:ext cx="0" cy="9366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4" name="Freeform 14"/>
              <p:cNvSpPr>
                <a:spLocks/>
              </p:cNvSpPr>
              <p:nvPr/>
            </p:nvSpPr>
            <p:spPr bwMode="auto">
              <a:xfrm>
                <a:off x="9269413" y="4295775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5" name="Line 15"/>
              <p:cNvSpPr>
                <a:spLocks noChangeShapeType="1"/>
              </p:cNvSpPr>
              <p:nvPr/>
            </p:nvSpPr>
            <p:spPr bwMode="auto">
              <a:xfrm flipV="1">
                <a:off x="9664701" y="4722813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6" name="Freeform 16"/>
              <p:cNvSpPr>
                <a:spLocks/>
              </p:cNvSpPr>
              <p:nvPr/>
            </p:nvSpPr>
            <p:spPr bwMode="auto">
              <a:xfrm>
                <a:off x="9617076" y="4776788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7" name="Line 17"/>
              <p:cNvSpPr>
                <a:spLocks noChangeShapeType="1"/>
              </p:cNvSpPr>
              <p:nvPr/>
            </p:nvSpPr>
            <p:spPr bwMode="auto">
              <a:xfrm flipV="1">
                <a:off x="10012363" y="4752975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8" name="Freeform 18"/>
              <p:cNvSpPr>
                <a:spLocks/>
              </p:cNvSpPr>
              <p:nvPr/>
            </p:nvSpPr>
            <p:spPr bwMode="auto">
              <a:xfrm>
                <a:off x="9966326" y="4806950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29" name="Line 19"/>
              <p:cNvSpPr>
                <a:spLocks noChangeShapeType="1"/>
              </p:cNvSpPr>
              <p:nvPr/>
            </p:nvSpPr>
            <p:spPr bwMode="auto">
              <a:xfrm flipV="1">
                <a:off x="10360026" y="4752975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0" name="Freeform 20"/>
              <p:cNvSpPr>
                <a:spLocks/>
              </p:cNvSpPr>
              <p:nvPr/>
            </p:nvSpPr>
            <p:spPr bwMode="auto">
              <a:xfrm>
                <a:off x="10313988" y="4806950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1" name="Line 21"/>
              <p:cNvSpPr>
                <a:spLocks noChangeShapeType="1"/>
              </p:cNvSpPr>
              <p:nvPr/>
            </p:nvSpPr>
            <p:spPr bwMode="auto">
              <a:xfrm>
                <a:off x="8512176" y="3024188"/>
                <a:ext cx="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2" name="Freeform 22"/>
              <p:cNvSpPr>
                <a:spLocks/>
              </p:cNvSpPr>
              <p:nvPr/>
            </p:nvSpPr>
            <p:spPr bwMode="auto">
              <a:xfrm>
                <a:off x="8464551" y="3024188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3" name="Line 23"/>
              <p:cNvSpPr>
                <a:spLocks noChangeShapeType="1"/>
              </p:cNvSpPr>
              <p:nvPr/>
            </p:nvSpPr>
            <p:spPr bwMode="auto">
              <a:xfrm>
                <a:off x="8967788" y="3071813"/>
                <a:ext cx="0" cy="8413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4" name="Freeform 24"/>
              <p:cNvSpPr>
                <a:spLocks/>
              </p:cNvSpPr>
              <p:nvPr/>
            </p:nvSpPr>
            <p:spPr bwMode="auto">
              <a:xfrm>
                <a:off x="8921751" y="3071813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5" name="Line 25"/>
              <p:cNvSpPr>
                <a:spLocks noChangeShapeType="1"/>
              </p:cNvSpPr>
              <p:nvPr/>
            </p:nvSpPr>
            <p:spPr bwMode="auto">
              <a:xfrm>
                <a:off x="9315451" y="4117975"/>
                <a:ext cx="0" cy="8413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6" name="Freeform 26"/>
              <p:cNvSpPr>
                <a:spLocks/>
              </p:cNvSpPr>
              <p:nvPr/>
            </p:nvSpPr>
            <p:spPr bwMode="auto">
              <a:xfrm>
                <a:off x="9269413" y="4117975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7" name="Line 27"/>
              <p:cNvSpPr>
                <a:spLocks noChangeShapeType="1"/>
              </p:cNvSpPr>
              <p:nvPr/>
            </p:nvSpPr>
            <p:spPr bwMode="auto">
              <a:xfrm>
                <a:off x="9664701" y="4675188"/>
                <a:ext cx="0" cy="476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8" name="Freeform 28"/>
              <p:cNvSpPr>
                <a:spLocks/>
              </p:cNvSpPr>
              <p:nvPr/>
            </p:nvSpPr>
            <p:spPr bwMode="auto">
              <a:xfrm>
                <a:off x="9617076" y="4675188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39" name="Line 29"/>
              <p:cNvSpPr>
                <a:spLocks noChangeShapeType="1"/>
              </p:cNvSpPr>
              <p:nvPr/>
            </p:nvSpPr>
            <p:spPr bwMode="auto">
              <a:xfrm>
                <a:off x="10012363" y="4699000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40" name="Freeform 30"/>
              <p:cNvSpPr>
                <a:spLocks/>
              </p:cNvSpPr>
              <p:nvPr/>
            </p:nvSpPr>
            <p:spPr bwMode="auto">
              <a:xfrm>
                <a:off x="9966326" y="4699000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41" name="Line 31"/>
              <p:cNvSpPr>
                <a:spLocks noChangeShapeType="1"/>
              </p:cNvSpPr>
              <p:nvPr/>
            </p:nvSpPr>
            <p:spPr bwMode="auto">
              <a:xfrm>
                <a:off x="10360026" y="4699000"/>
                <a:ext cx="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42" name="Freeform 32"/>
              <p:cNvSpPr>
                <a:spLocks/>
              </p:cNvSpPr>
              <p:nvPr/>
            </p:nvSpPr>
            <p:spPr bwMode="auto">
              <a:xfrm>
                <a:off x="10313988" y="4699000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43" name="Freeform 59"/>
              <p:cNvSpPr>
                <a:spLocks/>
              </p:cNvSpPr>
              <p:nvPr/>
            </p:nvSpPr>
            <p:spPr bwMode="auto">
              <a:xfrm>
                <a:off x="7731126" y="3024188"/>
                <a:ext cx="2736850" cy="1728787"/>
              </a:xfrm>
              <a:custGeom>
                <a:avLst/>
                <a:gdLst>
                  <a:gd name="T0" fmla="*/ 30925 w 354"/>
                  <a:gd name="T1" fmla="*/ 0 h 223"/>
                  <a:gd name="T2" fmla="*/ 92775 w 354"/>
                  <a:gd name="T3" fmla="*/ 0 h 223"/>
                  <a:gd name="T4" fmla="*/ 154624 w 354"/>
                  <a:gd name="T5" fmla="*/ 0 h 223"/>
                  <a:gd name="T6" fmla="*/ 224205 w 354"/>
                  <a:gd name="T7" fmla="*/ 0 h 223"/>
                  <a:gd name="T8" fmla="*/ 286055 w 354"/>
                  <a:gd name="T9" fmla="*/ 0 h 223"/>
                  <a:gd name="T10" fmla="*/ 347905 w 354"/>
                  <a:gd name="T11" fmla="*/ 0 h 223"/>
                  <a:gd name="T12" fmla="*/ 409754 w 354"/>
                  <a:gd name="T13" fmla="*/ 0 h 223"/>
                  <a:gd name="T14" fmla="*/ 471604 w 354"/>
                  <a:gd name="T15" fmla="*/ 0 h 223"/>
                  <a:gd name="T16" fmla="*/ 533454 w 354"/>
                  <a:gd name="T17" fmla="*/ 0 h 223"/>
                  <a:gd name="T18" fmla="*/ 595304 w 354"/>
                  <a:gd name="T19" fmla="*/ 0 h 223"/>
                  <a:gd name="T20" fmla="*/ 664884 w 354"/>
                  <a:gd name="T21" fmla="*/ 0 h 223"/>
                  <a:gd name="T22" fmla="*/ 726734 w 354"/>
                  <a:gd name="T23" fmla="*/ 0 h 223"/>
                  <a:gd name="T24" fmla="*/ 788584 w 354"/>
                  <a:gd name="T25" fmla="*/ 7752 h 223"/>
                  <a:gd name="T26" fmla="*/ 850434 w 354"/>
                  <a:gd name="T27" fmla="*/ 7752 h 223"/>
                  <a:gd name="T28" fmla="*/ 912283 w 354"/>
                  <a:gd name="T29" fmla="*/ 7752 h 223"/>
                  <a:gd name="T30" fmla="*/ 974133 w 354"/>
                  <a:gd name="T31" fmla="*/ 15505 h 223"/>
                  <a:gd name="T32" fmla="*/ 1035983 w 354"/>
                  <a:gd name="T33" fmla="*/ 23257 h 223"/>
                  <a:gd name="T34" fmla="*/ 1105564 w 354"/>
                  <a:gd name="T35" fmla="*/ 38762 h 223"/>
                  <a:gd name="T36" fmla="*/ 1167413 w 354"/>
                  <a:gd name="T37" fmla="*/ 69772 h 223"/>
                  <a:gd name="T38" fmla="*/ 1229263 w 354"/>
                  <a:gd name="T39" fmla="*/ 124039 h 223"/>
                  <a:gd name="T40" fmla="*/ 1291113 w 354"/>
                  <a:gd name="T41" fmla="*/ 209315 h 223"/>
                  <a:gd name="T42" fmla="*/ 1352963 w 354"/>
                  <a:gd name="T43" fmla="*/ 348858 h 223"/>
                  <a:gd name="T44" fmla="*/ 1414812 w 354"/>
                  <a:gd name="T45" fmla="*/ 534916 h 223"/>
                  <a:gd name="T46" fmla="*/ 1476662 w 354"/>
                  <a:gd name="T47" fmla="*/ 775241 h 223"/>
                  <a:gd name="T48" fmla="*/ 1538512 w 354"/>
                  <a:gd name="T49" fmla="*/ 1031070 h 223"/>
                  <a:gd name="T50" fmla="*/ 1608093 w 354"/>
                  <a:gd name="T51" fmla="*/ 1255890 h 223"/>
                  <a:gd name="T52" fmla="*/ 1669942 w 354"/>
                  <a:gd name="T53" fmla="*/ 1426443 h 223"/>
                  <a:gd name="T54" fmla="*/ 1731792 w 354"/>
                  <a:gd name="T55" fmla="*/ 1550482 h 223"/>
                  <a:gd name="T56" fmla="*/ 1793642 w 354"/>
                  <a:gd name="T57" fmla="*/ 1628006 h 223"/>
                  <a:gd name="T58" fmla="*/ 1855491 w 354"/>
                  <a:gd name="T59" fmla="*/ 1666768 h 223"/>
                  <a:gd name="T60" fmla="*/ 1917341 w 354"/>
                  <a:gd name="T61" fmla="*/ 1697777 h 223"/>
                  <a:gd name="T62" fmla="*/ 1979191 w 354"/>
                  <a:gd name="T63" fmla="*/ 1713282 h 223"/>
                  <a:gd name="T64" fmla="*/ 2048772 w 354"/>
                  <a:gd name="T65" fmla="*/ 1721035 h 223"/>
                  <a:gd name="T66" fmla="*/ 2110622 w 354"/>
                  <a:gd name="T67" fmla="*/ 1721035 h 223"/>
                  <a:gd name="T68" fmla="*/ 2172472 w 354"/>
                  <a:gd name="T69" fmla="*/ 1728787 h 223"/>
                  <a:gd name="T70" fmla="*/ 2234321 w 354"/>
                  <a:gd name="T71" fmla="*/ 1728787 h 223"/>
                  <a:gd name="T72" fmla="*/ 2296171 w 354"/>
                  <a:gd name="T73" fmla="*/ 1728787 h 223"/>
                  <a:gd name="T74" fmla="*/ 2358021 w 354"/>
                  <a:gd name="T75" fmla="*/ 1728787 h 223"/>
                  <a:gd name="T76" fmla="*/ 2419870 w 354"/>
                  <a:gd name="T77" fmla="*/ 1728787 h 223"/>
                  <a:gd name="T78" fmla="*/ 2489451 w 354"/>
                  <a:gd name="T79" fmla="*/ 1728787 h 223"/>
                  <a:gd name="T80" fmla="*/ 2551301 w 354"/>
                  <a:gd name="T81" fmla="*/ 1728787 h 223"/>
                  <a:gd name="T82" fmla="*/ 2613151 w 354"/>
                  <a:gd name="T83" fmla="*/ 1728787 h 223"/>
                  <a:gd name="T84" fmla="*/ 2675000 w 354"/>
                  <a:gd name="T85" fmla="*/ 1728787 h 223"/>
                  <a:gd name="T86" fmla="*/ 2736850 w 354"/>
                  <a:gd name="T87" fmla="*/ 1728787 h 22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54"/>
                  <a:gd name="T133" fmla="*/ 0 h 223"/>
                  <a:gd name="T134" fmla="*/ 354 w 354"/>
                  <a:gd name="T135" fmla="*/ 223 h 22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54" h="223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2" y="0"/>
                    </a:lnTo>
                    <a:lnTo>
                      <a:pt x="86" y="0"/>
                    </a:lnTo>
                    <a:lnTo>
                      <a:pt x="90" y="0"/>
                    </a:lnTo>
                    <a:lnTo>
                      <a:pt x="94" y="0"/>
                    </a:lnTo>
                    <a:lnTo>
                      <a:pt x="98" y="0"/>
                    </a:lnTo>
                    <a:lnTo>
                      <a:pt x="102" y="1"/>
                    </a:lnTo>
                    <a:lnTo>
                      <a:pt x="106" y="1"/>
                    </a:lnTo>
                    <a:lnTo>
                      <a:pt x="110" y="1"/>
                    </a:lnTo>
                    <a:lnTo>
                      <a:pt x="114" y="1"/>
                    </a:lnTo>
                    <a:lnTo>
                      <a:pt x="118" y="1"/>
                    </a:lnTo>
                    <a:lnTo>
                      <a:pt x="122" y="1"/>
                    </a:lnTo>
                    <a:lnTo>
                      <a:pt x="126" y="2"/>
                    </a:lnTo>
                    <a:lnTo>
                      <a:pt x="130" y="2"/>
                    </a:lnTo>
                    <a:lnTo>
                      <a:pt x="134" y="3"/>
                    </a:lnTo>
                    <a:lnTo>
                      <a:pt x="138" y="4"/>
                    </a:lnTo>
                    <a:lnTo>
                      <a:pt x="143" y="5"/>
                    </a:lnTo>
                    <a:lnTo>
                      <a:pt x="147" y="7"/>
                    </a:lnTo>
                    <a:lnTo>
                      <a:pt x="151" y="9"/>
                    </a:lnTo>
                    <a:lnTo>
                      <a:pt x="155" y="12"/>
                    </a:lnTo>
                    <a:lnTo>
                      <a:pt x="159" y="16"/>
                    </a:lnTo>
                    <a:lnTo>
                      <a:pt x="163" y="21"/>
                    </a:lnTo>
                    <a:lnTo>
                      <a:pt x="167" y="27"/>
                    </a:lnTo>
                    <a:lnTo>
                      <a:pt x="171" y="35"/>
                    </a:lnTo>
                    <a:lnTo>
                      <a:pt x="175" y="45"/>
                    </a:lnTo>
                    <a:lnTo>
                      <a:pt x="179" y="56"/>
                    </a:lnTo>
                    <a:lnTo>
                      <a:pt x="183" y="69"/>
                    </a:lnTo>
                    <a:lnTo>
                      <a:pt x="187" y="84"/>
                    </a:lnTo>
                    <a:lnTo>
                      <a:pt x="191" y="100"/>
                    </a:lnTo>
                    <a:lnTo>
                      <a:pt x="195" y="116"/>
                    </a:lnTo>
                    <a:lnTo>
                      <a:pt x="199" y="133"/>
                    </a:lnTo>
                    <a:lnTo>
                      <a:pt x="204" y="148"/>
                    </a:lnTo>
                    <a:lnTo>
                      <a:pt x="208" y="162"/>
                    </a:lnTo>
                    <a:lnTo>
                      <a:pt x="212" y="174"/>
                    </a:lnTo>
                    <a:lnTo>
                      <a:pt x="216" y="184"/>
                    </a:lnTo>
                    <a:lnTo>
                      <a:pt x="220" y="193"/>
                    </a:lnTo>
                    <a:lnTo>
                      <a:pt x="224" y="200"/>
                    </a:lnTo>
                    <a:lnTo>
                      <a:pt x="228" y="205"/>
                    </a:lnTo>
                    <a:lnTo>
                      <a:pt x="232" y="210"/>
                    </a:lnTo>
                    <a:lnTo>
                      <a:pt x="236" y="213"/>
                    </a:lnTo>
                    <a:lnTo>
                      <a:pt x="240" y="215"/>
                    </a:lnTo>
                    <a:lnTo>
                      <a:pt x="244" y="217"/>
                    </a:lnTo>
                    <a:lnTo>
                      <a:pt x="248" y="219"/>
                    </a:lnTo>
                    <a:lnTo>
                      <a:pt x="252" y="220"/>
                    </a:lnTo>
                    <a:lnTo>
                      <a:pt x="256" y="221"/>
                    </a:lnTo>
                    <a:lnTo>
                      <a:pt x="261" y="221"/>
                    </a:lnTo>
                    <a:lnTo>
                      <a:pt x="265" y="222"/>
                    </a:lnTo>
                    <a:lnTo>
                      <a:pt x="269" y="222"/>
                    </a:lnTo>
                    <a:lnTo>
                      <a:pt x="273" y="222"/>
                    </a:lnTo>
                    <a:lnTo>
                      <a:pt x="277" y="223"/>
                    </a:lnTo>
                    <a:lnTo>
                      <a:pt x="281" y="223"/>
                    </a:lnTo>
                    <a:lnTo>
                      <a:pt x="285" y="223"/>
                    </a:lnTo>
                    <a:lnTo>
                      <a:pt x="289" y="223"/>
                    </a:lnTo>
                    <a:lnTo>
                      <a:pt x="293" y="223"/>
                    </a:lnTo>
                    <a:lnTo>
                      <a:pt x="297" y="223"/>
                    </a:lnTo>
                    <a:lnTo>
                      <a:pt x="301" y="223"/>
                    </a:lnTo>
                    <a:lnTo>
                      <a:pt x="305" y="223"/>
                    </a:lnTo>
                    <a:lnTo>
                      <a:pt x="309" y="223"/>
                    </a:lnTo>
                    <a:lnTo>
                      <a:pt x="313" y="223"/>
                    </a:lnTo>
                    <a:lnTo>
                      <a:pt x="317" y="223"/>
                    </a:lnTo>
                    <a:lnTo>
                      <a:pt x="322" y="223"/>
                    </a:lnTo>
                    <a:lnTo>
                      <a:pt x="326" y="223"/>
                    </a:lnTo>
                    <a:lnTo>
                      <a:pt x="330" y="223"/>
                    </a:lnTo>
                    <a:lnTo>
                      <a:pt x="334" y="223"/>
                    </a:lnTo>
                    <a:lnTo>
                      <a:pt x="338" y="223"/>
                    </a:lnTo>
                    <a:lnTo>
                      <a:pt x="342" y="223"/>
                    </a:lnTo>
                    <a:lnTo>
                      <a:pt x="346" y="223"/>
                    </a:lnTo>
                    <a:lnTo>
                      <a:pt x="350" y="223"/>
                    </a:lnTo>
                    <a:lnTo>
                      <a:pt x="354" y="223"/>
                    </a:lnTo>
                  </a:path>
                </a:pathLst>
              </a:custGeom>
              <a:noFill/>
              <a:ln w="15875" cap="rnd">
                <a:solidFill>
                  <a:srgbClr val="007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321" name="Rectangle 99"/>
            <p:cNvSpPr>
              <a:spLocks noChangeArrowheads="1"/>
            </p:cNvSpPr>
            <p:nvPr/>
          </p:nvSpPr>
          <p:spPr bwMode="auto">
            <a:xfrm>
              <a:off x="1824038" y="5551488"/>
              <a:ext cx="41197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0" lang="en-US" altLang="ja-JP" sz="1000">
                  <a:solidFill>
                    <a:srgbClr val="000000"/>
                  </a:solidFill>
                </a:rPr>
                <a:t>Control</a:t>
              </a:r>
              <a:endParaRPr kumimoji="0" lang="ja-JP" altLang="ja-JP"/>
            </a:p>
          </p:txBody>
        </p:sp>
        <p:sp>
          <p:nvSpPr>
            <p:cNvPr id="13322" name="Rectangle 100"/>
            <p:cNvSpPr>
              <a:spLocks noChangeArrowheads="1"/>
            </p:cNvSpPr>
            <p:nvPr/>
          </p:nvSpPr>
          <p:spPr bwMode="auto">
            <a:xfrm>
              <a:off x="3108326" y="5551488"/>
              <a:ext cx="1410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0" lang="en-US" altLang="ja-JP" sz="1000">
                  <a:solidFill>
                    <a:srgbClr val="000000"/>
                  </a:solidFill>
                </a:rPr>
                <a:t>10</a:t>
              </a:r>
              <a:endParaRPr kumimoji="0" lang="ja-JP" altLang="ja-JP"/>
            </a:p>
          </p:txBody>
        </p:sp>
        <p:sp>
          <p:nvSpPr>
            <p:cNvPr id="13323" name="Rectangle 101"/>
            <p:cNvSpPr>
              <a:spLocks noChangeArrowheads="1"/>
            </p:cNvSpPr>
            <p:nvPr/>
          </p:nvSpPr>
          <p:spPr bwMode="auto">
            <a:xfrm>
              <a:off x="4221163" y="5551488"/>
              <a:ext cx="21159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0" lang="en-US" altLang="ja-JP" sz="1000">
                  <a:solidFill>
                    <a:srgbClr val="000000"/>
                  </a:solidFill>
                </a:rPr>
                <a:t>100</a:t>
              </a:r>
              <a:endParaRPr kumimoji="0" lang="ja-JP" altLang="ja-JP"/>
            </a:p>
          </p:txBody>
        </p:sp>
        <p:grpSp>
          <p:nvGrpSpPr>
            <p:cNvPr id="13324" name="グループ化 387"/>
            <p:cNvGrpSpPr>
              <a:grpSpLocks/>
            </p:cNvGrpSpPr>
            <p:nvPr/>
          </p:nvGrpSpPr>
          <p:grpSpPr bwMode="auto">
            <a:xfrm>
              <a:off x="2017713" y="5357813"/>
              <a:ext cx="3240088" cy="100012"/>
              <a:chOff x="2017713" y="5357813"/>
              <a:chExt cx="3240088" cy="100012"/>
            </a:xfrm>
          </p:grpSpPr>
          <p:sp>
            <p:nvSpPr>
              <p:cNvPr id="13411" name="Line 95"/>
              <p:cNvSpPr>
                <a:spLocks noChangeShapeType="1"/>
              </p:cNvSpPr>
              <p:nvPr/>
            </p:nvSpPr>
            <p:spPr bwMode="auto">
              <a:xfrm>
                <a:off x="2017713" y="5387975"/>
                <a:ext cx="3240088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12" name="Line 96"/>
              <p:cNvSpPr>
                <a:spLocks noChangeShapeType="1"/>
              </p:cNvSpPr>
              <p:nvPr/>
            </p:nvSpPr>
            <p:spPr bwMode="auto">
              <a:xfrm>
                <a:off x="2017713" y="5387975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13" name="Line 97"/>
              <p:cNvSpPr>
                <a:spLocks noChangeShapeType="1"/>
              </p:cNvSpPr>
              <p:nvPr/>
            </p:nvSpPr>
            <p:spPr bwMode="auto">
              <a:xfrm>
                <a:off x="3178176" y="5387975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14" name="Line 98"/>
              <p:cNvSpPr>
                <a:spLocks noChangeShapeType="1"/>
              </p:cNvSpPr>
              <p:nvPr/>
            </p:nvSpPr>
            <p:spPr bwMode="auto">
              <a:xfrm>
                <a:off x="4330701" y="5387975"/>
                <a:ext cx="0" cy="698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15" name="Rectangle 117"/>
              <p:cNvSpPr>
                <a:spLocks noChangeArrowheads="1"/>
              </p:cNvSpPr>
              <p:nvPr/>
            </p:nvSpPr>
            <p:spPr bwMode="auto">
              <a:xfrm>
                <a:off x="2335213" y="5357813"/>
                <a:ext cx="69850" cy="539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13416" name="Rectangle 118"/>
              <p:cNvSpPr>
                <a:spLocks noChangeArrowheads="1"/>
              </p:cNvSpPr>
              <p:nvPr/>
            </p:nvSpPr>
            <p:spPr bwMode="auto">
              <a:xfrm>
                <a:off x="2335213" y="5357813"/>
                <a:ext cx="69850" cy="53975"/>
              </a:xfrm>
              <a:prstGeom prst="rect">
                <a:avLst/>
              </a:prstGeom>
              <a:noFill/>
              <a:ln w="7938" cap="rnd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13417" name="Line 119"/>
              <p:cNvSpPr>
                <a:spLocks noChangeShapeType="1"/>
              </p:cNvSpPr>
              <p:nvPr/>
            </p:nvSpPr>
            <p:spPr bwMode="auto">
              <a:xfrm flipV="1">
                <a:off x="2303463" y="5357813"/>
                <a:ext cx="61913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18" name="Line 120"/>
              <p:cNvSpPr>
                <a:spLocks noChangeShapeType="1"/>
              </p:cNvSpPr>
              <p:nvPr/>
            </p:nvSpPr>
            <p:spPr bwMode="auto">
              <a:xfrm flipV="1">
                <a:off x="2365376" y="5357813"/>
                <a:ext cx="69850" cy="539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325" name="グループ化 388"/>
            <p:cNvGrpSpPr>
              <a:grpSpLocks/>
            </p:cNvGrpSpPr>
            <p:nvPr/>
          </p:nvGrpSpPr>
          <p:grpSpPr bwMode="auto">
            <a:xfrm>
              <a:off x="2397126" y="3040063"/>
              <a:ext cx="2736850" cy="1852612"/>
              <a:chOff x="2397126" y="3040063"/>
              <a:chExt cx="2736850" cy="1852612"/>
            </a:xfrm>
          </p:grpSpPr>
          <p:sp>
            <p:nvSpPr>
              <p:cNvPr id="13382" name="Line 67"/>
              <p:cNvSpPr>
                <a:spLocks noChangeShapeType="1"/>
              </p:cNvSpPr>
              <p:nvPr/>
            </p:nvSpPr>
            <p:spPr bwMode="auto">
              <a:xfrm flipV="1">
                <a:off x="2828926" y="3094038"/>
                <a:ext cx="0" cy="158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3" name="Freeform 68"/>
              <p:cNvSpPr>
                <a:spLocks/>
              </p:cNvSpPr>
              <p:nvPr/>
            </p:nvSpPr>
            <p:spPr bwMode="auto">
              <a:xfrm>
                <a:off x="2782888" y="3109913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4" name="Line 69"/>
              <p:cNvSpPr>
                <a:spLocks noChangeShapeType="1"/>
              </p:cNvSpPr>
              <p:nvPr/>
            </p:nvSpPr>
            <p:spPr bwMode="auto">
              <a:xfrm flipV="1">
                <a:off x="3178176" y="3265488"/>
                <a:ext cx="0" cy="3016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5" name="Freeform 70"/>
              <p:cNvSpPr>
                <a:spLocks/>
              </p:cNvSpPr>
              <p:nvPr/>
            </p:nvSpPr>
            <p:spPr bwMode="auto">
              <a:xfrm>
                <a:off x="3130551" y="3295650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6" name="Line 71"/>
              <p:cNvSpPr>
                <a:spLocks noChangeShapeType="1"/>
              </p:cNvSpPr>
              <p:nvPr/>
            </p:nvSpPr>
            <p:spPr bwMode="auto">
              <a:xfrm flipV="1">
                <a:off x="3633788" y="3876675"/>
                <a:ext cx="0" cy="3968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7" name="Freeform 72"/>
              <p:cNvSpPr>
                <a:spLocks/>
              </p:cNvSpPr>
              <p:nvPr/>
            </p:nvSpPr>
            <p:spPr bwMode="auto">
              <a:xfrm>
                <a:off x="3587751" y="3916363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8" name="Line 73"/>
              <p:cNvSpPr>
                <a:spLocks noChangeShapeType="1"/>
              </p:cNvSpPr>
              <p:nvPr/>
            </p:nvSpPr>
            <p:spPr bwMode="auto">
              <a:xfrm flipV="1">
                <a:off x="3981451" y="4435475"/>
                <a:ext cx="0" cy="3810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9" name="Freeform 74"/>
              <p:cNvSpPr>
                <a:spLocks/>
              </p:cNvSpPr>
              <p:nvPr/>
            </p:nvSpPr>
            <p:spPr bwMode="auto">
              <a:xfrm>
                <a:off x="3935413" y="4473575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0" name="Line 75"/>
              <p:cNvSpPr>
                <a:spLocks noChangeShapeType="1"/>
              </p:cNvSpPr>
              <p:nvPr/>
            </p:nvSpPr>
            <p:spPr bwMode="auto">
              <a:xfrm flipV="1">
                <a:off x="4330701" y="4729163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1" name="Freeform 76"/>
              <p:cNvSpPr>
                <a:spLocks/>
              </p:cNvSpPr>
              <p:nvPr/>
            </p:nvSpPr>
            <p:spPr bwMode="auto">
              <a:xfrm>
                <a:off x="4283076" y="4760913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2" name="Line 77"/>
              <p:cNvSpPr>
                <a:spLocks noChangeShapeType="1"/>
              </p:cNvSpPr>
              <p:nvPr/>
            </p:nvSpPr>
            <p:spPr bwMode="auto">
              <a:xfrm flipV="1">
                <a:off x="4678363" y="4830763"/>
                <a:ext cx="0" cy="3016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3" name="Freeform 78"/>
              <p:cNvSpPr>
                <a:spLocks/>
              </p:cNvSpPr>
              <p:nvPr/>
            </p:nvSpPr>
            <p:spPr bwMode="auto">
              <a:xfrm>
                <a:off x="4632326" y="4860925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4" name="Line 79"/>
              <p:cNvSpPr>
                <a:spLocks noChangeShapeType="1"/>
              </p:cNvSpPr>
              <p:nvPr/>
            </p:nvSpPr>
            <p:spPr bwMode="auto">
              <a:xfrm flipV="1">
                <a:off x="5026026" y="4860925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5" name="Freeform 80"/>
              <p:cNvSpPr>
                <a:spLocks/>
              </p:cNvSpPr>
              <p:nvPr/>
            </p:nvSpPr>
            <p:spPr bwMode="auto">
              <a:xfrm>
                <a:off x="4979988" y="4892675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6" name="Line 81"/>
              <p:cNvSpPr>
                <a:spLocks noChangeShapeType="1"/>
              </p:cNvSpPr>
              <p:nvPr/>
            </p:nvSpPr>
            <p:spPr bwMode="auto">
              <a:xfrm>
                <a:off x="2828926" y="3079750"/>
                <a:ext cx="0" cy="1428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7" name="Freeform 82"/>
              <p:cNvSpPr>
                <a:spLocks/>
              </p:cNvSpPr>
              <p:nvPr/>
            </p:nvSpPr>
            <p:spPr bwMode="auto">
              <a:xfrm>
                <a:off x="2782888" y="3079750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8" name="Line 83"/>
              <p:cNvSpPr>
                <a:spLocks noChangeShapeType="1"/>
              </p:cNvSpPr>
              <p:nvPr/>
            </p:nvSpPr>
            <p:spPr bwMode="auto">
              <a:xfrm>
                <a:off x="3178176" y="3225800"/>
                <a:ext cx="0" cy="3968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99" name="Freeform 84"/>
              <p:cNvSpPr>
                <a:spLocks/>
              </p:cNvSpPr>
              <p:nvPr/>
            </p:nvSpPr>
            <p:spPr bwMode="auto">
              <a:xfrm>
                <a:off x="3130551" y="3225800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0" name="Line 85"/>
              <p:cNvSpPr>
                <a:spLocks noChangeShapeType="1"/>
              </p:cNvSpPr>
              <p:nvPr/>
            </p:nvSpPr>
            <p:spPr bwMode="auto">
              <a:xfrm>
                <a:off x="3633788" y="3838575"/>
                <a:ext cx="0" cy="3810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1" name="Freeform 86"/>
              <p:cNvSpPr>
                <a:spLocks/>
              </p:cNvSpPr>
              <p:nvPr/>
            </p:nvSpPr>
            <p:spPr bwMode="auto">
              <a:xfrm>
                <a:off x="3587751" y="3838575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2" name="Line 87"/>
              <p:cNvSpPr>
                <a:spLocks noChangeShapeType="1"/>
              </p:cNvSpPr>
              <p:nvPr/>
            </p:nvSpPr>
            <p:spPr bwMode="auto">
              <a:xfrm>
                <a:off x="3981451" y="4403725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3" name="Freeform 88"/>
              <p:cNvSpPr>
                <a:spLocks/>
              </p:cNvSpPr>
              <p:nvPr/>
            </p:nvSpPr>
            <p:spPr bwMode="auto">
              <a:xfrm>
                <a:off x="3935413" y="4403725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4" name="Line 89"/>
              <p:cNvSpPr>
                <a:spLocks noChangeShapeType="1"/>
              </p:cNvSpPr>
              <p:nvPr/>
            </p:nvSpPr>
            <p:spPr bwMode="auto">
              <a:xfrm>
                <a:off x="4330701" y="4706938"/>
                <a:ext cx="0" cy="222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5" name="Freeform 90"/>
              <p:cNvSpPr>
                <a:spLocks/>
              </p:cNvSpPr>
              <p:nvPr/>
            </p:nvSpPr>
            <p:spPr bwMode="auto">
              <a:xfrm>
                <a:off x="4283076" y="4706938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6" name="Line 91"/>
              <p:cNvSpPr>
                <a:spLocks noChangeShapeType="1"/>
              </p:cNvSpPr>
              <p:nvPr/>
            </p:nvSpPr>
            <p:spPr bwMode="auto">
              <a:xfrm>
                <a:off x="4678363" y="4799013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7" name="Freeform 92"/>
              <p:cNvSpPr>
                <a:spLocks/>
              </p:cNvSpPr>
              <p:nvPr/>
            </p:nvSpPr>
            <p:spPr bwMode="auto">
              <a:xfrm>
                <a:off x="4632326" y="4799013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8" name="Line 93"/>
              <p:cNvSpPr>
                <a:spLocks noChangeShapeType="1"/>
              </p:cNvSpPr>
              <p:nvPr/>
            </p:nvSpPr>
            <p:spPr bwMode="auto">
              <a:xfrm>
                <a:off x="5026026" y="4822825"/>
                <a:ext cx="0" cy="3810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09" name="Freeform 94"/>
              <p:cNvSpPr>
                <a:spLocks/>
              </p:cNvSpPr>
              <p:nvPr/>
            </p:nvSpPr>
            <p:spPr bwMode="auto">
              <a:xfrm>
                <a:off x="4979988" y="4822825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10" name="Freeform 121"/>
              <p:cNvSpPr>
                <a:spLocks/>
              </p:cNvSpPr>
              <p:nvPr/>
            </p:nvSpPr>
            <p:spPr bwMode="auto">
              <a:xfrm>
                <a:off x="2397126" y="3040063"/>
                <a:ext cx="2736850" cy="1820862"/>
              </a:xfrm>
              <a:custGeom>
                <a:avLst/>
                <a:gdLst>
                  <a:gd name="T0" fmla="*/ 30925 w 354"/>
                  <a:gd name="T1" fmla="*/ 0 h 235"/>
                  <a:gd name="T2" fmla="*/ 92775 w 354"/>
                  <a:gd name="T3" fmla="*/ 7748 h 235"/>
                  <a:gd name="T4" fmla="*/ 154624 w 354"/>
                  <a:gd name="T5" fmla="*/ 7748 h 235"/>
                  <a:gd name="T6" fmla="*/ 224205 w 354"/>
                  <a:gd name="T7" fmla="*/ 15497 h 235"/>
                  <a:gd name="T8" fmla="*/ 286055 w 354"/>
                  <a:gd name="T9" fmla="*/ 23245 h 235"/>
                  <a:gd name="T10" fmla="*/ 347905 w 354"/>
                  <a:gd name="T11" fmla="*/ 38742 h 235"/>
                  <a:gd name="T12" fmla="*/ 409754 w 354"/>
                  <a:gd name="T13" fmla="*/ 46490 h 235"/>
                  <a:gd name="T14" fmla="*/ 471604 w 354"/>
                  <a:gd name="T15" fmla="*/ 69735 h 235"/>
                  <a:gd name="T16" fmla="*/ 533454 w 354"/>
                  <a:gd name="T17" fmla="*/ 85232 h 235"/>
                  <a:gd name="T18" fmla="*/ 595304 w 354"/>
                  <a:gd name="T19" fmla="*/ 116225 h 235"/>
                  <a:gd name="T20" fmla="*/ 664884 w 354"/>
                  <a:gd name="T21" fmla="*/ 147219 h 235"/>
                  <a:gd name="T22" fmla="*/ 726734 w 354"/>
                  <a:gd name="T23" fmla="*/ 185960 h 235"/>
                  <a:gd name="T24" fmla="*/ 788584 w 354"/>
                  <a:gd name="T25" fmla="*/ 232450 h 235"/>
                  <a:gd name="T26" fmla="*/ 850434 w 354"/>
                  <a:gd name="T27" fmla="*/ 286689 h 235"/>
                  <a:gd name="T28" fmla="*/ 912283 w 354"/>
                  <a:gd name="T29" fmla="*/ 348676 h 235"/>
                  <a:gd name="T30" fmla="*/ 974133 w 354"/>
                  <a:gd name="T31" fmla="*/ 426159 h 235"/>
                  <a:gd name="T32" fmla="*/ 1035983 w 354"/>
                  <a:gd name="T33" fmla="*/ 511391 h 235"/>
                  <a:gd name="T34" fmla="*/ 1105564 w 354"/>
                  <a:gd name="T35" fmla="*/ 612120 h 235"/>
                  <a:gd name="T36" fmla="*/ 1167413 w 354"/>
                  <a:gd name="T37" fmla="*/ 712848 h 235"/>
                  <a:gd name="T38" fmla="*/ 1229263 w 354"/>
                  <a:gd name="T39" fmla="*/ 821325 h 235"/>
                  <a:gd name="T40" fmla="*/ 1291113 w 354"/>
                  <a:gd name="T41" fmla="*/ 937550 h 235"/>
                  <a:gd name="T42" fmla="*/ 1352963 w 354"/>
                  <a:gd name="T43" fmla="*/ 1046027 h 235"/>
                  <a:gd name="T44" fmla="*/ 1414812 w 354"/>
                  <a:gd name="T45" fmla="*/ 1154504 h 235"/>
                  <a:gd name="T46" fmla="*/ 1476662 w 354"/>
                  <a:gd name="T47" fmla="*/ 1255233 h 235"/>
                  <a:gd name="T48" fmla="*/ 1538512 w 354"/>
                  <a:gd name="T49" fmla="*/ 1340464 h 235"/>
                  <a:gd name="T50" fmla="*/ 1608093 w 354"/>
                  <a:gd name="T51" fmla="*/ 1425696 h 235"/>
                  <a:gd name="T52" fmla="*/ 1669942 w 354"/>
                  <a:gd name="T53" fmla="*/ 1495431 h 235"/>
                  <a:gd name="T54" fmla="*/ 1731792 w 354"/>
                  <a:gd name="T55" fmla="*/ 1557418 h 235"/>
                  <a:gd name="T56" fmla="*/ 1793642 w 354"/>
                  <a:gd name="T57" fmla="*/ 1611657 h 235"/>
                  <a:gd name="T58" fmla="*/ 1855491 w 354"/>
                  <a:gd name="T59" fmla="*/ 1650398 h 235"/>
                  <a:gd name="T60" fmla="*/ 1917341 w 354"/>
                  <a:gd name="T61" fmla="*/ 1689140 h 235"/>
                  <a:gd name="T62" fmla="*/ 1979191 w 354"/>
                  <a:gd name="T63" fmla="*/ 1712385 h 235"/>
                  <a:gd name="T64" fmla="*/ 2048772 w 354"/>
                  <a:gd name="T65" fmla="*/ 1735630 h 235"/>
                  <a:gd name="T66" fmla="*/ 2110622 w 354"/>
                  <a:gd name="T67" fmla="*/ 1758875 h 235"/>
                  <a:gd name="T68" fmla="*/ 2172472 w 354"/>
                  <a:gd name="T69" fmla="*/ 1774372 h 235"/>
                  <a:gd name="T70" fmla="*/ 2234321 w 354"/>
                  <a:gd name="T71" fmla="*/ 1782120 h 235"/>
                  <a:gd name="T72" fmla="*/ 2296171 w 354"/>
                  <a:gd name="T73" fmla="*/ 1789869 h 235"/>
                  <a:gd name="T74" fmla="*/ 2358021 w 354"/>
                  <a:gd name="T75" fmla="*/ 1797617 h 235"/>
                  <a:gd name="T76" fmla="*/ 2419870 w 354"/>
                  <a:gd name="T77" fmla="*/ 1805365 h 235"/>
                  <a:gd name="T78" fmla="*/ 2489451 w 354"/>
                  <a:gd name="T79" fmla="*/ 1813114 h 235"/>
                  <a:gd name="T80" fmla="*/ 2551301 w 354"/>
                  <a:gd name="T81" fmla="*/ 1813114 h 235"/>
                  <a:gd name="T82" fmla="*/ 2613151 w 354"/>
                  <a:gd name="T83" fmla="*/ 1813114 h 235"/>
                  <a:gd name="T84" fmla="*/ 2675000 w 354"/>
                  <a:gd name="T85" fmla="*/ 1820862 h 235"/>
                  <a:gd name="T86" fmla="*/ 2736850 w 354"/>
                  <a:gd name="T87" fmla="*/ 1820862 h 23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54"/>
                  <a:gd name="T133" fmla="*/ 0 h 235"/>
                  <a:gd name="T134" fmla="*/ 354 w 354"/>
                  <a:gd name="T135" fmla="*/ 235 h 23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54" h="235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1"/>
                    </a:lnTo>
                    <a:lnTo>
                      <a:pt x="16" y="1"/>
                    </a:lnTo>
                    <a:lnTo>
                      <a:pt x="20" y="1"/>
                    </a:lnTo>
                    <a:lnTo>
                      <a:pt x="25" y="2"/>
                    </a:lnTo>
                    <a:lnTo>
                      <a:pt x="29" y="2"/>
                    </a:lnTo>
                    <a:lnTo>
                      <a:pt x="33" y="3"/>
                    </a:lnTo>
                    <a:lnTo>
                      <a:pt x="37" y="3"/>
                    </a:lnTo>
                    <a:lnTo>
                      <a:pt x="41" y="4"/>
                    </a:lnTo>
                    <a:lnTo>
                      <a:pt x="45" y="5"/>
                    </a:lnTo>
                    <a:lnTo>
                      <a:pt x="49" y="5"/>
                    </a:lnTo>
                    <a:lnTo>
                      <a:pt x="53" y="6"/>
                    </a:lnTo>
                    <a:lnTo>
                      <a:pt x="57" y="7"/>
                    </a:lnTo>
                    <a:lnTo>
                      <a:pt x="61" y="9"/>
                    </a:lnTo>
                    <a:lnTo>
                      <a:pt x="65" y="10"/>
                    </a:lnTo>
                    <a:lnTo>
                      <a:pt x="69" y="11"/>
                    </a:lnTo>
                    <a:lnTo>
                      <a:pt x="73" y="13"/>
                    </a:lnTo>
                    <a:lnTo>
                      <a:pt x="77" y="15"/>
                    </a:lnTo>
                    <a:lnTo>
                      <a:pt x="82" y="16"/>
                    </a:lnTo>
                    <a:lnTo>
                      <a:pt x="86" y="19"/>
                    </a:lnTo>
                    <a:lnTo>
                      <a:pt x="90" y="21"/>
                    </a:lnTo>
                    <a:lnTo>
                      <a:pt x="94" y="24"/>
                    </a:lnTo>
                    <a:lnTo>
                      <a:pt x="98" y="27"/>
                    </a:lnTo>
                    <a:lnTo>
                      <a:pt x="102" y="30"/>
                    </a:lnTo>
                    <a:lnTo>
                      <a:pt x="106" y="33"/>
                    </a:lnTo>
                    <a:lnTo>
                      <a:pt x="110" y="37"/>
                    </a:lnTo>
                    <a:lnTo>
                      <a:pt x="114" y="41"/>
                    </a:lnTo>
                    <a:lnTo>
                      <a:pt x="118" y="45"/>
                    </a:lnTo>
                    <a:lnTo>
                      <a:pt x="122" y="50"/>
                    </a:lnTo>
                    <a:lnTo>
                      <a:pt x="126" y="55"/>
                    </a:lnTo>
                    <a:lnTo>
                      <a:pt x="130" y="61"/>
                    </a:lnTo>
                    <a:lnTo>
                      <a:pt x="134" y="66"/>
                    </a:lnTo>
                    <a:lnTo>
                      <a:pt x="138" y="73"/>
                    </a:lnTo>
                    <a:lnTo>
                      <a:pt x="143" y="79"/>
                    </a:lnTo>
                    <a:lnTo>
                      <a:pt x="147" y="85"/>
                    </a:lnTo>
                    <a:lnTo>
                      <a:pt x="151" y="92"/>
                    </a:lnTo>
                    <a:lnTo>
                      <a:pt x="155" y="99"/>
                    </a:lnTo>
                    <a:lnTo>
                      <a:pt x="159" y="106"/>
                    </a:lnTo>
                    <a:lnTo>
                      <a:pt x="163" y="113"/>
                    </a:lnTo>
                    <a:lnTo>
                      <a:pt x="167" y="121"/>
                    </a:lnTo>
                    <a:lnTo>
                      <a:pt x="171" y="128"/>
                    </a:lnTo>
                    <a:lnTo>
                      <a:pt x="175" y="135"/>
                    </a:lnTo>
                    <a:lnTo>
                      <a:pt x="179" y="142"/>
                    </a:lnTo>
                    <a:lnTo>
                      <a:pt x="183" y="149"/>
                    </a:lnTo>
                    <a:lnTo>
                      <a:pt x="187" y="155"/>
                    </a:lnTo>
                    <a:lnTo>
                      <a:pt x="191" y="162"/>
                    </a:lnTo>
                    <a:lnTo>
                      <a:pt x="195" y="168"/>
                    </a:lnTo>
                    <a:lnTo>
                      <a:pt x="199" y="173"/>
                    </a:lnTo>
                    <a:lnTo>
                      <a:pt x="204" y="179"/>
                    </a:lnTo>
                    <a:lnTo>
                      <a:pt x="208" y="184"/>
                    </a:lnTo>
                    <a:lnTo>
                      <a:pt x="212" y="189"/>
                    </a:lnTo>
                    <a:lnTo>
                      <a:pt x="216" y="193"/>
                    </a:lnTo>
                    <a:lnTo>
                      <a:pt x="220" y="197"/>
                    </a:lnTo>
                    <a:lnTo>
                      <a:pt x="224" y="201"/>
                    </a:lnTo>
                    <a:lnTo>
                      <a:pt x="228" y="204"/>
                    </a:lnTo>
                    <a:lnTo>
                      <a:pt x="232" y="208"/>
                    </a:lnTo>
                    <a:lnTo>
                      <a:pt x="236" y="210"/>
                    </a:lnTo>
                    <a:lnTo>
                      <a:pt x="240" y="213"/>
                    </a:lnTo>
                    <a:lnTo>
                      <a:pt x="244" y="215"/>
                    </a:lnTo>
                    <a:lnTo>
                      <a:pt x="248" y="218"/>
                    </a:lnTo>
                    <a:lnTo>
                      <a:pt x="252" y="220"/>
                    </a:lnTo>
                    <a:lnTo>
                      <a:pt x="256" y="221"/>
                    </a:lnTo>
                    <a:lnTo>
                      <a:pt x="261" y="223"/>
                    </a:lnTo>
                    <a:lnTo>
                      <a:pt x="265" y="224"/>
                    </a:lnTo>
                    <a:lnTo>
                      <a:pt x="269" y="226"/>
                    </a:lnTo>
                    <a:lnTo>
                      <a:pt x="273" y="227"/>
                    </a:lnTo>
                    <a:lnTo>
                      <a:pt x="277" y="228"/>
                    </a:lnTo>
                    <a:lnTo>
                      <a:pt x="281" y="229"/>
                    </a:lnTo>
                    <a:lnTo>
                      <a:pt x="285" y="229"/>
                    </a:lnTo>
                    <a:lnTo>
                      <a:pt x="289" y="230"/>
                    </a:lnTo>
                    <a:lnTo>
                      <a:pt x="293" y="231"/>
                    </a:lnTo>
                    <a:lnTo>
                      <a:pt x="297" y="231"/>
                    </a:lnTo>
                    <a:lnTo>
                      <a:pt x="301" y="232"/>
                    </a:lnTo>
                    <a:lnTo>
                      <a:pt x="305" y="232"/>
                    </a:lnTo>
                    <a:lnTo>
                      <a:pt x="309" y="233"/>
                    </a:lnTo>
                    <a:lnTo>
                      <a:pt x="313" y="233"/>
                    </a:lnTo>
                    <a:lnTo>
                      <a:pt x="317" y="233"/>
                    </a:lnTo>
                    <a:lnTo>
                      <a:pt x="322" y="234"/>
                    </a:lnTo>
                    <a:lnTo>
                      <a:pt x="326" y="234"/>
                    </a:lnTo>
                    <a:lnTo>
                      <a:pt x="330" y="234"/>
                    </a:lnTo>
                    <a:lnTo>
                      <a:pt x="334" y="234"/>
                    </a:lnTo>
                    <a:lnTo>
                      <a:pt x="338" y="234"/>
                    </a:lnTo>
                    <a:lnTo>
                      <a:pt x="342" y="235"/>
                    </a:lnTo>
                    <a:lnTo>
                      <a:pt x="346" y="235"/>
                    </a:lnTo>
                    <a:lnTo>
                      <a:pt x="350" y="235"/>
                    </a:lnTo>
                    <a:lnTo>
                      <a:pt x="354" y="235"/>
                    </a:lnTo>
                  </a:path>
                </a:pathLst>
              </a:custGeom>
              <a:noFill/>
              <a:ln w="158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326" name="グループ化 389"/>
            <p:cNvGrpSpPr>
              <a:grpSpLocks/>
            </p:cNvGrpSpPr>
            <p:nvPr/>
          </p:nvGrpSpPr>
          <p:grpSpPr bwMode="auto">
            <a:xfrm>
              <a:off x="2397126" y="3024188"/>
              <a:ext cx="2736850" cy="1884362"/>
              <a:chOff x="2397126" y="3024188"/>
              <a:chExt cx="2736850" cy="1884362"/>
            </a:xfrm>
          </p:grpSpPr>
          <p:sp>
            <p:nvSpPr>
              <p:cNvPr id="13353" name="Line 9"/>
              <p:cNvSpPr>
                <a:spLocks noChangeShapeType="1"/>
              </p:cNvSpPr>
              <p:nvPr/>
            </p:nvSpPr>
            <p:spPr bwMode="auto">
              <a:xfrm flipV="1">
                <a:off x="2828926" y="3032125"/>
                <a:ext cx="0" cy="793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4" name="Freeform 10"/>
              <p:cNvSpPr>
                <a:spLocks/>
              </p:cNvSpPr>
              <p:nvPr/>
            </p:nvSpPr>
            <p:spPr bwMode="auto">
              <a:xfrm>
                <a:off x="2782888" y="3040063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5" name="Line 11"/>
              <p:cNvSpPr>
                <a:spLocks noChangeShapeType="1"/>
              </p:cNvSpPr>
              <p:nvPr/>
            </p:nvSpPr>
            <p:spPr bwMode="auto">
              <a:xfrm flipV="1">
                <a:off x="3178176" y="3079750"/>
                <a:ext cx="0" cy="222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6" name="Freeform 12"/>
              <p:cNvSpPr>
                <a:spLocks/>
              </p:cNvSpPr>
              <p:nvPr/>
            </p:nvSpPr>
            <p:spPr bwMode="auto">
              <a:xfrm>
                <a:off x="3130551" y="3101975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7" name="Line 13"/>
              <p:cNvSpPr>
                <a:spLocks noChangeShapeType="1"/>
              </p:cNvSpPr>
              <p:nvPr/>
            </p:nvSpPr>
            <p:spPr bwMode="auto">
              <a:xfrm flipV="1">
                <a:off x="3633788" y="3606800"/>
                <a:ext cx="0" cy="4603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8" name="Freeform 14"/>
              <p:cNvSpPr>
                <a:spLocks/>
              </p:cNvSpPr>
              <p:nvPr/>
            </p:nvSpPr>
            <p:spPr bwMode="auto">
              <a:xfrm>
                <a:off x="3587751" y="3652838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59" name="Line 15"/>
              <p:cNvSpPr>
                <a:spLocks noChangeShapeType="1"/>
              </p:cNvSpPr>
              <p:nvPr/>
            </p:nvSpPr>
            <p:spPr bwMode="auto">
              <a:xfrm flipV="1">
                <a:off x="3981451" y="4473575"/>
                <a:ext cx="0" cy="3968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0" name="Freeform 16"/>
              <p:cNvSpPr>
                <a:spLocks/>
              </p:cNvSpPr>
              <p:nvPr/>
            </p:nvSpPr>
            <p:spPr bwMode="auto">
              <a:xfrm>
                <a:off x="3935413" y="4513263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1" name="Line 17"/>
              <p:cNvSpPr>
                <a:spLocks noChangeShapeType="1"/>
              </p:cNvSpPr>
              <p:nvPr/>
            </p:nvSpPr>
            <p:spPr bwMode="auto">
              <a:xfrm flipV="1">
                <a:off x="4330701" y="4814888"/>
                <a:ext cx="0" cy="2381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2" name="Freeform 18"/>
              <p:cNvSpPr>
                <a:spLocks/>
              </p:cNvSpPr>
              <p:nvPr/>
            </p:nvSpPr>
            <p:spPr bwMode="auto">
              <a:xfrm>
                <a:off x="4283076" y="4838700"/>
                <a:ext cx="85725" cy="0"/>
              </a:xfrm>
              <a:custGeom>
                <a:avLst/>
                <a:gdLst>
                  <a:gd name="T0" fmla="*/ 0 w 11"/>
                  <a:gd name="T1" fmla="*/ 46759 w 11"/>
                  <a:gd name="T2" fmla="*/ 85725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3" name="Line 19"/>
              <p:cNvSpPr>
                <a:spLocks noChangeShapeType="1"/>
              </p:cNvSpPr>
              <p:nvPr/>
            </p:nvSpPr>
            <p:spPr bwMode="auto">
              <a:xfrm flipV="1">
                <a:off x="4678363" y="4868863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4" name="Freeform 20"/>
              <p:cNvSpPr>
                <a:spLocks/>
              </p:cNvSpPr>
              <p:nvPr/>
            </p:nvSpPr>
            <p:spPr bwMode="auto">
              <a:xfrm>
                <a:off x="4632326" y="4900613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5" name="Line 21"/>
              <p:cNvSpPr>
                <a:spLocks noChangeShapeType="1"/>
              </p:cNvSpPr>
              <p:nvPr/>
            </p:nvSpPr>
            <p:spPr bwMode="auto">
              <a:xfrm flipV="1">
                <a:off x="5026026" y="4876800"/>
                <a:ext cx="0" cy="3175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6" name="Freeform 22"/>
              <p:cNvSpPr>
                <a:spLocks/>
              </p:cNvSpPr>
              <p:nvPr/>
            </p:nvSpPr>
            <p:spPr bwMode="auto">
              <a:xfrm>
                <a:off x="4979988" y="4908550"/>
                <a:ext cx="84138" cy="0"/>
              </a:xfrm>
              <a:custGeom>
                <a:avLst/>
                <a:gdLst>
                  <a:gd name="T0" fmla="*/ 0 w 11"/>
                  <a:gd name="T1" fmla="*/ 45893 w 11"/>
                  <a:gd name="T2" fmla="*/ 84138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0" y="0"/>
                    </a:moveTo>
                    <a:lnTo>
                      <a:pt x="6" y="0"/>
                    </a:lnTo>
                    <a:lnTo>
                      <a:pt x="11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7" name="Line 23"/>
              <p:cNvSpPr>
                <a:spLocks noChangeShapeType="1"/>
              </p:cNvSpPr>
              <p:nvPr/>
            </p:nvSpPr>
            <p:spPr bwMode="auto">
              <a:xfrm>
                <a:off x="2828926" y="3032125"/>
                <a:ext cx="0" cy="0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8" name="Freeform 24"/>
              <p:cNvSpPr>
                <a:spLocks/>
              </p:cNvSpPr>
              <p:nvPr/>
            </p:nvSpPr>
            <p:spPr bwMode="auto">
              <a:xfrm>
                <a:off x="2782888" y="3032125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69" name="Line 25"/>
              <p:cNvSpPr>
                <a:spLocks noChangeShapeType="1"/>
              </p:cNvSpPr>
              <p:nvPr/>
            </p:nvSpPr>
            <p:spPr bwMode="auto">
              <a:xfrm>
                <a:off x="3178176" y="3063875"/>
                <a:ext cx="0" cy="1587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0" name="Freeform 26"/>
              <p:cNvSpPr>
                <a:spLocks/>
              </p:cNvSpPr>
              <p:nvPr/>
            </p:nvSpPr>
            <p:spPr bwMode="auto">
              <a:xfrm>
                <a:off x="3130551" y="3063875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1" name="Line 27"/>
              <p:cNvSpPr>
                <a:spLocks noChangeShapeType="1"/>
              </p:cNvSpPr>
              <p:nvPr/>
            </p:nvSpPr>
            <p:spPr bwMode="auto">
              <a:xfrm>
                <a:off x="3633788" y="3559175"/>
                <a:ext cx="0" cy="47625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2" name="Freeform 28"/>
              <p:cNvSpPr>
                <a:spLocks/>
              </p:cNvSpPr>
              <p:nvPr/>
            </p:nvSpPr>
            <p:spPr bwMode="auto">
              <a:xfrm>
                <a:off x="3587751" y="3559175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3" name="Line 29"/>
              <p:cNvSpPr>
                <a:spLocks noChangeShapeType="1"/>
              </p:cNvSpPr>
              <p:nvPr/>
            </p:nvSpPr>
            <p:spPr bwMode="auto">
              <a:xfrm>
                <a:off x="3981451" y="4427538"/>
                <a:ext cx="0" cy="46037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4" name="Freeform 30"/>
              <p:cNvSpPr>
                <a:spLocks/>
              </p:cNvSpPr>
              <p:nvPr/>
            </p:nvSpPr>
            <p:spPr bwMode="auto">
              <a:xfrm>
                <a:off x="3935413" y="4427538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5" name="Line 31"/>
              <p:cNvSpPr>
                <a:spLocks noChangeShapeType="1"/>
              </p:cNvSpPr>
              <p:nvPr/>
            </p:nvSpPr>
            <p:spPr bwMode="auto">
              <a:xfrm>
                <a:off x="4330701" y="4784725"/>
                <a:ext cx="0" cy="3016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6" name="Freeform 32"/>
              <p:cNvSpPr>
                <a:spLocks/>
              </p:cNvSpPr>
              <p:nvPr/>
            </p:nvSpPr>
            <p:spPr bwMode="auto">
              <a:xfrm>
                <a:off x="4283076" y="4784725"/>
                <a:ext cx="85725" cy="0"/>
              </a:xfrm>
              <a:custGeom>
                <a:avLst/>
                <a:gdLst>
                  <a:gd name="T0" fmla="*/ 85725 w 11"/>
                  <a:gd name="T1" fmla="*/ 46759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7" name="Line 33"/>
              <p:cNvSpPr>
                <a:spLocks noChangeShapeType="1"/>
              </p:cNvSpPr>
              <p:nvPr/>
            </p:nvSpPr>
            <p:spPr bwMode="auto">
              <a:xfrm>
                <a:off x="4678363" y="4838700"/>
                <a:ext cx="0" cy="3016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8" name="Freeform 34"/>
              <p:cNvSpPr>
                <a:spLocks/>
              </p:cNvSpPr>
              <p:nvPr/>
            </p:nvSpPr>
            <p:spPr bwMode="auto">
              <a:xfrm>
                <a:off x="4632326" y="4838700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79" name="Line 35"/>
              <p:cNvSpPr>
                <a:spLocks noChangeShapeType="1"/>
              </p:cNvSpPr>
              <p:nvPr/>
            </p:nvSpPr>
            <p:spPr bwMode="auto">
              <a:xfrm>
                <a:off x="5026026" y="4846638"/>
                <a:ext cx="0" cy="30162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0" name="Freeform 36"/>
              <p:cNvSpPr>
                <a:spLocks/>
              </p:cNvSpPr>
              <p:nvPr/>
            </p:nvSpPr>
            <p:spPr bwMode="auto">
              <a:xfrm>
                <a:off x="4979988" y="4846638"/>
                <a:ext cx="84138" cy="0"/>
              </a:xfrm>
              <a:custGeom>
                <a:avLst/>
                <a:gdLst>
                  <a:gd name="T0" fmla="*/ 84138 w 11"/>
                  <a:gd name="T1" fmla="*/ 45893 w 11"/>
                  <a:gd name="T2" fmla="*/ 0 w 11"/>
                  <a:gd name="T3" fmla="*/ 0 60000 65536"/>
                  <a:gd name="T4" fmla="*/ 0 60000 65536"/>
                  <a:gd name="T5" fmla="*/ 0 60000 65536"/>
                  <a:gd name="T6" fmla="*/ 0 w 11"/>
                  <a:gd name="T7" fmla="*/ 11 w 1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1">
                    <a:moveTo>
                      <a:pt x="11" y="0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81" name="Freeform 63"/>
              <p:cNvSpPr>
                <a:spLocks/>
              </p:cNvSpPr>
              <p:nvPr/>
            </p:nvSpPr>
            <p:spPr bwMode="auto">
              <a:xfrm>
                <a:off x="2397126" y="3024188"/>
                <a:ext cx="2736850" cy="1852612"/>
              </a:xfrm>
              <a:custGeom>
                <a:avLst/>
                <a:gdLst>
                  <a:gd name="T0" fmla="*/ 30925 w 354"/>
                  <a:gd name="T1" fmla="*/ 0 h 239"/>
                  <a:gd name="T2" fmla="*/ 92775 w 354"/>
                  <a:gd name="T3" fmla="*/ 0 h 239"/>
                  <a:gd name="T4" fmla="*/ 154624 w 354"/>
                  <a:gd name="T5" fmla="*/ 0 h 239"/>
                  <a:gd name="T6" fmla="*/ 224205 w 354"/>
                  <a:gd name="T7" fmla="*/ 7752 h 239"/>
                  <a:gd name="T8" fmla="*/ 286055 w 354"/>
                  <a:gd name="T9" fmla="*/ 7752 h 239"/>
                  <a:gd name="T10" fmla="*/ 347905 w 354"/>
                  <a:gd name="T11" fmla="*/ 7752 h 239"/>
                  <a:gd name="T12" fmla="*/ 409754 w 354"/>
                  <a:gd name="T13" fmla="*/ 7752 h 239"/>
                  <a:gd name="T14" fmla="*/ 471604 w 354"/>
                  <a:gd name="T15" fmla="*/ 7752 h 239"/>
                  <a:gd name="T16" fmla="*/ 533454 w 354"/>
                  <a:gd name="T17" fmla="*/ 15503 h 239"/>
                  <a:gd name="T18" fmla="*/ 595304 w 354"/>
                  <a:gd name="T19" fmla="*/ 23255 h 239"/>
                  <a:gd name="T20" fmla="*/ 664884 w 354"/>
                  <a:gd name="T21" fmla="*/ 31006 h 239"/>
                  <a:gd name="T22" fmla="*/ 726734 w 354"/>
                  <a:gd name="T23" fmla="*/ 38758 h 239"/>
                  <a:gd name="T24" fmla="*/ 788584 w 354"/>
                  <a:gd name="T25" fmla="*/ 62012 h 239"/>
                  <a:gd name="T26" fmla="*/ 850434 w 354"/>
                  <a:gd name="T27" fmla="*/ 85267 h 239"/>
                  <a:gd name="T28" fmla="*/ 912283 w 354"/>
                  <a:gd name="T29" fmla="*/ 116273 h 239"/>
                  <a:gd name="T30" fmla="*/ 974133 w 354"/>
                  <a:gd name="T31" fmla="*/ 170533 h 239"/>
                  <a:gd name="T32" fmla="*/ 1035983 w 354"/>
                  <a:gd name="T33" fmla="*/ 232545 h 239"/>
                  <a:gd name="T34" fmla="*/ 1105564 w 354"/>
                  <a:gd name="T35" fmla="*/ 317812 h 239"/>
                  <a:gd name="T36" fmla="*/ 1167413 w 354"/>
                  <a:gd name="T37" fmla="*/ 426333 h 239"/>
                  <a:gd name="T38" fmla="*/ 1229263 w 354"/>
                  <a:gd name="T39" fmla="*/ 558109 h 239"/>
                  <a:gd name="T40" fmla="*/ 1291113 w 354"/>
                  <a:gd name="T41" fmla="*/ 713139 h 239"/>
                  <a:gd name="T42" fmla="*/ 1352963 w 354"/>
                  <a:gd name="T43" fmla="*/ 883673 h 239"/>
                  <a:gd name="T44" fmla="*/ 1414812 w 354"/>
                  <a:gd name="T45" fmla="*/ 1054206 h 239"/>
                  <a:gd name="T46" fmla="*/ 1476662 w 354"/>
                  <a:gd name="T47" fmla="*/ 1216988 h 239"/>
                  <a:gd name="T48" fmla="*/ 1538512 w 354"/>
                  <a:gd name="T49" fmla="*/ 1364267 h 239"/>
                  <a:gd name="T50" fmla="*/ 1608093 w 354"/>
                  <a:gd name="T51" fmla="*/ 1488291 h 239"/>
                  <a:gd name="T52" fmla="*/ 1669942 w 354"/>
                  <a:gd name="T53" fmla="*/ 1581309 h 239"/>
                  <a:gd name="T54" fmla="*/ 1731792 w 354"/>
                  <a:gd name="T55" fmla="*/ 1658824 h 239"/>
                  <a:gd name="T56" fmla="*/ 1793642 w 354"/>
                  <a:gd name="T57" fmla="*/ 1713085 h 239"/>
                  <a:gd name="T58" fmla="*/ 1855491 w 354"/>
                  <a:gd name="T59" fmla="*/ 1751842 h 239"/>
                  <a:gd name="T60" fmla="*/ 1917341 w 354"/>
                  <a:gd name="T61" fmla="*/ 1782848 h 239"/>
                  <a:gd name="T62" fmla="*/ 1979191 w 354"/>
                  <a:gd name="T63" fmla="*/ 1806103 h 239"/>
                  <a:gd name="T64" fmla="*/ 2048772 w 354"/>
                  <a:gd name="T65" fmla="*/ 1821606 h 239"/>
                  <a:gd name="T66" fmla="*/ 2110622 w 354"/>
                  <a:gd name="T67" fmla="*/ 1829357 h 239"/>
                  <a:gd name="T68" fmla="*/ 2172472 w 354"/>
                  <a:gd name="T69" fmla="*/ 1837109 h 239"/>
                  <a:gd name="T70" fmla="*/ 2234321 w 354"/>
                  <a:gd name="T71" fmla="*/ 1844860 h 239"/>
                  <a:gd name="T72" fmla="*/ 2296171 w 354"/>
                  <a:gd name="T73" fmla="*/ 1844860 h 239"/>
                  <a:gd name="T74" fmla="*/ 2358021 w 354"/>
                  <a:gd name="T75" fmla="*/ 1844860 h 239"/>
                  <a:gd name="T76" fmla="*/ 2419870 w 354"/>
                  <a:gd name="T77" fmla="*/ 1852612 h 239"/>
                  <a:gd name="T78" fmla="*/ 2489451 w 354"/>
                  <a:gd name="T79" fmla="*/ 1852612 h 239"/>
                  <a:gd name="T80" fmla="*/ 2551301 w 354"/>
                  <a:gd name="T81" fmla="*/ 1852612 h 239"/>
                  <a:gd name="T82" fmla="*/ 2613151 w 354"/>
                  <a:gd name="T83" fmla="*/ 1852612 h 239"/>
                  <a:gd name="T84" fmla="*/ 2675000 w 354"/>
                  <a:gd name="T85" fmla="*/ 1852612 h 239"/>
                  <a:gd name="T86" fmla="*/ 2736850 w 354"/>
                  <a:gd name="T87" fmla="*/ 1852612 h 23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54"/>
                  <a:gd name="T133" fmla="*/ 0 h 239"/>
                  <a:gd name="T134" fmla="*/ 354 w 354"/>
                  <a:gd name="T135" fmla="*/ 239 h 23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54" h="239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29" y="1"/>
                    </a:lnTo>
                    <a:lnTo>
                      <a:pt x="33" y="1"/>
                    </a:lnTo>
                    <a:lnTo>
                      <a:pt x="37" y="1"/>
                    </a:lnTo>
                    <a:lnTo>
                      <a:pt x="41" y="1"/>
                    </a:lnTo>
                    <a:lnTo>
                      <a:pt x="45" y="1"/>
                    </a:lnTo>
                    <a:lnTo>
                      <a:pt x="49" y="1"/>
                    </a:lnTo>
                    <a:lnTo>
                      <a:pt x="53" y="1"/>
                    </a:lnTo>
                    <a:lnTo>
                      <a:pt x="57" y="1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9" y="2"/>
                    </a:lnTo>
                    <a:lnTo>
                      <a:pt x="73" y="2"/>
                    </a:lnTo>
                    <a:lnTo>
                      <a:pt x="77" y="3"/>
                    </a:lnTo>
                    <a:lnTo>
                      <a:pt x="82" y="3"/>
                    </a:lnTo>
                    <a:lnTo>
                      <a:pt x="86" y="4"/>
                    </a:lnTo>
                    <a:lnTo>
                      <a:pt x="90" y="5"/>
                    </a:lnTo>
                    <a:lnTo>
                      <a:pt x="94" y="5"/>
                    </a:lnTo>
                    <a:lnTo>
                      <a:pt x="98" y="6"/>
                    </a:lnTo>
                    <a:lnTo>
                      <a:pt x="102" y="8"/>
                    </a:lnTo>
                    <a:lnTo>
                      <a:pt x="106" y="9"/>
                    </a:lnTo>
                    <a:lnTo>
                      <a:pt x="110" y="11"/>
                    </a:lnTo>
                    <a:lnTo>
                      <a:pt x="114" y="13"/>
                    </a:lnTo>
                    <a:lnTo>
                      <a:pt x="118" y="15"/>
                    </a:lnTo>
                    <a:lnTo>
                      <a:pt x="122" y="18"/>
                    </a:lnTo>
                    <a:lnTo>
                      <a:pt x="126" y="22"/>
                    </a:lnTo>
                    <a:lnTo>
                      <a:pt x="130" y="25"/>
                    </a:lnTo>
                    <a:lnTo>
                      <a:pt x="134" y="30"/>
                    </a:lnTo>
                    <a:lnTo>
                      <a:pt x="138" y="35"/>
                    </a:lnTo>
                    <a:lnTo>
                      <a:pt x="143" y="41"/>
                    </a:lnTo>
                    <a:lnTo>
                      <a:pt x="147" y="48"/>
                    </a:lnTo>
                    <a:lnTo>
                      <a:pt x="151" y="55"/>
                    </a:lnTo>
                    <a:lnTo>
                      <a:pt x="155" y="63"/>
                    </a:lnTo>
                    <a:lnTo>
                      <a:pt x="159" y="72"/>
                    </a:lnTo>
                    <a:lnTo>
                      <a:pt x="163" y="82"/>
                    </a:lnTo>
                    <a:lnTo>
                      <a:pt x="167" y="92"/>
                    </a:lnTo>
                    <a:lnTo>
                      <a:pt x="171" y="103"/>
                    </a:lnTo>
                    <a:lnTo>
                      <a:pt x="175" y="114"/>
                    </a:lnTo>
                    <a:lnTo>
                      <a:pt x="179" y="125"/>
                    </a:lnTo>
                    <a:lnTo>
                      <a:pt x="183" y="136"/>
                    </a:lnTo>
                    <a:lnTo>
                      <a:pt x="187" y="147"/>
                    </a:lnTo>
                    <a:lnTo>
                      <a:pt x="191" y="157"/>
                    </a:lnTo>
                    <a:lnTo>
                      <a:pt x="195" y="167"/>
                    </a:lnTo>
                    <a:lnTo>
                      <a:pt x="199" y="176"/>
                    </a:lnTo>
                    <a:lnTo>
                      <a:pt x="204" y="184"/>
                    </a:lnTo>
                    <a:lnTo>
                      <a:pt x="208" y="192"/>
                    </a:lnTo>
                    <a:lnTo>
                      <a:pt x="212" y="198"/>
                    </a:lnTo>
                    <a:lnTo>
                      <a:pt x="216" y="204"/>
                    </a:lnTo>
                    <a:lnTo>
                      <a:pt x="220" y="209"/>
                    </a:lnTo>
                    <a:lnTo>
                      <a:pt x="224" y="214"/>
                    </a:lnTo>
                    <a:lnTo>
                      <a:pt x="228" y="218"/>
                    </a:lnTo>
                    <a:lnTo>
                      <a:pt x="232" y="221"/>
                    </a:lnTo>
                    <a:lnTo>
                      <a:pt x="236" y="224"/>
                    </a:lnTo>
                    <a:lnTo>
                      <a:pt x="240" y="226"/>
                    </a:lnTo>
                    <a:lnTo>
                      <a:pt x="244" y="228"/>
                    </a:lnTo>
                    <a:lnTo>
                      <a:pt x="248" y="230"/>
                    </a:lnTo>
                    <a:lnTo>
                      <a:pt x="252" y="232"/>
                    </a:lnTo>
                    <a:lnTo>
                      <a:pt x="256" y="233"/>
                    </a:lnTo>
                    <a:lnTo>
                      <a:pt x="261" y="234"/>
                    </a:lnTo>
                    <a:lnTo>
                      <a:pt x="265" y="235"/>
                    </a:lnTo>
                    <a:lnTo>
                      <a:pt x="269" y="236"/>
                    </a:lnTo>
                    <a:lnTo>
                      <a:pt x="273" y="236"/>
                    </a:lnTo>
                    <a:lnTo>
                      <a:pt x="277" y="237"/>
                    </a:lnTo>
                    <a:lnTo>
                      <a:pt x="281" y="237"/>
                    </a:lnTo>
                    <a:lnTo>
                      <a:pt x="285" y="237"/>
                    </a:lnTo>
                    <a:lnTo>
                      <a:pt x="289" y="238"/>
                    </a:lnTo>
                    <a:lnTo>
                      <a:pt x="293" y="238"/>
                    </a:lnTo>
                    <a:lnTo>
                      <a:pt x="297" y="238"/>
                    </a:lnTo>
                    <a:lnTo>
                      <a:pt x="301" y="238"/>
                    </a:lnTo>
                    <a:lnTo>
                      <a:pt x="305" y="238"/>
                    </a:lnTo>
                    <a:lnTo>
                      <a:pt x="309" y="239"/>
                    </a:lnTo>
                    <a:lnTo>
                      <a:pt x="313" y="239"/>
                    </a:lnTo>
                    <a:lnTo>
                      <a:pt x="317" y="239"/>
                    </a:lnTo>
                    <a:lnTo>
                      <a:pt x="322" y="239"/>
                    </a:lnTo>
                    <a:lnTo>
                      <a:pt x="326" y="239"/>
                    </a:lnTo>
                    <a:lnTo>
                      <a:pt x="330" y="239"/>
                    </a:lnTo>
                    <a:lnTo>
                      <a:pt x="334" y="239"/>
                    </a:lnTo>
                    <a:lnTo>
                      <a:pt x="338" y="239"/>
                    </a:lnTo>
                    <a:lnTo>
                      <a:pt x="342" y="239"/>
                    </a:lnTo>
                    <a:lnTo>
                      <a:pt x="346" y="239"/>
                    </a:lnTo>
                    <a:lnTo>
                      <a:pt x="350" y="239"/>
                    </a:lnTo>
                    <a:lnTo>
                      <a:pt x="354" y="239"/>
                    </a:lnTo>
                  </a:path>
                </a:pathLst>
              </a:custGeom>
              <a:noFill/>
              <a:ln w="15875" cap="rnd">
                <a:solidFill>
                  <a:srgbClr val="FFC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327" name="グループ化 390"/>
            <p:cNvGrpSpPr>
              <a:grpSpLocks/>
            </p:cNvGrpSpPr>
            <p:nvPr/>
          </p:nvGrpSpPr>
          <p:grpSpPr bwMode="auto">
            <a:xfrm>
              <a:off x="1287858" y="2853266"/>
              <a:ext cx="605970" cy="2507554"/>
              <a:chOff x="1287858" y="2853266"/>
              <a:chExt cx="605970" cy="2507554"/>
            </a:xfrm>
          </p:grpSpPr>
          <p:sp>
            <p:nvSpPr>
              <p:cNvPr id="13338" name="Line 110"/>
              <p:cNvSpPr>
                <a:spLocks noChangeShapeType="1"/>
              </p:cNvSpPr>
              <p:nvPr/>
            </p:nvSpPr>
            <p:spPr bwMode="auto">
              <a:xfrm flipV="1">
                <a:off x="1893828" y="2853266"/>
                <a:ext cx="0" cy="2431493"/>
              </a:xfrm>
              <a:prstGeom prst="lin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339" name="グループ化 402"/>
              <p:cNvGrpSpPr>
                <a:grpSpLocks/>
              </p:cNvGrpSpPr>
              <p:nvPr/>
            </p:nvGrpSpPr>
            <p:grpSpPr bwMode="auto">
              <a:xfrm>
                <a:off x="1522353" y="2959032"/>
                <a:ext cx="371475" cy="2401788"/>
                <a:chOff x="7012262" y="2954297"/>
                <a:chExt cx="371475" cy="2401788"/>
              </a:xfrm>
            </p:grpSpPr>
            <p:sp>
              <p:nvSpPr>
                <p:cNvPr id="13341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7313887" y="5280025"/>
                  <a:ext cx="69850" cy="0"/>
                </a:xfrm>
                <a:prstGeom prst="line">
                  <a:avLst/>
                </a:prstGeom>
                <a:noFill/>
                <a:ln w="7938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342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7313887" y="4830763"/>
                  <a:ext cx="69850" cy="0"/>
                </a:xfrm>
                <a:prstGeom prst="line">
                  <a:avLst/>
                </a:prstGeom>
                <a:noFill/>
                <a:ln w="7938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343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7313887" y="4373563"/>
                  <a:ext cx="69850" cy="0"/>
                </a:xfrm>
                <a:prstGeom prst="line">
                  <a:avLst/>
                </a:prstGeom>
                <a:noFill/>
                <a:ln w="7938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344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7313887" y="3924300"/>
                  <a:ext cx="69850" cy="0"/>
                </a:xfrm>
                <a:prstGeom prst="line">
                  <a:avLst/>
                </a:prstGeom>
                <a:noFill/>
                <a:ln w="7938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345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7313887" y="3475038"/>
                  <a:ext cx="69850" cy="0"/>
                </a:xfrm>
                <a:prstGeom prst="line">
                  <a:avLst/>
                </a:prstGeom>
                <a:noFill/>
                <a:ln w="7938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346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7313887" y="3024188"/>
                  <a:ext cx="69850" cy="0"/>
                </a:xfrm>
                <a:prstGeom prst="line">
                  <a:avLst/>
                </a:prstGeom>
                <a:noFill/>
                <a:ln w="7938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347" name="Rectangle 118"/>
                <p:cNvSpPr>
                  <a:spLocks noChangeArrowheads="1"/>
                </p:cNvSpPr>
                <p:nvPr/>
              </p:nvSpPr>
              <p:spPr bwMode="auto">
                <a:xfrm>
                  <a:off x="7153326" y="5202197"/>
                  <a:ext cx="70532" cy="153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 eaLnBrk="0" hangingPunct="0"/>
                  <a:r>
                    <a:rPr kumimoji="0" lang="en-US" altLang="ja-JP" sz="1000">
                      <a:solidFill>
                        <a:srgbClr val="000000"/>
                      </a:solidFill>
                    </a:rPr>
                    <a:t>0</a:t>
                  </a:r>
                  <a:endParaRPr kumimoji="0" lang="ja-JP" altLang="ja-JP"/>
                </a:p>
              </p:txBody>
            </p:sp>
            <p:sp>
              <p:nvSpPr>
                <p:cNvPr id="13348" name="Rectangle 119"/>
                <p:cNvSpPr>
                  <a:spLocks noChangeArrowheads="1"/>
                </p:cNvSpPr>
                <p:nvPr/>
              </p:nvSpPr>
              <p:spPr bwMode="auto">
                <a:xfrm>
                  <a:off x="7082794" y="4752935"/>
                  <a:ext cx="141064" cy="153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 eaLnBrk="0" hangingPunct="0"/>
                  <a:r>
                    <a:rPr kumimoji="0" lang="en-US" altLang="ja-JP" sz="1000">
                      <a:solidFill>
                        <a:srgbClr val="000000"/>
                      </a:solidFill>
                    </a:rPr>
                    <a:t>20</a:t>
                  </a:r>
                  <a:endParaRPr kumimoji="0" lang="ja-JP" altLang="ja-JP"/>
                </a:p>
              </p:txBody>
            </p:sp>
            <p:sp>
              <p:nvSpPr>
                <p:cNvPr id="13349" name="Rectangle 120"/>
                <p:cNvSpPr>
                  <a:spLocks noChangeArrowheads="1"/>
                </p:cNvSpPr>
                <p:nvPr/>
              </p:nvSpPr>
              <p:spPr bwMode="auto">
                <a:xfrm>
                  <a:off x="7082794" y="4303672"/>
                  <a:ext cx="141064" cy="153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 eaLnBrk="0" hangingPunct="0"/>
                  <a:r>
                    <a:rPr kumimoji="0" lang="en-US" altLang="ja-JP" sz="1000">
                      <a:solidFill>
                        <a:srgbClr val="000000"/>
                      </a:solidFill>
                    </a:rPr>
                    <a:t>40</a:t>
                  </a:r>
                  <a:endParaRPr kumimoji="0" lang="ja-JP" altLang="ja-JP"/>
                </a:p>
              </p:txBody>
            </p:sp>
            <p:sp>
              <p:nvSpPr>
                <p:cNvPr id="13350" name="Rectangle 121"/>
                <p:cNvSpPr>
                  <a:spLocks noChangeArrowheads="1"/>
                </p:cNvSpPr>
                <p:nvPr/>
              </p:nvSpPr>
              <p:spPr bwMode="auto">
                <a:xfrm>
                  <a:off x="7082794" y="3854410"/>
                  <a:ext cx="141064" cy="153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 eaLnBrk="0" hangingPunct="0"/>
                  <a:r>
                    <a:rPr kumimoji="0" lang="en-US" altLang="ja-JP" sz="1000">
                      <a:solidFill>
                        <a:srgbClr val="000000"/>
                      </a:solidFill>
                    </a:rPr>
                    <a:t>60</a:t>
                  </a:r>
                  <a:endParaRPr kumimoji="0" lang="ja-JP" altLang="ja-JP"/>
                </a:p>
              </p:txBody>
            </p:sp>
            <p:sp>
              <p:nvSpPr>
                <p:cNvPr id="13351" name="Rectangle 122"/>
                <p:cNvSpPr>
                  <a:spLocks noChangeArrowheads="1"/>
                </p:cNvSpPr>
                <p:nvPr/>
              </p:nvSpPr>
              <p:spPr bwMode="auto">
                <a:xfrm>
                  <a:off x="7082794" y="3405147"/>
                  <a:ext cx="141064" cy="153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 eaLnBrk="0" hangingPunct="0"/>
                  <a:r>
                    <a:rPr kumimoji="0" lang="en-US" altLang="ja-JP" sz="1000">
                      <a:solidFill>
                        <a:srgbClr val="000000"/>
                      </a:solidFill>
                    </a:rPr>
                    <a:t>80</a:t>
                  </a:r>
                  <a:endParaRPr kumimoji="0" lang="ja-JP" altLang="ja-JP"/>
                </a:p>
              </p:txBody>
            </p:sp>
            <p:sp>
              <p:nvSpPr>
                <p:cNvPr id="13352" name="Rectangle 123"/>
                <p:cNvSpPr>
                  <a:spLocks noChangeArrowheads="1"/>
                </p:cNvSpPr>
                <p:nvPr/>
              </p:nvSpPr>
              <p:spPr bwMode="auto">
                <a:xfrm>
                  <a:off x="7012262" y="2954297"/>
                  <a:ext cx="211596" cy="153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 eaLnBrk="0" hangingPunct="0"/>
                  <a:r>
                    <a:rPr kumimoji="0" lang="en-US" altLang="ja-JP" sz="1000">
                      <a:solidFill>
                        <a:srgbClr val="000000"/>
                      </a:solidFill>
                    </a:rPr>
                    <a:t>100</a:t>
                  </a:r>
                  <a:endParaRPr kumimoji="0" lang="ja-JP" altLang="ja-JP"/>
                </a:p>
              </p:txBody>
            </p:sp>
          </p:grpSp>
          <p:sp>
            <p:nvSpPr>
              <p:cNvPr id="13340" name="Rectangle 267"/>
              <p:cNvSpPr>
                <a:spLocks noChangeArrowheads="1"/>
              </p:cNvSpPr>
              <p:nvPr/>
            </p:nvSpPr>
            <p:spPr bwMode="auto">
              <a:xfrm rot="-5400000">
                <a:off x="808079" y="4052205"/>
                <a:ext cx="1175002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ja-JP" sz="1400" b="1">
                    <a:solidFill>
                      <a:srgbClr val="000000"/>
                    </a:solidFill>
                    <a:latin typeface="Calibri" pitchFamily="34" charset="0"/>
                  </a:rPr>
                  <a:t>cell viability (%)</a:t>
                </a:r>
                <a:endParaRPr lang="en-US" altLang="ja-JP">
                  <a:latin typeface="Calibri" pitchFamily="34" charset="0"/>
                </a:endParaRPr>
              </a:p>
            </p:txBody>
          </p:sp>
        </p:grpSp>
        <p:sp>
          <p:nvSpPr>
            <p:cNvPr id="13328" name="テキスト ボックス 391"/>
            <p:cNvSpPr txBox="1">
              <a:spLocks noChangeArrowheads="1"/>
            </p:cNvSpPr>
            <p:nvPr/>
          </p:nvSpPr>
          <p:spPr bwMode="auto">
            <a:xfrm>
              <a:off x="2556932" y="5744573"/>
              <a:ext cx="21616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altLang="ja-JP" sz="1400" b="1">
                  <a:latin typeface="Calibri" pitchFamily="34" charset="0"/>
                </a:rPr>
                <a:t>Concentration (</a:t>
              </a:r>
              <a:r>
                <a:rPr lang="en-US" altLang="ja-JP" sz="1400" b="1">
                  <a:latin typeface="Century" pitchFamily="18" charset="0"/>
                </a:rPr>
                <a:t>μ</a:t>
              </a:r>
              <a:r>
                <a:rPr lang="en-US" altLang="ja-JP" sz="1400" b="1">
                  <a:latin typeface="Calibri" pitchFamily="34" charset="0"/>
                </a:rPr>
                <a:t>M)</a:t>
              </a:r>
              <a:endParaRPr lang="ja-JP" altLang="en-US" sz="1400" b="1">
                <a:latin typeface="Calibri" pitchFamily="34" charset="0"/>
              </a:endParaRPr>
            </a:p>
          </p:txBody>
        </p:sp>
        <p:sp>
          <p:nvSpPr>
            <p:cNvPr id="13329" name="Rectangle 68"/>
            <p:cNvSpPr>
              <a:spLocks noChangeArrowheads="1"/>
            </p:cNvSpPr>
            <p:nvPr/>
          </p:nvSpPr>
          <p:spPr bwMode="auto">
            <a:xfrm>
              <a:off x="2806600" y="2431903"/>
              <a:ext cx="166231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eaLnBrk="0" hangingPunct="0"/>
              <a:r>
                <a:rPr lang="en-US" altLang="ja-JP" sz="1600" b="1">
                  <a:solidFill>
                    <a:srgbClr val="000000"/>
                  </a:solidFill>
                </a:rPr>
                <a:t>AR-A014418  72h</a:t>
              </a:r>
              <a:endParaRPr lang="en-US" altLang="ja-JP" sz="1600"/>
            </a:p>
          </p:txBody>
        </p:sp>
        <p:grpSp>
          <p:nvGrpSpPr>
            <p:cNvPr id="13330" name="グループ化 393"/>
            <p:cNvGrpSpPr>
              <a:grpSpLocks/>
            </p:cNvGrpSpPr>
            <p:nvPr/>
          </p:nvGrpSpPr>
          <p:grpSpPr bwMode="auto">
            <a:xfrm>
              <a:off x="2021708" y="4531281"/>
              <a:ext cx="1698131" cy="732869"/>
              <a:chOff x="9007265" y="3018542"/>
              <a:chExt cx="1698131" cy="732869"/>
            </a:xfrm>
          </p:grpSpPr>
          <p:cxnSp>
            <p:nvCxnSpPr>
              <p:cNvPr id="396" name="直線コネクタ 395"/>
              <p:cNvCxnSpPr/>
              <p:nvPr/>
            </p:nvCxnSpPr>
            <p:spPr>
              <a:xfrm flipV="1">
                <a:off x="9006767" y="3133335"/>
                <a:ext cx="315882" cy="317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33" name="テキスト ボックス 396"/>
              <p:cNvSpPr txBox="1">
                <a:spLocks noChangeArrowheads="1"/>
              </p:cNvSpPr>
              <p:nvPr/>
            </p:nvSpPr>
            <p:spPr bwMode="auto">
              <a:xfrm>
                <a:off x="9332903" y="3018542"/>
                <a:ext cx="137249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altLang="ja-JP" sz="900">
                    <a:cs typeface="Arial" charset="0"/>
                  </a:rPr>
                  <a:t>ACHN (IC</a:t>
                </a:r>
                <a:r>
                  <a:rPr lang="en-US" altLang="ja-JP" sz="900" baseline="-25000">
                    <a:cs typeface="Arial" charset="0"/>
                  </a:rPr>
                  <a:t>50</a:t>
                </a:r>
                <a:r>
                  <a:rPr lang="en-US" altLang="ja-JP" sz="900">
                    <a:cs typeface="Arial" charset="0"/>
                  </a:rPr>
                  <a:t> = 27.0 μM)</a:t>
                </a:r>
                <a:endParaRPr lang="ja-JP" altLang="en-US" sz="900">
                  <a:cs typeface="Arial" charset="0"/>
                </a:endParaRPr>
              </a:p>
            </p:txBody>
          </p:sp>
          <p:cxnSp>
            <p:nvCxnSpPr>
              <p:cNvPr id="398" name="直線コネクタ 397"/>
              <p:cNvCxnSpPr/>
              <p:nvPr/>
            </p:nvCxnSpPr>
            <p:spPr>
              <a:xfrm flipV="1">
                <a:off x="9006767" y="3384115"/>
                <a:ext cx="315882" cy="1588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35" name="テキスト ボックス 398"/>
              <p:cNvSpPr txBox="1">
                <a:spLocks noChangeArrowheads="1"/>
              </p:cNvSpPr>
              <p:nvPr/>
            </p:nvSpPr>
            <p:spPr bwMode="auto">
              <a:xfrm>
                <a:off x="9332903" y="3269560"/>
                <a:ext cx="1372492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r>
                  <a:rPr lang="en-US" altLang="ja-JP" sz="900">
                    <a:cs typeface="Arial" charset="0"/>
                  </a:rPr>
                  <a:t>Caki1 (IC</a:t>
                </a:r>
                <a:r>
                  <a:rPr lang="en-US" altLang="ja-JP" sz="900" baseline="-25000">
                    <a:cs typeface="Arial" charset="0"/>
                  </a:rPr>
                  <a:t>50</a:t>
                </a:r>
                <a:r>
                  <a:rPr lang="en-US" altLang="ja-JP" sz="900">
                    <a:cs typeface="Arial" charset="0"/>
                  </a:rPr>
                  <a:t> = 42.5 μM)</a:t>
                </a:r>
                <a:endParaRPr lang="ja-JP" altLang="en-US" sz="900">
                  <a:cs typeface="Arial" charset="0"/>
                </a:endParaRPr>
              </a:p>
            </p:txBody>
          </p:sp>
          <p:cxnSp>
            <p:nvCxnSpPr>
              <p:cNvPr id="400" name="直線コネクタ 399"/>
              <p:cNvCxnSpPr/>
              <p:nvPr/>
            </p:nvCxnSpPr>
            <p:spPr>
              <a:xfrm flipV="1">
                <a:off x="9006767" y="3633309"/>
                <a:ext cx="315882" cy="3174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37" name="テキスト ボックス 400"/>
              <p:cNvSpPr txBox="1">
                <a:spLocks noChangeArrowheads="1"/>
              </p:cNvSpPr>
              <p:nvPr/>
            </p:nvSpPr>
            <p:spPr bwMode="auto">
              <a:xfrm>
                <a:off x="9317222" y="3520579"/>
                <a:ext cx="138817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r>
                  <a:rPr lang="en-US" altLang="ja-JP" sz="900">
                    <a:cs typeface="Arial" charset="0"/>
                  </a:rPr>
                  <a:t>A498 (IC</a:t>
                </a:r>
                <a:r>
                  <a:rPr lang="en-US" altLang="ja-JP" sz="900" baseline="-25000">
                    <a:cs typeface="Arial" charset="0"/>
                  </a:rPr>
                  <a:t>50</a:t>
                </a:r>
                <a:r>
                  <a:rPr lang="en-US" altLang="ja-JP" sz="900">
                    <a:cs typeface="Arial" charset="0"/>
                  </a:rPr>
                  <a:t> = 32.6 μM)</a:t>
                </a:r>
                <a:endParaRPr lang="ja-JP" altLang="en-US" sz="900">
                  <a:cs typeface="Arial" charset="0"/>
                </a:endParaRPr>
              </a:p>
            </p:txBody>
          </p:sp>
        </p:grpSp>
        <p:sp>
          <p:nvSpPr>
            <p:cNvPr id="13331" name="テキスト ボックス 394"/>
            <p:cNvSpPr txBox="1">
              <a:spLocks noChangeArrowheads="1"/>
            </p:cNvSpPr>
            <p:nvPr/>
          </p:nvSpPr>
          <p:spPr bwMode="auto">
            <a:xfrm>
              <a:off x="4396545" y="5131546"/>
              <a:ext cx="83366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altLang="ja-JP" sz="900">
                  <a:ea typeface="Arial Unicode MS" pitchFamily="50" charset="-128"/>
                  <a:cs typeface="Arial" charset="0"/>
                </a:rPr>
                <a:t>mean ± SE</a:t>
              </a:r>
              <a:endParaRPr lang="ja-JP" altLang="en-US" sz="900">
                <a:ea typeface="Arial Unicode MS" pitchFamily="50" charset="-128"/>
                <a:cs typeface="Arial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2402</TotalTime>
  <Words>133</Words>
  <Application>Microsoft Office PowerPoint</Application>
  <PresentationFormat>ユーザー設定</PresentationFormat>
  <Paragraphs>42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Calibri</vt:lpstr>
      <vt:lpstr>ＭＳ Ｐゴシック</vt:lpstr>
      <vt:lpstr>Arial</vt:lpstr>
      <vt:lpstr>Calibri Light</vt:lpstr>
      <vt:lpstr>Arial Unicode MS</vt:lpstr>
      <vt:lpstr>Century</vt:lpstr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Osamu ICHIYANAGI</dc:creator>
  <cp:lastModifiedBy>泌尿器科</cp:lastModifiedBy>
  <cp:revision>63</cp:revision>
  <cp:lastPrinted>2016-03-23T04:59:59Z</cp:lastPrinted>
  <dcterms:created xsi:type="dcterms:W3CDTF">2016-03-21T15:04:18Z</dcterms:created>
  <dcterms:modified xsi:type="dcterms:W3CDTF">2016-03-24T08:24:35Z</dcterms:modified>
</cp:coreProperties>
</file>