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48" r:id="rId1"/>
  </p:sldMasterIdLst>
  <p:notesMasterIdLst>
    <p:notesMasterId r:id="rId3"/>
  </p:notesMasterIdLst>
  <p:sldIdLst>
    <p:sldId id="262" r:id="rId2"/>
  </p:sldIdLst>
  <p:sldSz cx="6858000" cy="9906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3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21" autoAdjust="0"/>
    <p:restoredTop sz="94424" autoAdjust="0"/>
  </p:normalViewPr>
  <p:slideViewPr>
    <p:cSldViewPr>
      <p:cViewPr>
        <p:scale>
          <a:sx n="70" d="100"/>
          <a:sy n="70" d="100"/>
        </p:scale>
        <p:origin x="-3498" y="-348"/>
      </p:cViewPr>
      <p:guideLst>
        <p:guide orient="horz" pos="3121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87563" y="739775"/>
            <a:ext cx="2562225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7DF95465-406B-4484-B861-75E5B0F86D7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9D51D-67F4-4AEC-A0B0-B4D313C1E02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ED9C6-06B1-4FA2-BE9C-AFECCCEE2AE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34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34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18CAB-82C4-4528-8526-F5246BD9E5D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89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3505200" y="2311400"/>
            <a:ext cx="3009900" cy="31924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3505200" y="5656263"/>
            <a:ext cx="3009900" cy="319405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68526-C120-4390-8179-A3B88B1396F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67E75-A33F-4727-8B33-AD69BC60E816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A53B9-606B-402C-8EE8-3601B8CE4FF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89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89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7A374-CD5D-41E5-9E32-5C27B25DA59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FFECC-49E7-4484-B477-8A7E81EB7D9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96299-20BD-4579-A096-ED99830B3E1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94F78-A626-40B1-9A2E-8987C74B78C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11AD1-446B-44A2-A1E9-783A880EEDD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45D2B-0534-432B-8BB7-7A133C03757E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7118" tIns="33559" rIns="67118" bIns="335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7118" tIns="33559" rIns="67118" bIns="335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1763"/>
            <a:ext cx="1600200" cy="685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67118" tIns="33559" rIns="67118" bIns="33559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1763"/>
            <a:ext cx="2171700" cy="685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67118" tIns="33559" rIns="67118" bIns="33559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1763"/>
            <a:ext cx="1600200" cy="685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67118" tIns="33559" rIns="67118" bIns="33559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E728924C-4A56-4D6B-83BA-28C61C766BE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defTabSz="671513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71513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671513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671513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671513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671513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671513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671513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671513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252413" indent="-252413" algn="l" defTabSz="671513" rtl="0" eaLnBrk="0" fontAlgn="base" hangingPunct="0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6100" indent="-211138" algn="l" defTabSz="671513" rtl="0" eaLnBrk="0" fontAlgn="base" hangingPunct="0">
        <a:spcBef>
          <a:spcPct val="20000"/>
        </a:spcBef>
        <a:spcAft>
          <a:spcPct val="0"/>
        </a:spcAft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39788" indent="-168275" algn="l" defTabSz="671513" rtl="0" eaLnBrk="0" fontAlgn="base" hangingPunct="0">
        <a:spcBef>
          <a:spcPct val="20000"/>
        </a:spcBef>
        <a:spcAft>
          <a:spcPct val="0"/>
        </a:spcAft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174750" indent="-168275" algn="l" defTabSz="671513" rtl="0" eaLnBrk="0" fontAlgn="base" hangingPunct="0">
        <a:spcBef>
          <a:spcPct val="20000"/>
        </a:spcBef>
        <a:spcAft>
          <a:spcPct val="0"/>
        </a:spcAft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9713" indent="-166688" algn="l" defTabSz="671513" rtl="0" eaLnBrk="0" fontAlgn="base" hangingPunct="0">
        <a:spcBef>
          <a:spcPct val="20000"/>
        </a:spcBef>
        <a:spcAft>
          <a:spcPct val="0"/>
        </a:spcAft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4"/>
          <p:cNvSpPr txBox="1">
            <a:spLocks noChangeArrowheads="1"/>
          </p:cNvSpPr>
          <p:nvPr/>
        </p:nvSpPr>
        <p:spPr bwMode="auto">
          <a:xfrm>
            <a:off x="0" y="9683750"/>
            <a:ext cx="68897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7118" tIns="33559" rIns="67118" bIns="33559" anchor="ctr">
            <a:spAutoFit/>
          </a:bodyPr>
          <a:lstStyle/>
          <a:p>
            <a:pPr algn="ctr" defTabSz="671513"/>
            <a:r>
              <a:rPr lang="en-US" altLang="ja-JP" sz="1000"/>
              <a:t>Figure S2</a:t>
            </a:r>
          </a:p>
        </p:txBody>
      </p:sp>
      <p:grpSp>
        <p:nvGrpSpPr>
          <p:cNvPr id="15362" name="Group 149"/>
          <p:cNvGrpSpPr>
            <a:grpSpLocks/>
          </p:cNvGrpSpPr>
          <p:nvPr/>
        </p:nvGrpSpPr>
        <p:grpSpPr bwMode="auto">
          <a:xfrm>
            <a:off x="476250" y="1065213"/>
            <a:ext cx="5978525" cy="2374900"/>
            <a:chOff x="436" y="671"/>
            <a:chExt cx="3766" cy="1496"/>
          </a:xfrm>
        </p:grpSpPr>
        <p:sp>
          <p:nvSpPr>
            <p:cNvPr id="15398" name="Text Box 190"/>
            <p:cNvSpPr txBox="1">
              <a:spLocks noChangeArrowheads="1"/>
            </p:cNvSpPr>
            <p:nvPr/>
          </p:nvSpPr>
          <p:spPr bwMode="auto">
            <a:xfrm>
              <a:off x="436" y="671"/>
              <a:ext cx="171" cy="18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lIns="67129" tIns="33565" rIns="67129" bIns="33565">
              <a:spAutoFit/>
            </a:bodyPr>
            <a:lstStyle/>
            <a:p>
              <a:pPr algn="ctr" defTabSz="671513"/>
              <a:r>
                <a:rPr lang="en-US" altLang="ja-JP" sz="1500" b="1">
                  <a:solidFill>
                    <a:schemeClr val="bg1"/>
                  </a:solidFill>
                </a:rPr>
                <a:t>A</a:t>
              </a:r>
            </a:p>
          </p:txBody>
        </p:sp>
        <p:sp>
          <p:nvSpPr>
            <p:cNvPr id="15399" name="Text Box 246"/>
            <p:cNvSpPr txBox="1">
              <a:spLocks noChangeArrowheads="1"/>
            </p:cNvSpPr>
            <p:nvPr/>
          </p:nvSpPr>
          <p:spPr bwMode="auto">
            <a:xfrm>
              <a:off x="3721" y="1673"/>
              <a:ext cx="481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7135" tIns="33567" rIns="67135" bIns="33567">
              <a:spAutoFit/>
            </a:bodyPr>
            <a:lstStyle/>
            <a:p>
              <a:pPr defTabSz="671513"/>
              <a:r>
                <a:rPr lang="en-US" altLang="ja-JP" sz="800"/>
                <a:t>pAkt (Ser473)</a:t>
              </a:r>
            </a:p>
          </p:txBody>
        </p:sp>
        <p:sp>
          <p:nvSpPr>
            <p:cNvPr id="15400" name="Text Box 247"/>
            <p:cNvSpPr txBox="1">
              <a:spLocks noChangeArrowheads="1"/>
            </p:cNvSpPr>
            <p:nvPr/>
          </p:nvSpPr>
          <p:spPr bwMode="auto">
            <a:xfrm>
              <a:off x="3748" y="1958"/>
              <a:ext cx="177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7135" tIns="33567" rIns="67135" bIns="33567">
              <a:spAutoFit/>
            </a:bodyPr>
            <a:lstStyle/>
            <a:p>
              <a:pPr defTabSz="671513"/>
              <a:r>
                <a:rPr lang="en-US" altLang="ja-JP" sz="800"/>
                <a:t>Akt</a:t>
              </a:r>
            </a:p>
          </p:txBody>
        </p:sp>
        <p:pic>
          <p:nvPicPr>
            <p:cNvPr id="15401" name="Picture 11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3" y="1578"/>
              <a:ext cx="1587" cy="27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402" name="Picture 11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3" y="1895"/>
              <a:ext cx="1587" cy="27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403" name="Picture 11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16" y="1578"/>
              <a:ext cx="1587" cy="27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404" name="Picture 11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116" y="1895"/>
              <a:ext cx="1587" cy="272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405" name="Text Box 79"/>
            <p:cNvSpPr txBox="1">
              <a:spLocks noChangeArrowheads="1"/>
            </p:cNvSpPr>
            <p:nvPr/>
          </p:nvSpPr>
          <p:spPr bwMode="auto">
            <a:xfrm rot="-2533787">
              <a:off x="436" y="1396"/>
              <a:ext cx="34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Control</a:t>
              </a:r>
            </a:p>
          </p:txBody>
        </p:sp>
        <p:sp>
          <p:nvSpPr>
            <p:cNvPr id="15406" name="Text Box 80"/>
            <p:cNvSpPr txBox="1">
              <a:spLocks noChangeArrowheads="1"/>
            </p:cNvSpPr>
            <p:nvPr/>
          </p:nvSpPr>
          <p:spPr bwMode="auto">
            <a:xfrm>
              <a:off x="664" y="1405"/>
              <a:ext cx="21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0.5</a:t>
              </a:r>
            </a:p>
          </p:txBody>
        </p:sp>
        <p:sp>
          <p:nvSpPr>
            <p:cNvPr id="15407" name="Text Box 81"/>
            <p:cNvSpPr txBox="1">
              <a:spLocks noChangeArrowheads="1"/>
            </p:cNvSpPr>
            <p:nvPr/>
          </p:nvSpPr>
          <p:spPr bwMode="auto">
            <a:xfrm>
              <a:off x="845" y="1405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5408" name="Text Box 82"/>
            <p:cNvSpPr txBox="1">
              <a:spLocks noChangeArrowheads="1"/>
            </p:cNvSpPr>
            <p:nvPr/>
          </p:nvSpPr>
          <p:spPr bwMode="auto">
            <a:xfrm>
              <a:off x="1040" y="1405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15409" name="Text Box 82"/>
            <p:cNvSpPr txBox="1">
              <a:spLocks noChangeArrowheads="1"/>
            </p:cNvSpPr>
            <p:nvPr/>
          </p:nvSpPr>
          <p:spPr bwMode="auto">
            <a:xfrm>
              <a:off x="1208" y="1405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15410" name="Text Box 82"/>
            <p:cNvSpPr txBox="1">
              <a:spLocks noChangeArrowheads="1"/>
            </p:cNvSpPr>
            <p:nvPr/>
          </p:nvSpPr>
          <p:spPr bwMode="auto">
            <a:xfrm>
              <a:off x="1390" y="1405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15411" name="Text Box 82"/>
            <p:cNvSpPr txBox="1">
              <a:spLocks noChangeArrowheads="1"/>
            </p:cNvSpPr>
            <p:nvPr/>
          </p:nvSpPr>
          <p:spPr bwMode="auto">
            <a:xfrm>
              <a:off x="1508" y="1405"/>
              <a:ext cx="1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12</a:t>
              </a:r>
            </a:p>
          </p:txBody>
        </p:sp>
        <p:sp>
          <p:nvSpPr>
            <p:cNvPr id="15412" name="Text Box 82"/>
            <p:cNvSpPr txBox="1">
              <a:spLocks noChangeArrowheads="1"/>
            </p:cNvSpPr>
            <p:nvPr/>
          </p:nvSpPr>
          <p:spPr bwMode="auto">
            <a:xfrm>
              <a:off x="1689" y="1405"/>
              <a:ext cx="1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24</a:t>
              </a:r>
            </a:p>
          </p:txBody>
        </p:sp>
        <p:sp>
          <p:nvSpPr>
            <p:cNvPr id="15413" name="Text Box 82"/>
            <p:cNvSpPr txBox="1">
              <a:spLocks noChangeArrowheads="1"/>
            </p:cNvSpPr>
            <p:nvPr/>
          </p:nvSpPr>
          <p:spPr bwMode="auto">
            <a:xfrm>
              <a:off x="1848" y="1405"/>
              <a:ext cx="30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48 (h)</a:t>
              </a:r>
            </a:p>
          </p:txBody>
        </p:sp>
        <p:sp>
          <p:nvSpPr>
            <p:cNvPr id="15414" name="Text Box 136"/>
            <p:cNvSpPr txBox="1">
              <a:spLocks noChangeArrowheads="1"/>
            </p:cNvSpPr>
            <p:nvPr/>
          </p:nvSpPr>
          <p:spPr bwMode="auto">
            <a:xfrm>
              <a:off x="1072" y="1170"/>
              <a:ext cx="79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/>
                <a:t>AR-A014418 (25 </a:t>
              </a:r>
              <a:r>
                <a:rPr lang="en-US" altLang="ja-JP" sz="900">
                  <a:latin typeface="Century" pitchFamily="18" charset="0"/>
                </a:rPr>
                <a:t>µ</a:t>
              </a:r>
              <a:r>
                <a:rPr lang="en-US" altLang="ja-JP" sz="900"/>
                <a:t>M)</a:t>
              </a:r>
            </a:p>
          </p:txBody>
        </p:sp>
        <p:grpSp>
          <p:nvGrpSpPr>
            <p:cNvPr id="15415" name="Group 153"/>
            <p:cNvGrpSpPr>
              <a:grpSpLocks/>
            </p:cNvGrpSpPr>
            <p:nvPr/>
          </p:nvGrpSpPr>
          <p:grpSpPr bwMode="auto">
            <a:xfrm>
              <a:off x="755" y="1314"/>
              <a:ext cx="1366" cy="91"/>
              <a:chOff x="845" y="625"/>
              <a:chExt cx="1366" cy="91"/>
            </a:xfrm>
          </p:grpSpPr>
          <p:sp>
            <p:nvSpPr>
              <p:cNvPr id="15432" name="Line 269"/>
              <p:cNvSpPr>
                <a:spLocks noChangeShapeType="1"/>
              </p:cNvSpPr>
              <p:nvPr/>
            </p:nvSpPr>
            <p:spPr bwMode="auto">
              <a:xfrm>
                <a:off x="941" y="625"/>
                <a:ext cx="126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33" name="Line 270"/>
              <p:cNvSpPr>
                <a:spLocks noChangeShapeType="1"/>
              </p:cNvSpPr>
              <p:nvPr/>
            </p:nvSpPr>
            <p:spPr bwMode="auto">
              <a:xfrm flipH="1">
                <a:off x="845" y="625"/>
                <a:ext cx="96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34" name="Line 271"/>
              <p:cNvSpPr>
                <a:spLocks noChangeShapeType="1"/>
              </p:cNvSpPr>
              <p:nvPr/>
            </p:nvSpPr>
            <p:spPr bwMode="auto">
              <a:xfrm flipH="1">
                <a:off x="2115" y="625"/>
                <a:ext cx="96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5416" name="Text Box 79"/>
            <p:cNvSpPr txBox="1">
              <a:spLocks noChangeArrowheads="1"/>
            </p:cNvSpPr>
            <p:nvPr/>
          </p:nvSpPr>
          <p:spPr bwMode="auto">
            <a:xfrm rot="-2533787">
              <a:off x="2123" y="1404"/>
              <a:ext cx="34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Control</a:t>
              </a:r>
            </a:p>
          </p:txBody>
        </p:sp>
        <p:sp>
          <p:nvSpPr>
            <p:cNvPr id="15417" name="Text Box 80"/>
            <p:cNvSpPr txBox="1">
              <a:spLocks noChangeArrowheads="1"/>
            </p:cNvSpPr>
            <p:nvPr/>
          </p:nvSpPr>
          <p:spPr bwMode="auto">
            <a:xfrm>
              <a:off x="2351" y="1413"/>
              <a:ext cx="21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0.5</a:t>
              </a:r>
            </a:p>
          </p:txBody>
        </p:sp>
        <p:sp>
          <p:nvSpPr>
            <p:cNvPr id="15418" name="Text Box 81"/>
            <p:cNvSpPr txBox="1">
              <a:spLocks noChangeArrowheads="1"/>
            </p:cNvSpPr>
            <p:nvPr/>
          </p:nvSpPr>
          <p:spPr bwMode="auto">
            <a:xfrm>
              <a:off x="2532" y="1413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15419" name="Text Box 82"/>
            <p:cNvSpPr txBox="1">
              <a:spLocks noChangeArrowheads="1"/>
            </p:cNvSpPr>
            <p:nvPr/>
          </p:nvSpPr>
          <p:spPr bwMode="auto">
            <a:xfrm>
              <a:off x="2727" y="1413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15420" name="Text Box 82"/>
            <p:cNvSpPr txBox="1">
              <a:spLocks noChangeArrowheads="1"/>
            </p:cNvSpPr>
            <p:nvPr/>
          </p:nvSpPr>
          <p:spPr bwMode="auto">
            <a:xfrm>
              <a:off x="2895" y="1413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15421" name="Text Box 82"/>
            <p:cNvSpPr txBox="1">
              <a:spLocks noChangeArrowheads="1"/>
            </p:cNvSpPr>
            <p:nvPr/>
          </p:nvSpPr>
          <p:spPr bwMode="auto">
            <a:xfrm>
              <a:off x="3054" y="1413"/>
              <a:ext cx="1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8</a:t>
              </a:r>
            </a:p>
          </p:txBody>
        </p:sp>
        <p:sp>
          <p:nvSpPr>
            <p:cNvPr id="15422" name="Text Box 82"/>
            <p:cNvSpPr txBox="1">
              <a:spLocks noChangeArrowheads="1"/>
            </p:cNvSpPr>
            <p:nvPr/>
          </p:nvSpPr>
          <p:spPr bwMode="auto">
            <a:xfrm>
              <a:off x="3195" y="1413"/>
              <a:ext cx="1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12</a:t>
              </a:r>
            </a:p>
          </p:txBody>
        </p:sp>
        <p:sp>
          <p:nvSpPr>
            <p:cNvPr id="15423" name="Text Box 82"/>
            <p:cNvSpPr txBox="1">
              <a:spLocks noChangeArrowheads="1"/>
            </p:cNvSpPr>
            <p:nvPr/>
          </p:nvSpPr>
          <p:spPr bwMode="auto">
            <a:xfrm>
              <a:off x="3376" y="1413"/>
              <a:ext cx="1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24</a:t>
              </a:r>
            </a:p>
          </p:txBody>
        </p:sp>
        <p:sp>
          <p:nvSpPr>
            <p:cNvPr id="15424" name="Text Box 82"/>
            <p:cNvSpPr txBox="1">
              <a:spLocks noChangeArrowheads="1"/>
            </p:cNvSpPr>
            <p:nvPr/>
          </p:nvSpPr>
          <p:spPr bwMode="auto">
            <a:xfrm>
              <a:off x="3535" y="1413"/>
              <a:ext cx="30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>
                  <a:solidFill>
                    <a:srgbClr val="000000"/>
                  </a:solidFill>
                </a:rPr>
                <a:t>48 (h)</a:t>
              </a:r>
            </a:p>
          </p:txBody>
        </p:sp>
        <p:sp>
          <p:nvSpPr>
            <p:cNvPr id="15425" name="Text Box 163"/>
            <p:cNvSpPr txBox="1">
              <a:spLocks noChangeArrowheads="1"/>
            </p:cNvSpPr>
            <p:nvPr/>
          </p:nvSpPr>
          <p:spPr bwMode="auto">
            <a:xfrm>
              <a:off x="2750" y="1170"/>
              <a:ext cx="78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028700"/>
              <a:r>
                <a:rPr lang="en-US" altLang="ja-JP" sz="900"/>
                <a:t>Rapamycin (100 nM)</a:t>
              </a:r>
            </a:p>
          </p:txBody>
        </p:sp>
        <p:grpSp>
          <p:nvGrpSpPr>
            <p:cNvPr id="15426" name="Group 164"/>
            <p:cNvGrpSpPr>
              <a:grpSpLocks/>
            </p:cNvGrpSpPr>
            <p:nvPr/>
          </p:nvGrpSpPr>
          <p:grpSpPr bwMode="auto">
            <a:xfrm>
              <a:off x="2442" y="1322"/>
              <a:ext cx="1366" cy="91"/>
              <a:chOff x="845" y="625"/>
              <a:chExt cx="1366" cy="91"/>
            </a:xfrm>
          </p:grpSpPr>
          <p:sp>
            <p:nvSpPr>
              <p:cNvPr id="15429" name="Line 269"/>
              <p:cNvSpPr>
                <a:spLocks noChangeShapeType="1"/>
              </p:cNvSpPr>
              <p:nvPr/>
            </p:nvSpPr>
            <p:spPr bwMode="auto">
              <a:xfrm>
                <a:off x="941" y="625"/>
                <a:ext cx="126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30" name="Line 270"/>
              <p:cNvSpPr>
                <a:spLocks noChangeShapeType="1"/>
              </p:cNvSpPr>
              <p:nvPr/>
            </p:nvSpPr>
            <p:spPr bwMode="auto">
              <a:xfrm flipH="1">
                <a:off x="845" y="625"/>
                <a:ext cx="96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31" name="Line 271"/>
              <p:cNvSpPr>
                <a:spLocks noChangeShapeType="1"/>
              </p:cNvSpPr>
              <p:nvPr/>
            </p:nvSpPr>
            <p:spPr bwMode="auto">
              <a:xfrm flipH="1">
                <a:off x="2115" y="625"/>
                <a:ext cx="96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5427" name="Text Box 147"/>
            <p:cNvSpPr txBox="1">
              <a:spLocks noChangeArrowheads="1"/>
            </p:cNvSpPr>
            <p:nvPr/>
          </p:nvSpPr>
          <p:spPr bwMode="auto">
            <a:xfrm>
              <a:off x="1160" y="1033"/>
              <a:ext cx="3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/>
                <a:t>ACHN</a:t>
              </a:r>
            </a:p>
          </p:txBody>
        </p:sp>
        <p:sp>
          <p:nvSpPr>
            <p:cNvPr id="15428" name="Text Box 148"/>
            <p:cNvSpPr txBox="1">
              <a:spLocks noChangeArrowheads="1"/>
            </p:cNvSpPr>
            <p:nvPr/>
          </p:nvSpPr>
          <p:spPr bwMode="auto">
            <a:xfrm>
              <a:off x="2795" y="1033"/>
              <a:ext cx="3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900"/>
                <a:t>ACHN</a:t>
              </a:r>
            </a:p>
          </p:txBody>
        </p:sp>
      </p:grpSp>
      <p:grpSp>
        <p:nvGrpSpPr>
          <p:cNvPr id="15363" name="グループ化 1"/>
          <p:cNvGrpSpPr>
            <a:grpSpLocks/>
          </p:cNvGrpSpPr>
          <p:nvPr/>
        </p:nvGrpSpPr>
        <p:grpSpPr bwMode="auto">
          <a:xfrm>
            <a:off x="1444625" y="5956300"/>
            <a:ext cx="4043363" cy="2309813"/>
            <a:chOff x="1484313" y="4089400"/>
            <a:chExt cx="4043362" cy="2309813"/>
          </a:xfrm>
        </p:grpSpPr>
        <p:sp>
          <p:nvSpPr>
            <p:cNvPr id="15364" name="Text Box 156"/>
            <p:cNvSpPr txBox="1">
              <a:spLocks noChangeArrowheads="1"/>
            </p:cNvSpPr>
            <p:nvPr/>
          </p:nvSpPr>
          <p:spPr bwMode="auto">
            <a:xfrm>
              <a:off x="4552950" y="5184775"/>
              <a:ext cx="280988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7129" tIns="33565" rIns="67129" bIns="33565">
              <a:spAutoFit/>
            </a:bodyPr>
            <a:lstStyle/>
            <a:p>
              <a:pPr defTabSz="671513"/>
              <a:r>
                <a:rPr lang="en-US" altLang="ja-JP" sz="800"/>
                <a:t>Akt</a:t>
              </a:r>
            </a:p>
          </p:txBody>
        </p:sp>
        <p:sp>
          <p:nvSpPr>
            <p:cNvPr id="15365" name="Text Box 157"/>
            <p:cNvSpPr txBox="1">
              <a:spLocks noChangeArrowheads="1"/>
            </p:cNvSpPr>
            <p:nvPr/>
          </p:nvSpPr>
          <p:spPr bwMode="auto">
            <a:xfrm>
              <a:off x="4552950" y="4770438"/>
              <a:ext cx="950913" cy="18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7129" tIns="33565" rIns="67129" bIns="33565">
              <a:spAutoFit/>
            </a:bodyPr>
            <a:lstStyle/>
            <a:p>
              <a:pPr defTabSz="671513"/>
              <a:r>
                <a:rPr lang="en-US" altLang="ja-JP" sz="800"/>
                <a:t>pAkt  (Ser473)</a:t>
              </a:r>
            </a:p>
          </p:txBody>
        </p:sp>
        <p:sp>
          <p:nvSpPr>
            <p:cNvPr id="15366" name="Text Box 160"/>
            <p:cNvSpPr txBox="1">
              <a:spLocks noChangeArrowheads="1"/>
            </p:cNvSpPr>
            <p:nvPr/>
          </p:nvSpPr>
          <p:spPr bwMode="auto">
            <a:xfrm>
              <a:off x="4552950" y="5662613"/>
              <a:ext cx="900113" cy="18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7129" tIns="33565" rIns="67129" bIns="33565">
              <a:spAutoFit/>
            </a:bodyPr>
            <a:lstStyle/>
            <a:p>
              <a:pPr defTabSz="671513"/>
              <a:r>
                <a:rPr lang="en-US" altLang="ja-JP" sz="800"/>
                <a:t>p4EBP1  (Thr70)</a:t>
              </a:r>
            </a:p>
          </p:txBody>
        </p:sp>
        <p:sp>
          <p:nvSpPr>
            <p:cNvPr id="15367" name="Text Box 161"/>
            <p:cNvSpPr txBox="1">
              <a:spLocks noChangeArrowheads="1"/>
            </p:cNvSpPr>
            <p:nvPr/>
          </p:nvSpPr>
          <p:spPr bwMode="auto">
            <a:xfrm>
              <a:off x="4525963" y="6080125"/>
              <a:ext cx="509587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7129" tIns="33565" rIns="67129" bIns="33565">
              <a:spAutoFit/>
            </a:bodyPr>
            <a:lstStyle/>
            <a:p>
              <a:pPr defTabSz="671513"/>
              <a:r>
                <a:rPr lang="en-US" altLang="ja-JP" sz="800"/>
                <a:t>4EBP1  </a:t>
              </a:r>
            </a:p>
          </p:txBody>
        </p:sp>
        <p:pic>
          <p:nvPicPr>
            <p:cNvPr id="15368" name="Picture 16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87550" y="5133975"/>
              <a:ext cx="1214438" cy="365125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369" name="Picture 16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987550" y="4718050"/>
              <a:ext cx="1214438" cy="363538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370" name="Picture 164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987550" y="5611813"/>
              <a:ext cx="1214438" cy="363537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371" name="Picture 165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989138" y="6032500"/>
              <a:ext cx="1214437" cy="366713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372" name="Text Box 166"/>
            <p:cNvSpPr txBox="1">
              <a:spLocks noChangeArrowheads="1"/>
            </p:cNvSpPr>
            <p:nvPr/>
          </p:nvSpPr>
          <p:spPr bwMode="auto">
            <a:xfrm>
              <a:off x="2435225" y="4089400"/>
              <a:ext cx="4445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Caki1</a:t>
              </a:r>
            </a:p>
          </p:txBody>
        </p:sp>
        <p:sp>
          <p:nvSpPr>
            <p:cNvPr id="15373" name="Text Box 167"/>
            <p:cNvSpPr txBox="1">
              <a:spLocks noChangeArrowheads="1"/>
            </p:cNvSpPr>
            <p:nvPr/>
          </p:nvSpPr>
          <p:spPr bwMode="auto">
            <a:xfrm>
              <a:off x="2054225" y="4452938"/>
              <a:ext cx="2159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0</a:t>
              </a:r>
            </a:p>
          </p:txBody>
        </p:sp>
        <p:sp>
          <p:nvSpPr>
            <p:cNvPr id="15374" name="Text Box 168"/>
            <p:cNvSpPr txBox="1">
              <a:spLocks noChangeArrowheads="1"/>
            </p:cNvSpPr>
            <p:nvPr/>
          </p:nvSpPr>
          <p:spPr bwMode="auto">
            <a:xfrm>
              <a:off x="2281238" y="4452938"/>
              <a:ext cx="2794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25</a:t>
              </a:r>
            </a:p>
          </p:txBody>
        </p:sp>
        <p:sp>
          <p:nvSpPr>
            <p:cNvPr id="15375" name="Text Box 169"/>
            <p:cNvSpPr txBox="1">
              <a:spLocks noChangeArrowheads="1"/>
            </p:cNvSpPr>
            <p:nvPr/>
          </p:nvSpPr>
          <p:spPr bwMode="auto">
            <a:xfrm>
              <a:off x="2708275" y="4452938"/>
              <a:ext cx="2794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25</a:t>
              </a:r>
            </a:p>
          </p:txBody>
        </p:sp>
        <p:sp>
          <p:nvSpPr>
            <p:cNvPr id="15376" name="Text Box 170"/>
            <p:cNvSpPr txBox="1">
              <a:spLocks noChangeArrowheads="1"/>
            </p:cNvSpPr>
            <p:nvPr/>
          </p:nvSpPr>
          <p:spPr bwMode="auto">
            <a:xfrm>
              <a:off x="2489200" y="4452938"/>
              <a:ext cx="2794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50</a:t>
              </a:r>
            </a:p>
          </p:txBody>
        </p:sp>
        <p:sp>
          <p:nvSpPr>
            <p:cNvPr id="15377" name="Text Box 171"/>
            <p:cNvSpPr txBox="1">
              <a:spLocks noChangeArrowheads="1"/>
            </p:cNvSpPr>
            <p:nvPr/>
          </p:nvSpPr>
          <p:spPr bwMode="auto">
            <a:xfrm>
              <a:off x="2909888" y="4452938"/>
              <a:ext cx="2794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50</a:t>
              </a:r>
            </a:p>
          </p:txBody>
        </p:sp>
        <p:sp>
          <p:nvSpPr>
            <p:cNvPr id="15378" name="Line 172"/>
            <p:cNvSpPr>
              <a:spLocks noChangeShapeType="1"/>
            </p:cNvSpPr>
            <p:nvPr/>
          </p:nvSpPr>
          <p:spPr bwMode="auto">
            <a:xfrm>
              <a:off x="2376488" y="4454525"/>
              <a:ext cx="28892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9" name="Line 173"/>
            <p:cNvSpPr>
              <a:spLocks noChangeShapeType="1"/>
            </p:cNvSpPr>
            <p:nvPr/>
          </p:nvSpPr>
          <p:spPr bwMode="auto">
            <a:xfrm>
              <a:off x="2767013" y="4454525"/>
              <a:ext cx="334962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0" name="Text Box 174"/>
            <p:cNvSpPr txBox="1">
              <a:spLocks noChangeArrowheads="1"/>
            </p:cNvSpPr>
            <p:nvPr/>
          </p:nvSpPr>
          <p:spPr bwMode="auto">
            <a:xfrm>
              <a:off x="2328863" y="4249738"/>
              <a:ext cx="3429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24h</a:t>
              </a:r>
            </a:p>
          </p:txBody>
        </p:sp>
        <p:sp>
          <p:nvSpPr>
            <p:cNvPr id="15381" name="Text Box 175"/>
            <p:cNvSpPr txBox="1">
              <a:spLocks noChangeArrowheads="1"/>
            </p:cNvSpPr>
            <p:nvPr/>
          </p:nvSpPr>
          <p:spPr bwMode="auto">
            <a:xfrm>
              <a:off x="2759075" y="4249738"/>
              <a:ext cx="3429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48h</a:t>
              </a:r>
            </a:p>
          </p:txBody>
        </p:sp>
        <p:sp>
          <p:nvSpPr>
            <p:cNvPr id="15382" name="Text Box 180"/>
            <p:cNvSpPr txBox="1">
              <a:spLocks noChangeArrowheads="1"/>
            </p:cNvSpPr>
            <p:nvPr/>
          </p:nvSpPr>
          <p:spPr bwMode="auto">
            <a:xfrm>
              <a:off x="3730625" y="4092575"/>
              <a:ext cx="4191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A498</a:t>
              </a:r>
            </a:p>
          </p:txBody>
        </p:sp>
        <p:sp>
          <p:nvSpPr>
            <p:cNvPr id="15383" name="Text Box 181"/>
            <p:cNvSpPr txBox="1">
              <a:spLocks noChangeArrowheads="1"/>
            </p:cNvSpPr>
            <p:nvPr/>
          </p:nvSpPr>
          <p:spPr bwMode="auto">
            <a:xfrm>
              <a:off x="3298825" y="4456113"/>
              <a:ext cx="2159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0</a:t>
              </a:r>
            </a:p>
          </p:txBody>
        </p:sp>
        <p:sp>
          <p:nvSpPr>
            <p:cNvPr id="15384" name="Text Box 182"/>
            <p:cNvSpPr txBox="1">
              <a:spLocks noChangeArrowheads="1"/>
            </p:cNvSpPr>
            <p:nvPr/>
          </p:nvSpPr>
          <p:spPr bwMode="auto">
            <a:xfrm>
              <a:off x="3525838" y="4456113"/>
              <a:ext cx="2794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25</a:t>
              </a:r>
            </a:p>
          </p:txBody>
        </p:sp>
        <p:sp>
          <p:nvSpPr>
            <p:cNvPr id="15385" name="Text Box 183"/>
            <p:cNvSpPr txBox="1">
              <a:spLocks noChangeArrowheads="1"/>
            </p:cNvSpPr>
            <p:nvPr/>
          </p:nvSpPr>
          <p:spPr bwMode="auto">
            <a:xfrm>
              <a:off x="3952875" y="4456113"/>
              <a:ext cx="2794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25</a:t>
              </a:r>
            </a:p>
          </p:txBody>
        </p:sp>
        <p:sp>
          <p:nvSpPr>
            <p:cNvPr id="15386" name="Text Box 184"/>
            <p:cNvSpPr txBox="1">
              <a:spLocks noChangeArrowheads="1"/>
            </p:cNvSpPr>
            <p:nvPr/>
          </p:nvSpPr>
          <p:spPr bwMode="auto">
            <a:xfrm>
              <a:off x="3733800" y="4456113"/>
              <a:ext cx="2794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50</a:t>
              </a:r>
            </a:p>
          </p:txBody>
        </p:sp>
        <p:sp>
          <p:nvSpPr>
            <p:cNvPr id="15387" name="Text Box 185"/>
            <p:cNvSpPr txBox="1">
              <a:spLocks noChangeArrowheads="1"/>
            </p:cNvSpPr>
            <p:nvPr/>
          </p:nvSpPr>
          <p:spPr bwMode="auto">
            <a:xfrm>
              <a:off x="4154488" y="4456113"/>
              <a:ext cx="2794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50</a:t>
              </a:r>
            </a:p>
          </p:txBody>
        </p:sp>
        <p:sp>
          <p:nvSpPr>
            <p:cNvPr id="15388" name="Line 186"/>
            <p:cNvSpPr>
              <a:spLocks noChangeShapeType="1"/>
            </p:cNvSpPr>
            <p:nvPr/>
          </p:nvSpPr>
          <p:spPr bwMode="auto">
            <a:xfrm>
              <a:off x="3621088" y="4456113"/>
              <a:ext cx="28892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9" name="Line 187"/>
            <p:cNvSpPr>
              <a:spLocks noChangeShapeType="1"/>
            </p:cNvSpPr>
            <p:nvPr/>
          </p:nvSpPr>
          <p:spPr bwMode="auto">
            <a:xfrm>
              <a:off x="4011613" y="4456113"/>
              <a:ext cx="33337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0" name="Text Box 188"/>
            <p:cNvSpPr txBox="1">
              <a:spLocks noChangeArrowheads="1"/>
            </p:cNvSpPr>
            <p:nvPr/>
          </p:nvSpPr>
          <p:spPr bwMode="auto">
            <a:xfrm>
              <a:off x="3573463" y="4252913"/>
              <a:ext cx="3429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24h</a:t>
              </a:r>
            </a:p>
          </p:txBody>
        </p:sp>
        <p:sp>
          <p:nvSpPr>
            <p:cNvPr id="15391" name="Text Box 189"/>
            <p:cNvSpPr txBox="1">
              <a:spLocks noChangeArrowheads="1"/>
            </p:cNvSpPr>
            <p:nvPr/>
          </p:nvSpPr>
          <p:spPr bwMode="auto">
            <a:xfrm>
              <a:off x="4002088" y="4252913"/>
              <a:ext cx="342900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5588" tIns="37795" rIns="75588" bIns="37795">
              <a:spAutoFit/>
            </a:bodyPr>
            <a:lstStyle/>
            <a:p>
              <a:pPr defTabSz="755650"/>
              <a:r>
                <a:rPr lang="en-US" altLang="ja-JP" sz="900"/>
                <a:t>48h</a:t>
              </a:r>
            </a:p>
          </p:txBody>
        </p:sp>
        <p:sp>
          <p:nvSpPr>
            <p:cNvPr id="15392" name="Text Box 264"/>
            <p:cNvSpPr txBox="1">
              <a:spLocks noChangeArrowheads="1"/>
            </p:cNvSpPr>
            <p:nvPr/>
          </p:nvSpPr>
          <p:spPr bwMode="auto">
            <a:xfrm>
              <a:off x="1484313" y="4154488"/>
              <a:ext cx="271462" cy="29527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lIns="67129" tIns="33565" rIns="67129" bIns="33565">
              <a:spAutoFit/>
            </a:bodyPr>
            <a:lstStyle/>
            <a:p>
              <a:pPr algn="ctr" defTabSz="671513"/>
              <a:r>
                <a:rPr lang="en-US" altLang="ja-JP" sz="1500" b="1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15393" name="Text Box 271"/>
            <p:cNvSpPr txBox="1">
              <a:spLocks noChangeArrowheads="1"/>
            </p:cNvSpPr>
            <p:nvPr/>
          </p:nvSpPr>
          <p:spPr bwMode="auto">
            <a:xfrm>
              <a:off x="4568825" y="4448175"/>
              <a:ext cx="958850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7118" tIns="33559" rIns="67118" bIns="33559">
              <a:spAutoFit/>
            </a:bodyPr>
            <a:lstStyle/>
            <a:p>
              <a:pPr defTabSz="671513"/>
              <a:r>
                <a:rPr lang="en-US" altLang="ja-JP" sz="800"/>
                <a:t>AR-A014418</a:t>
              </a:r>
              <a:r>
                <a:rPr lang="ja-JP" altLang="en-US" sz="800"/>
                <a:t>　</a:t>
              </a:r>
              <a:r>
                <a:rPr lang="en-US" altLang="ja-JP" sz="800"/>
                <a:t>µM </a:t>
              </a:r>
            </a:p>
          </p:txBody>
        </p:sp>
        <p:pic>
          <p:nvPicPr>
            <p:cNvPr id="15394" name="Picture 78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284538" y="5600700"/>
              <a:ext cx="1212850" cy="366713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395" name="Picture 79"/>
            <p:cNvPicPr>
              <a:picLocks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3284538" y="5130800"/>
              <a:ext cx="1212850" cy="366713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396" name="Picture 80"/>
            <p:cNvPicPr>
              <a:picLocks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284538" y="6032500"/>
              <a:ext cx="1212850" cy="366713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397" name="Picture 78"/>
            <p:cNvPicPr>
              <a:picLocks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284538" y="4713288"/>
              <a:ext cx="1223962" cy="37465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715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715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9355</TotalTime>
  <Words>59</Words>
  <Application>Microsoft Office PowerPoint</Application>
  <PresentationFormat>A4 210 x 297 mm</PresentationFormat>
  <Paragraphs>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ＭＳ Ｐ明朝</vt:lpstr>
      <vt:lpstr>Century</vt:lpstr>
      <vt:lpstr>標準デザイン</vt:lpstr>
      <vt:lpstr>スライド 2</vt:lpstr>
    </vt:vector>
  </TitlesOfParts>
  <Company>山形大学医学部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泌尿器科</dc:creator>
  <cp:lastModifiedBy>泌尿器科</cp:lastModifiedBy>
  <cp:revision>61</cp:revision>
  <cp:lastPrinted>2016-03-18T15:07:31Z</cp:lastPrinted>
  <dcterms:created xsi:type="dcterms:W3CDTF">2015-04-15T01:46:17Z</dcterms:created>
  <dcterms:modified xsi:type="dcterms:W3CDTF">2016-03-24T08:24:57Z</dcterms:modified>
</cp:coreProperties>
</file>