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1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114" y="-684"/>
      </p:cViewPr>
      <p:guideLst>
        <p:guide orient="horz" pos="391"/>
        <p:guide pos="13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0096364\Downloads\20151214_IL-13%20prolifer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S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/>
          </c:spPr>
          <c:marker>
            <c:symbol val="none"/>
          </c:marker>
          <c:dPt>
            <c:idx val="1"/>
            <c:bubble3D val="0"/>
            <c:spPr>
              <a:ln w="28575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275-4194-BA0F-4F1BBFB5673D}"/>
              </c:ext>
            </c:extLst>
          </c:dPt>
          <c:dPt>
            <c:idx val="2"/>
            <c:bubble3D val="0"/>
            <c:spPr>
              <a:ln w="28575">
                <a:solidFill>
                  <a:schemeClr val="tx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275-4194-BA0F-4F1BBFB5673D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Sheet1!$K$9:$K$11</c:f>
                <c:numCache>
                  <c:formatCode>General</c:formatCode>
                  <c:ptCount val="3"/>
                  <c:pt idx="0">
                    <c:v>67.256969899037244</c:v>
                  </c:pt>
                  <c:pt idx="1">
                    <c:v>32.843378328058769</c:v>
                  </c:pt>
                  <c:pt idx="2">
                    <c:v>50.410192421771214</c:v>
                  </c:pt>
                </c:numCache>
              </c:numRef>
            </c:plus>
            <c:minus>
              <c:numRef>
                <c:f>Sheet1!$K$9:$K$11</c:f>
                <c:numCache>
                  <c:formatCode>General</c:formatCode>
                  <c:ptCount val="3"/>
                  <c:pt idx="0">
                    <c:v>67.256969899037244</c:v>
                  </c:pt>
                  <c:pt idx="1">
                    <c:v>32.843378328058769</c:v>
                  </c:pt>
                  <c:pt idx="2">
                    <c:v>50.410192421771214</c:v>
                  </c:pt>
                </c:numCache>
              </c:numRef>
            </c:minus>
            <c:spPr>
              <a:ln w="12700"/>
            </c:spPr>
          </c:errBars>
          <c:xVal>
            <c:numRef>
              <c:f>Sheet1!$I$9:$I$11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xVal>
          <c:yVal>
            <c:numRef>
              <c:f>Sheet1!$J$9:$J$11</c:f>
              <c:numCache>
                <c:formatCode>General</c:formatCode>
                <c:ptCount val="3"/>
                <c:pt idx="0">
                  <c:v>541</c:v>
                </c:pt>
                <c:pt idx="1">
                  <c:v>413.25</c:v>
                </c:pt>
                <c:pt idx="2">
                  <c:v>195.25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275-4194-BA0F-4F1BBFB567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462592"/>
        <c:axId val="45463168"/>
      </c:scatterChart>
      <c:valAx>
        <c:axId val="45462592"/>
        <c:scaling>
          <c:orientation val="minMax"/>
          <c:min val="-2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45463168"/>
        <c:crosses val="autoZero"/>
        <c:crossBetween val="midCat"/>
      </c:valAx>
      <c:valAx>
        <c:axId val="454631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SG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CPM</a:t>
                </a:r>
                <a:endParaRPr lang="en-SG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2.0408163265306121E-2"/>
              <c:y val="0.386328724541846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45462592"/>
        <c:crossesAt val="-2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2062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823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55633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01573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930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845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8288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388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9930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3846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3060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10B43-E95D-461B-8DC2-58FC3E38B380}" type="datetimeFigureOut">
              <a:rPr lang="en-SG" smtClean="0"/>
              <a:t>12/2/2016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5D0CD-F290-48B6-AEF3-E4E6AB868E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7398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085194" y="3945428"/>
            <a:ext cx="1058377" cy="628954"/>
            <a:chOff x="7744879" y="4518817"/>
            <a:chExt cx="1058377" cy="628954"/>
          </a:xfrm>
        </p:grpSpPr>
        <p:sp>
          <p:nvSpPr>
            <p:cNvPr id="2" name="Rectangle 1"/>
            <p:cNvSpPr/>
            <p:nvPr/>
          </p:nvSpPr>
          <p:spPr>
            <a:xfrm>
              <a:off x="7744879" y="4910610"/>
              <a:ext cx="219469" cy="2371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44879" y="4558655"/>
              <a:ext cx="219469" cy="2371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079981" y="4518817"/>
              <a:ext cx="7232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Isotype</a:t>
              </a:r>
              <a:endParaRPr lang="en-S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79981" y="4870772"/>
              <a:ext cx="6607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CD137</a:t>
              </a:r>
              <a:endParaRPr lang="en-S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0384972" y="222069"/>
            <a:ext cx="1566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SG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1</a:t>
            </a:r>
            <a:endParaRPr lang="en-SG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32632" y="5720006"/>
            <a:ext cx="9623913" cy="307777"/>
            <a:chOff x="1896468" y="6496500"/>
            <a:chExt cx="7508416" cy="232833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1896468" y="6596743"/>
              <a:ext cx="750841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451960" y="6496500"/>
              <a:ext cx="773144" cy="2328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CD137  </a:t>
              </a:r>
              <a:endParaRPr lang="en-SG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037136" y="5895272"/>
            <a:ext cx="98964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SG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</a:t>
            </a:r>
            <a:r>
              <a:rPr lang="en-SG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Fig 1. </a:t>
            </a:r>
            <a:r>
              <a:rPr lang="en-SG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 of CD137 in HRS cell lines. Percentages of CD137 positive cells are represented in the top right corners of panels. Open histograms (anti-CD137); grey histograms (isotype control). Data are representative of 3 independent experiments.</a:t>
            </a:r>
            <a:endParaRPr lang="en-SG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932632" y="368935"/>
            <a:ext cx="9667226" cy="5206123"/>
            <a:chOff x="932632" y="368935"/>
            <a:chExt cx="9667226" cy="5206123"/>
          </a:xfrm>
        </p:grpSpPr>
        <p:grpSp>
          <p:nvGrpSpPr>
            <p:cNvPr id="21" name="Group 20"/>
            <p:cNvGrpSpPr/>
            <p:nvPr/>
          </p:nvGrpSpPr>
          <p:grpSpPr>
            <a:xfrm>
              <a:off x="932632" y="368935"/>
              <a:ext cx="8849301" cy="5206123"/>
              <a:chOff x="1050199" y="251368"/>
              <a:chExt cx="8849301" cy="520612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050199" y="263952"/>
                <a:ext cx="7197063" cy="5193539"/>
                <a:chOff x="1868263" y="145653"/>
                <a:chExt cx="7540066" cy="5671950"/>
              </a:xfrm>
            </p:grpSpPr>
            <p:sp>
              <p:nvSpPr>
                <p:cNvPr id="30" name="TextBox 88"/>
                <p:cNvSpPr txBox="1"/>
                <p:nvPr/>
              </p:nvSpPr>
              <p:spPr>
                <a:xfrm>
                  <a:off x="2523502" y="145653"/>
                  <a:ext cx="1316386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L-428-control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TextBox 89"/>
                <p:cNvSpPr txBox="1"/>
                <p:nvPr/>
              </p:nvSpPr>
              <p:spPr>
                <a:xfrm>
                  <a:off x="2543470" y="3061011"/>
                  <a:ext cx="1268296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L-428-CD137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90"/>
                <p:cNvSpPr txBox="1"/>
                <p:nvPr/>
              </p:nvSpPr>
              <p:spPr>
                <a:xfrm>
                  <a:off x="4989106" y="145653"/>
                  <a:ext cx="141577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L-1236-control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TextBox 91"/>
                <p:cNvSpPr txBox="1"/>
                <p:nvPr/>
              </p:nvSpPr>
              <p:spPr>
                <a:xfrm>
                  <a:off x="5006531" y="3061011"/>
                  <a:ext cx="136768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L-1236-CD137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TextBox 89"/>
                <p:cNvSpPr txBox="1"/>
                <p:nvPr/>
              </p:nvSpPr>
              <p:spPr>
                <a:xfrm>
                  <a:off x="7531260" y="3061010"/>
                  <a:ext cx="1528591" cy="33612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KM-H2-CD137</a:t>
                  </a:r>
                  <a:r>
                    <a:rPr lang="en-US" sz="1400" b="1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TextBox 89"/>
                <p:cNvSpPr txBox="1"/>
                <p:nvPr/>
              </p:nvSpPr>
              <p:spPr>
                <a:xfrm>
                  <a:off x="7497068" y="148597"/>
                  <a:ext cx="1417375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Arial Narrow" pitchFamily="34" charset="0"/>
                      <a:ea typeface="MS PGothic" pitchFamily="34" charset="-128"/>
                      <a:cs typeface="+mn-cs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KM-H2-control</a:t>
                  </a:r>
                  <a:endParaRPr 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1874795" y="458268"/>
                  <a:ext cx="2468880" cy="2468880"/>
                  <a:chOff x="1874795" y="1019971"/>
                  <a:chExt cx="2468880" cy="2468880"/>
                </a:xfrm>
              </p:grpSpPr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32308" t="8607" r="5385" b="32350"/>
                  <a:stretch/>
                </p:blipFill>
                <p:spPr>
                  <a:xfrm>
                    <a:off x="1874795" y="1019971"/>
                    <a:ext cx="2468880" cy="2468880"/>
                  </a:xfrm>
                  <a:prstGeom prst="rect">
                    <a:avLst/>
                  </a:prstGeom>
                </p:spPr>
              </p:pic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3436306" y="1189521"/>
                    <a:ext cx="692818" cy="52322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1.65%</a:t>
                    </a:r>
                  </a:p>
                  <a:p>
                    <a:pPr algn="ctr"/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4387439" y="441147"/>
                  <a:ext cx="2473428" cy="2486001"/>
                  <a:chOff x="4387439" y="1002850"/>
                  <a:chExt cx="2473428" cy="2486001"/>
                </a:xfrm>
              </p:grpSpPr>
              <p:pic>
                <p:nvPicPr>
                  <p:cNvPr id="24" name="Picture 23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22258" t="9252" r="9225" b="22423"/>
                  <a:stretch/>
                </p:blipFill>
                <p:spPr>
                  <a:xfrm>
                    <a:off x="4387439" y="1002850"/>
                    <a:ext cx="2473428" cy="2486001"/>
                  </a:xfrm>
                  <a:prstGeom prst="rect">
                    <a:avLst/>
                  </a:prstGeom>
                </p:spPr>
              </p:pic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5968611" y="1153968"/>
                    <a:ext cx="692818" cy="52322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0.00%</a:t>
                    </a:r>
                  </a:p>
                  <a:p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6939449" y="3312892"/>
                  <a:ext cx="2468880" cy="2489982"/>
                  <a:chOff x="6905237" y="3874595"/>
                  <a:chExt cx="2468880" cy="2489982"/>
                </a:xfrm>
              </p:grpSpPr>
              <p:pic>
                <p:nvPicPr>
                  <p:cNvPr id="8" name="Picture 7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34971" t="7568" r="5443" b="36694"/>
                  <a:stretch/>
                </p:blipFill>
                <p:spPr>
                  <a:xfrm>
                    <a:off x="6905237" y="3874595"/>
                    <a:ext cx="2468880" cy="2489982"/>
                  </a:xfrm>
                  <a:prstGeom prst="rect">
                    <a:avLst/>
                  </a:prstGeom>
                </p:spPr>
              </p:pic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8472127" y="4073277"/>
                    <a:ext cx="692818" cy="52322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5.33%</a:t>
                    </a:r>
                  </a:p>
                  <a:p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868263" y="3335659"/>
                  <a:ext cx="2481943" cy="2481944"/>
                  <a:chOff x="1868263" y="3962677"/>
                  <a:chExt cx="2481943" cy="2481944"/>
                </a:xfrm>
              </p:grpSpPr>
              <p:pic>
                <p:nvPicPr>
                  <p:cNvPr id="27" name="Picture 26"/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l="22619" t="7858" r="8628" b="36345"/>
                  <a:stretch/>
                </p:blipFill>
                <p:spPr>
                  <a:xfrm>
                    <a:off x="1868263" y="3962677"/>
                    <a:ext cx="2481943" cy="2481944"/>
                  </a:xfrm>
                  <a:prstGeom prst="rect">
                    <a:avLst/>
                  </a:prstGeom>
                </p:spPr>
              </p:pic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458943" y="4092425"/>
                    <a:ext cx="692818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99.4%</a:t>
                    </a:r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4392991" y="3342191"/>
                  <a:ext cx="2481944" cy="2468880"/>
                  <a:chOff x="4477980" y="3975741"/>
                  <a:chExt cx="2481944" cy="2468880"/>
                </a:xfrm>
              </p:grpSpPr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l="34321" t="8637" r="5080" b="31913"/>
                  <a:stretch/>
                </p:blipFill>
                <p:spPr>
                  <a:xfrm>
                    <a:off x="4477980" y="3975741"/>
                    <a:ext cx="2481944" cy="2468880"/>
                  </a:xfrm>
                  <a:prstGeom prst="rect">
                    <a:avLst/>
                  </a:prstGeom>
                </p:spPr>
              </p:pic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6109383" y="4083965"/>
                    <a:ext cx="692818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95.4%</a:t>
                    </a:r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6939449" y="425675"/>
                  <a:ext cx="2464062" cy="2484670"/>
                  <a:chOff x="7025945" y="1052693"/>
                  <a:chExt cx="2464062" cy="2484670"/>
                </a:xfrm>
              </p:grpSpPr>
              <p:pic>
                <p:nvPicPr>
                  <p:cNvPr id="7" name="Picture 6"/>
                  <p:cNvPicPr>
                    <a:picLocks noChangeAspect="1"/>
                  </p:cNvPicPr>
                  <p:nvPr/>
                </p:nvPicPr>
                <p:blipFill rotWithShape="1">
                  <a:blip r:embed="rId7"/>
                  <a:srcRect l="22796" t="7385" r="7474" b="36757"/>
                  <a:stretch/>
                </p:blipFill>
                <p:spPr>
                  <a:xfrm>
                    <a:off x="7025945" y="1052693"/>
                    <a:ext cx="2464062" cy="2484670"/>
                  </a:xfrm>
                  <a:prstGeom prst="rect">
                    <a:avLst/>
                  </a:prstGeom>
                </p:spPr>
              </p:pic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8654530" y="1215303"/>
                    <a:ext cx="692818" cy="52322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SG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51.3%</a:t>
                    </a:r>
                  </a:p>
                  <a:p>
                    <a:endParaRPr lang="en-SG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4" name="TextBox 89"/>
              <p:cNvSpPr txBox="1"/>
              <p:nvPr/>
            </p:nvSpPr>
            <p:spPr>
              <a:xfrm>
                <a:off x="9038367" y="251368"/>
                <a:ext cx="86113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Arial Narrow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HDLM-2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8"/>
            <a:srcRect l="23395" t="7786" r="6361" b="35270"/>
            <a:stretch/>
          </p:blipFill>
          <p:spPr>
            <a:xfrm>
              <a:off x="8261316" y="622536"/>
              <a:ext cx="2338542" cy="2290482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9734645" y="800949"/>
              <a:ext cx="69281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59.2%</a:t>
              </a:r>
            </a:p>
            <a:p>
              <a:endParaRPr lang="en-SG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6312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 preferRelativeResize="0">
            <a:picLocks noGrp="1"/>
          </p:cNvPicPr>
          <p:nvPr>
            <p:ph idx="1"/>
          </p:nvPr>
        </p:nvPicPr>
        <p:blipFill rotWithShape="1">
          <a:blip r:embed="rId2"/>
          <a:srcRect l="35125" t="7299" r="9021" b="38065"/>
          <a:stretch/>
        </p:blipFill>
        <p:spPr>
          <a:xfrm>
            <a:off x="2114324" y="604161"/>
            <a:ext cx="2358000" cy="2246423"/>
          </a:xfrm>
          <a:prstGeom prst="rect">
            <a:avLst/>
          </a:prstGeom>
        </p:spPr>
      </p:pic>
      <p:sp>
        <p:nvSpPr>
          <p:cNvPr id="8" name="TextBox 88"/>
          <p:cNvSpPr txBox="1"/>
          <p:nvPr/>
        </p:nvSpPr>
        <p:spPr>
          <a:xfrm>
            <a:off x="2683718" y="318564"/>
            <a:ext cx="131638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L-428-control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9"/>
          <p:cNvSpPr txBox="1"/>
          <p:nvPr/>
        </p:nvSpPr>
        <p:spPr>
          <a:xfrm>
            <a:off x="2694649" y="2942210"/>
            <a:ext cx="126829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L-428-CD137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0"/>
          <p:cNvSpPr txBox="1"/>
          <p:nvPr/>
        </p:nvSpPr>
        <p:spPr>
          <a:xfrm>
            <a:off x="5040111" y="338746"/>
            <a:ext cx="141577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L-1236-control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91"/>
          <p:cNvSpPr txBox="1"/>
          <p:nvPr/>
        </p:nvSpPr>
        <p:spPr>
          <a:xfrm>
            <a:off x="5088201" y="2983620"/>
            <a:ext cx="13676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L-1236-CD137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89"/>
          <p:cNvSpPr txBox="1"/>
          <p:nvPr/>
        </p:nvSpPr>
        <p:spPr>
          <a:xfrm>
            <a:off x="7763829" y="379013"/>
            <a:ext cx="70243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THP-1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544360" y="3821571"/>
            <a:ext cx="1090437" cy="628954"/>
            <a:chOff x="7702193" y="4846300"/>
            <a:chExt cx="1090437" cy="628954"/>
          </a:xfrm>
        </p:grpSpPr>
        <p:sp>
          <p:nvSpPr>
            <p:cNvPr id="14" name="Rectangle 13"/>
            <p:cNvSpPr/>
            <p:nvPr/>
          </p:nvSpPr>
          <p:spPr>
            <a:xfrm>
              <a:off x="7702193" y="5238093"/>
              <a:ext cx="219469" cy="23716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702193" y="4886138"/>
              <a:ext cx="219469" cy="2371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>
                <a:ln>
                  <a:solidFill>
                    <a:schemeClr val="tx1"/>
                  </a:solidFill>
                </a:ln>
                <a:noFill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7296" y="4846300"/>
              <a:ext cx="7232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Isotype</a:t>
              </a:r>
              <a:endParaRPr lang="en-S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7295" y="5189195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CD137L</a:t>
              </a:r>
              <a:endParaRPr lang="en-S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384972" y="222069"/>
            <a:ext cx="1566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SG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2</a:t>
            </a:r>
            <a:endParaRPr lang="en-SG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91397" y="744259"/>
            <a:ext cx="69281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SG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55.1%</a:t>
            </a:r>
          </a:p>
          <a:p>
            <a:endParaRPr lang="en-S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557262" y="612507"/>
            <a:ext cx="2358000" cy="2246423"/>
            <a:chOff x="4397058" y="846727"/>
            <a:chExt cx="2473200" cy="2448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26170" t="8571" r="10890" b="29535"/>
            <a:stretch/>
          </p:blipFill>
          <p:spPr>
            <a:xfrm>
              <a:off x="4397058" y="846727"/>
              <a:ext cx="2473200" cy="244800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6189762" y="1017929"/>
              <a:ext cx="620745" cy="5387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0.5%</a:t>
              </a:r>
            </a:p>
            <a:p>
              <a:endParaRPr lang="en-SG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000201" y="598755"/>
            <a:ext cx="2358000" cy="2246423"/>
            <a:chOff x="6959600" y="827721"/>
            <a:chExt cx="2469600" cy="2448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23229" t="7373" r="6336" b="36122"/>
            <a:stretch/>
          </p:blipFill>
          <p:spPr>
            <a:xfrm>
              <a:off x="6959600" y="827721"/>
              <a:ext cx="2469600" cy="2448000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8408588" y="1026474"/>
              <a:ext cx="931270" cy="5387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99.1%</a:t>
              </a:r>
            </a:p>
            <a:p>
              <a:endParaRPr lang="en-SG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118896" y="3194118"/>
            <a:ext cx="2358000" cy="2246423"/>
            <a:chOff x="1857637" y="3632627"/>
            <a:chExt cx="2469600" cy="244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l="21780" t="7551" r="11751" b="36240"/>
            <a:stretch/>
          </p:blipFill>
          <p:spPr>
            <a:xfrm>
              <a:off x="1857637" y="3632627"/>
              <a:ext cx="2469600" cy="24480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475981" y="3781728"/>
              <a:ext cx="723651" cy="5387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30.8%</a:t>
              </a:r>
            </a:p>
            <a:p>
              <a:endParaRPr lang="en-SG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557262" y="3207037"/>
            <a:ext cx="2358000" cy="2246423"/>
            <a:chOff x="4400658" y="3630239"/>
            <a:chExt cx="2469600" cy="244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/>
            <a:srcRect l="18593" t="7495" r="22807" b="35930"/>
            <a:stretch/>
          </p:blipFill>
          <p:spPr>
            <a:xfrm>
              <a:off x="4400658" y="3630239"/>
              <a:ext cx="2469600" cy="24480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086943" y="3793932"/>
              <a:ext cx="723651" cy="53874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SG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0.69%</a:t>
              </a:r>
            </a:p>
            <a:p>
              <a:endParaRPr lang="en-SG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147137" y="5503374"/>
            <a:ext cx="7062177" cy="307777"/>
            <a:chOff x="2147137" y="5503374"/>
            <a:chExt cx="7062177" cy="307777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2147137" y="5657263"/>
              <a:ext cx="706217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383459" y="5503374"/>
              <a:ext cx="8515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SG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CD137L</a:t>
              </a:r>
              <a:endParaRPr lang="en-SG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045173" y="5788972"/>
            <a:ext cx="78695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SG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SG" sz="1200" b="1" dirty="0">
                <a:latin typeface="Arial" panose="020B0604020202020204" pitchFamily="34" charset="0"/>
                <a:cs typeface="Arial" panose="020B0604020202020204" pitchFamily="34" charset="0"/>
              </a:rPr>
              <a:t> Fig 2. </a:t>
            </a:r>
            <a:r>
              <a:rPr lang="en-SG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CD137L in HRS cell lines and THP-1. Percentages of CD137L positive cells are indicated in the top right corner of the panels. Open histograms (anti-CD137L); grey histograms (isotype control).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8540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1370683"/>
              </p:ext>
            </p:extLst>
          </p:nvPr>
        </p:nvGraphicFramePr>
        <p:xfrm>
          <a:off x="3415601" y="1376088"/>
          <a:ext cx="4978400" cy="3093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2559" y="4463469"/>
            <a:ext cx="1452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Anti-IL-13 (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SG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g/ml)</a:t>
            </a:r>
            <a:endParaRPr lang="en-SG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84972" y="222069"/>
            <a:ext cx="1566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SG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 3</a:t>
            </a:r>
            <a:endParaRPr lang="en-SG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4895" y="5006986"/>
            <a:ext cx="74840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SG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SG" sz="1200" b="1" dirty="0">
                <a:latin typeface="Arial" panose="020B0604020202020204" pitchFamily="34" charset="0"/>
                <a:cs typeface="Arial" panose="020B0604020202020204" pitchFamily="34" charset="0"/>
              </a:rPr>
              <a:t> Fig 3. </a:t>
            </a:r>
            <a:r>
              <a:rPr lang="en-SG" sz="1200" dirty="0">
                <a:latin typeface="Arial" panose="020B0604020202020204" pitchFamily="34" charset="0"/>
                <a:cs typeface="Arial" panose="020B0604020202020204" pitchFamily="34" charset="0"/>
              </a:rPr>
              <a:t>Neutralisation of IL-13 reduces the proliferation of L1236-control cells. Indicated concentrations of anti-IL-13 antibody have been added to the cells for 24 h. Proliferation was measured by 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H-thymidine incorporation. Depicted are means ± standard deviations of 5 replicates.</a:t>
            </a:r>
            <a:endParaRPr lang="en-SG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SG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219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192</Words>
  <Application>Microsoft Office PowerPoint</Application>
  <PresentationFormat>Custom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Sakthi</dc:creator>
  <cp:lastModifiedBy>Schwarz, Herbert</cp:lastModifiedBy>
  <cp:revision>35</cp:revision>
  <dcterms:created xsi:type="dcterms:W3CDTF">2016-01-13T09:02:09Z</dcterms:created>
  <dcterms:modified xsi:type="dcterms:W3CDTF">2016-02-12T05:10:55Z</dcterms:modified>
</cp:coreProperties>
</file>