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AA7C7-5D67-2E41-8A6E-7A16AF4B6080}" type="datetimeFigureOut">
              <a:rPr lang="en-US" smtClean="0"/>
              <a:t>5/30/16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5B309C-FC09-0847-A9D2-45DB938E19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19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Mark:</a:t>
            </a:r>
          </a:p>
          <a:p>
            <a:r>
              <a:rPr lang="en-US" dirty="0" smtClean="0"/>
              <a:t>Points</a:t>
            </a:r>
            <a:r>
              <a:rPr lang="en-US" baseline="0" dirty="0" smtClean="0"/>
              <a:t> to make: </a:t>
            </a:r>
          </a:p>
          <a:p>
            <a:r>
              <a:rPr lang="en-US" baseline="0" dirty="0" smtClean="0"/>
              <a:t>Multiple </a:t>
            </a:r>
            <a:r>
              <a:rPr lang="en-US" baseline="0" dirty="0" err="1" smtClean="0"/>
              <a:t>referall</a:t>
            </a:r>
            <a:r>
              <a:rPr lang="en-US" baseline="0" dirty="0" smtClean="0"/>
              <a:t> points (the red stars)</a:t>
            </a:r>
          </a:p>
          <a:p>
            <a:r>
              <a:rPr lang="en-US" baseline="0" dirty="0" smtClean="0"/>
              <a:t>Treatment exist in silos</a:t>
            </a:r>
          </a:p>
          <a:p>
            <a:endParaRPr lang="en-US" baseline="0" dirty="0" smtClean="0"/>
          </a:p>
          <a:p>
            <a:r>
              <a:rPr lang="en-US" baseline="0" dirty="0" smtClean="0"/>
              <a:t>** I need double sided arrows looking around between all the silos also (so the craziness of arrows shows all the referral needs.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Mark – still need lines between depression and SU, trauma and anxiety. </a:t>
            </a:r>
          </a:p>
          <a:p>
            <a:r>
              <a:rPr lang="en-US" baseline="0" dirty="0" smtClean="0"/>
              <a:t>Red stars are referral points where we would loose people</a:t>
            </a:r>
          </a:p>
          <a:p>
            <a:r>
              <a:rPr lang="en-US" baseline="0" dirty="0" smtClean="0"/>
              <a:t>Should box this all in and put a “table” of sorts explaining this?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EC15F7-216F-904C-8CFD-97C55C9B7CD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894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055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891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128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92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448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275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7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56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71553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98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65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9E9D4-84B2-BC4E-91DC-6CDB753CE42F}" type="datetimeFigureOut">
              <a:rPr lang="en-US" smtClean="0"/>
              <a:t>5/30/16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D3BAF-D0B5-6749-BEEE-3613154548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976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2049" y="1875725"/>
            <a:ext cx="1691793" cy="21917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068" y="1906545"/>
            <a:ext cx="1691793" cy="2191797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143487" y="4705503"/>
            <a:ext cx="1188008" cy="756827"/>
          </a:xfrm>
          <a:custGeom>
            <a:avLst/>
            <a:gdLst>
              <a:gd name="connsiteX0" fmla="*/ 0 w 1568117"/>
              <a:gd name="connsiteY0" fmla="*/ 64800 h 648000"/>
              <a:gd name="connsiteX1" fmla="*/ 64800 w 1568117"/>
              <a:gd name="connsiteY1" fmla="*/ 0 h 648000"/>
              <a:gd name="connsiteX2" fmla="*/ 1503317 w 1568117"/>
              <a:gd name="connsiteY2" fmla="*/ 0 h 648000"/>
              <a:gd name="connsiteX3" fmla="*/ 1568117 w 1568117"/>
              <a:gd name="connsiteY3" fmla="*/ 64800 h 648000"/>
              <a:gd name="connsiteX4" fmla="*/ 1568117 w 1568117"/>
              <a:gd name="connsiteY4" fmla="*/ 583200 h 648000"/>
              <a:gd name="connsiteX5" fmla="*/ 1503317 w 1568117"/>
              <a:gd name="connsiteY5" fmla="*/ 648000 h 648000"/>
              <a:gd name="connsiteX6" fmla="*/ 64800 w 1568117"/>
              <a:gd name="connsiteY6" fmla="*/ 648000 h 648000"/>
              <a:gd name="connsiteX7" fmla="*/ 0 w 1568117"/>
              <a:gd name="connsiteY7" fmla="*/ 583200 h 648000"/>
              <a:gd name="connsiteX8" fmla="*/ 0 w 1568117"/>
              <a:gd name="connsiteY8" fmla="*/ 6480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8117" h="648000">
                <a:moveTo>
                  <a:pt x="0" y="64800"/>
                </a:moveTo>
                <a:cubicBezTo>
                  <a:pt x="0" y="29012"/>
                  <a:pt x="29012" y="0"/>
                  <a:pt x="64800" y="0"/>
                </a:cubicBezTo>
                <a:lnTo>
                  <a:pt x="1503317" y="0"/>
                </a:lnTo>
                <a:cubicBezTo>
                  <a:pt x="1539105" y="0"/>
                  <a:pt x="1568117" y="29012"/>
                  <a:pt x="1568117" y="64800"/>
                </a:cubicBezTo>
                <a:lnTo>
                  <a:pt x="1568117" y="583200"/>
                </a:lnTo>
                <a:cubicBezTo>
                  <a:pt x="1568117" y="618988"/>
                  <a:pt x="1539105" y="648000"/>
                  <a:pt x="1503317" y="648000"/>
                </a:cubicBezTo>
                <a:lnTo>
                  <a:pt x="64800" y="648000"/>
                </a:lnTo>
                <a:cubicBezTo>
                  <a:pt x="29012" y="648000"/>
                  <a:pt x="0" y="618988"/>
                  <a:pt x="0" y="583200"/>
                </a:cubicBezTo>
                <a:lnTo>
                  <a:pt x="0" y="6480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273150" numCol="1" spcCol="1270" anchor="t" anchorCtr="0">
            <a:noAutofit/>
          </a:bodyPr>
          <a:lstStyle/>
          <a:p>
            <a:pPr lvl="0" algn="ctr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kern="1200" dirty="0" smtClean="0">
                <a:solidFill>
                  <a:schemeClr val="tx1"/>
                </a:solidFill>
              </a:rPr>
              <a:t>Universal Prevention</a:t>
            </a:r>
            <a:endParaRPr lang="en-US" sz="1600" b="1" kern="1200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0586" y="1888472"/>
            <a:ext cx="1691794" cy="21917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3607" y="1948535"/>
            <a:ext cx="1563460" cy="219179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9531" y="1906545"/>
            <a:ext cx="1668004" cy="216097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flipH="1">
            <a:off x="3186077" y="2661209"/>
            <a:ext cx="400110" cy="73866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/>
              <a:t>Trauma</a:t>
            </a:r>
            <a:endParaRPr lang="en-US" sz="1400" dirty="0"/>
          </a:p>
        </p:txBody>
      </p:sp>
      <p:sp>
        <p:nvSpPr>
          <p:cNvPr id="27" name="TextBox 26"/>
          <p:cNvSpPr txBox="1"/>
          <p:nvPr/>
        </p:nvSpPr>
        <p:spPr>
          <a:xfrm flipH="1">
            <a:off x="4431192" y="2404690"/>
            <a:ext cx="400110" cy="108949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/>
              <a:t>Depression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 flipH="1">
            <a:off x="5608502" y="2675102"/>
            <a:ext cx="400110" cy="738664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/>
              <a:t>Anxiety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 flipH="1">
            <a:off x="6734351" y="2491667"/>
            <a:ext cx="615553" cy="92661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/>
              <a:t>Substance use</a:t>
            </a:r>
            <a:endParaRPr lang="en-US" sz="1400" dirty="0"/>
          </a:p>
        </p:txBody>
      </p:sp>
      <p:cxnSp>
        <p:nvCxnSpPr>
          <p:cNvPr id="30" name="Straight Arrow Connector 29"/>
          <p:cNvCxnSpPr/>
          <p:nvPr/>
        </p:nvCxnSpPr>
        <p:spPr>
          <a:xfrm>
            <a:off x="2293867" y="3290747"/>
            <a:ext cx="66989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586187" y="3279292"/>
            <a:ext cx="66989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938610" y="3279292"/>
            <a:ext cx="66989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Curved Connector 34"/>
          <p:cNvCxnSpPr/>
          <p:nvPr/>
        </p:nvCxnSpPr>
        <p:spPr>
          <a:xfrm>
            <a:off x="2293867" y="2661209"/>
            <a:ext cx="3198513" cy="112775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urved Connector 38"/>
          <p:cNvCxnSpPr/>
          <p:nvPr/>
        </p:nvCxnSpPr>
        <p:spPr>
          <a:xfrm flipV="1">
            <a:off x="2293867" y="2374189"/>
            <a:ext cx="4146742" cy="575251"/>
          </a:xfrm>
          <a:prstGeom prst="curvedConnector3">
            <a:avLst>
              <a:gd name="adj1" fmla="val 9605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7423727" y="4599163"/>
            <a:ext cx="1720273" cy="1158170"/>
          </a:xfrm>
          <a:custGeom>
            <a:avLst/>
            <a:gdLst>
              <a:gd name="connsiteX0" fmla="*/ 0 w 1568117"/>
              <a:gd name="connsiteY0" fmla="*/ 64800 h 648000"/>
              <a:gd name="connsiteX1" fmla="*/ 64800 w 1568117"/>
              <a:gd name="connsiteY1" fmla="*/ 0 h 648000"/>
              <a:gd name="connsiteX2" fmla="*/ 1503317 w 1568117"/>
              <a:gd name="connsiteY2" fmla="*/ 0 h 648000"/>
              <a:gd name="connsiteX3" fmla="*/ 1568117 w 1568117"/>
              <a:gd name="connsiteY3" fmla="*/ 64800 h 648000"/>
              <a:gd name="connsiteX4" fmla="*/ 1568117 w 1568117"/>
              <a:gd name="connsiteY4" fmla="*/ 583200 h 648000"/>
              <a:gd name="connsiteX5" fmla="*/ 1503317 w 1568117"/>
              <a:gd name="connsiteY5" fmla="*/ 648000 h 648000"/>
              <a:gd name="connsiteX6" fmla="*/ 64800 w 1568117"/>
              <a:gd name="connsiteY6" fmla="*/ 648000 h 648000"/>
              <a:gd name="connsiteX7" fmla="*/ 0 w 1568117"/>
              <a:gd name="connsiteY7" fmla="*/ 583200 h 648000"/>
              <a:gd name="connsiteX8" fmla="*/ 0 w 1568117"/>
              <a:gd name="connsiteY8" fmla="*/ 6480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8117" h="648000">
                <a:moveTo>
                  <a:pt x="0" y="64800"/>
                </a:moveTo>
                <a:cubicBezTo>
                  <a:pt x="0" y="29012"/>
                  <a:pt x="29012" y="0"/>
                  <a:pt x="64800" y="0"/>
                </a:cubicBezTo>
                <a:lnTo>
                  <a:pt x="1503317" y="0"/>
                </a:lnTo>
                <a:cubicBezTo>
                  <a:pt x="1539105" y="0"/>
                  <a:pt x="1568117" y="29012"/>
                  <a:pt x="1568117" y="64800"/>
                </a:cubicBezTo>
                <a:lnTo>
                  <a:pt x="1568117" y="583200"/>
                </a:lnTo>
                <a:cubicBezTo>
                  <a:pt x="1568117" y="618988"/>
                  <a:pt x="1539105" y="648000"/>
                  <a:pt x="1503317" y="648000"/>
                </a:cubicBezTo>
                <a:lnTo>
                  <a:pt x="64800" y="648000"/>
                </a:lnTo>
                <a:cubicBezTo>
                  <a:pt x="29012" y="648000"/>
                  <a:pt x="0" y="618988"/>
                  <a:pt x="0" y="583200"/>
                </a:cubicBezTo>
                <a:lnTo>
                  <a:pt x="0" y="6480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273150" numCol="1" spcCol="1270" anchor="t" anchorCtr="0">
            <a:noAutofit/>
          </a:bodyPr>
          <a:lstStyle/>
          <a:p>
            <a:pPr lvl="0" algn="l"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sz="1600" b="1" dirty="0" smtClean="0">
                <a:solidFill>
                  <a:srgbClr val="000000"/>
                </a:solidFill>
              </a:rPr>
              <a:t>Specialty Services: Hospitalization or Medication</a:t>
            </a:r>
            <a:endParaRPr lang="en-US" sz="1600" b="1" kern="1200" dirty="0">
              <a:solidFill>
                <a:srgbClr val="000000"/>
              </a:solidFill>
            </a:endParaRPr>
          </a:p>
        </p:txBody>
      </p:sp>
      <p:cxnSp>
        <p:nvCxnSpPr>
          <p:cNvPr id="36" name="Curved Connector 35"/>
          <p:cNvCxnSpPr/>
          <p:nvPr/>
        </p:nvCxnSpPr>
        <p:spPr>
          <a:xfrm flipV="1">
            <a:off x="5037130" y="2491667"/>
            <a:ext cx="1707671" cy="457773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97467" y="1840888"/>
            <a:ext cx="7196666" cy="2080578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235731" y="4919411"/>
            <a:ext cx="4885866" cy="167584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lvl="1" indent="-285750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US" dirty="0" smtClean="0"/>
              <a:t>Each silo needs a different provider OR one provider would have to train and master multiple treatments</a:t>
            </a:r>
          </a:p>
          <a:p>
            <a:pPr marL="285750" lvl="1" indent="-285750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US" dirty="0" smtClean="0"/>
              <a:t>Multiple referral points within this box </a:t>
            </a:r>
          </a:p>
          <a:p>
            <a:pPr marL="285750" lvl="1" indent="-285750" algn="ctr" defTabSz="6667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Font typeface="Arial"/>
              <a:buChar char="•"/>
            </a:pPr>
            <a:r>
              <a:rPr lang="en-US" dirty="0" smtClean="0">
                <a:ln>
                  <a:solidFill>
                    <a:schemeClr val="tx1"/>
                  </a:solidFill>
                </a:ln>
              </a:rPr>
              <a:t>No training on how to handle comorbidity or differences in severity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	</a:t>
            </a:r>
          </a:p>
        </p:txBody>
      </p:sp>
      <p:sp>
        <p:nvSpPr>
          <p:cNvPr id="38" name="Down Arrow Callout 37"/>
          <p:cNvSpPr/>
          <p:nvPr/>
        </p:nvSpPr>
        <p:spPr>
          <a:xfrm>
            <a:off x="1331495" y="4067522"/>
            <a:ext cx="822960" cy="822960"/>
          </a:xfrm>
          <a:prstGeom prst="downArrowCallou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Referral point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0" name="Down Arrow Callout 39"/>
          <p:cNvSpPr/>
          <p:nvPr/>
        </p:nvSpPr>
        <p:spPr>
          <a:xfrm>
            <a:off x="6934331" y="3921466"/>
            <a:ext cx="822960" cy="822960"/>
          </a:xfrm>
          <a:prstGeom prst="downArrowCallou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Referral point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42" name="Freeform 41"/>
          <p:cNvSpPr/>
          <p:nvPr/>
        </p:nvSpPr>
        <p:spPr>
          <a:xfrm>
            <a:off x="1937946" y="468692"/>
            <a:ext cx="5229449" cy="1078347"/>
          </a:xfrm>
          <a:custGeom>
            <a:avLst/>
            <a:gdLst>
              <a:gd name="connsiteX0" fmla="*/ 0 w 1568117"/>
              <a:gd name="connsiteY0" fmla="*/ 64800 h 648000"/>
              <a:gd name="connsiteX1" fmla="*/ 64800 w 1568117"/>
              <a:gd name="connsiteY1" fmla="*/ 0 h 648000"/>
              <a:gd name="connsiteX2" fmla="*/ 1503317 w 1568117"/>
              <a:gd name="connsiteY2" fmla="*/ 0 h 648000"/>
              <a:gd name="connsiteX3" fmla="*/ 1568117 w 1568117"/>
              <a:gd name="connsiteY3" fmla="*/ 64800 h 648000"/>
              <a:gd name="connsiteX4" fmla="*/ 1568117 w 1568117"/>
              <a:gd name="connsiteY4" fmla="*/ 583200 h 648000"/>
              <a:gd name="connsiteX5" fmla="*/ 1503317 w 1568117"/>
              <a:gd name="connsiteY5" fmla="*/ 648000 h 648000"/>
              <a:gd name="connsiteX6" fmla="*/ 64800 w 1568117"/>
              <a:gd name="connsiteY6" fmla="*/ 648000 h 648000"/>
              <a:gd name="connsiteX7" fmla="*/ 0 w 1568117"/>
              <a:gd name="connsiteY7" fmla="*/ 583200 h 648000"/>
              <a:gd name="connsiteX8" fmla="*/ 0 w 1568117"/>
              <a:gd name="connsiteY8" fmla="*/ 64800 h 64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8117" h="648000">
                <a:moveTo>
                  <a:pt x="0" y="64800"/>
                </a:moveTo>
                <a:cubicBezTo>
                  <a:pt x="0" y="29012"/>
                  <a:pt x="29012" y="0"/>
                  <a:pt x="64800" y="0"/>
                </a:cubicBezTo>
                <a:lnTo>
                  <a:pt x="1503317" y="0"/>
                </a:lnTo>
                <a:cubicBezTo>
                  <a:pt x="1539105" y="0"/>
                  <a:pt x="1568117" y="29012"/>
                  <a:pt x="1568117" y="64800"/>
                </a:cubicBezTo>
                <a:lnTo>
                  <a:pt x="1568117" y="583200"/>
                </a:lnTo>
                <a:cubicBezTo>
                  <a:pt x="1568117" y="618988"/>
                  <a:pt x="1539105" y="648000"/>
                  <a:pt x="1503317" y="648000"/>
                </a:cubicBezTo>
                <a:lnTo>
                  <a:pt x="64800" y="648000"/>
                </a:lnTo>
                <a:cubicBezTo>
                  <a:pt x="29012" y="648000"/>
                  <a:pt x="0" y="618988"/>
                  <a:pt x="0" y="583200"/>
                </a:cubicBezTo>
                <a:lnTo>
                  <a:pt x="0" y="64800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1">
              <a:hueOff val="0"/>
              <a:satOff val="0"/>
              <a:lumOff val="0"/>
              <a:alphaOff val="0"/>
            </a:schemeClr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06680" tIns="106680" rIns="106680" bIns="273150" numCol="1" spcCol="1270" anchor="t" anchorCtr="0">
            <a:noAutofit/>
          </a:bodyPr>
          <a:lstStyle/>
          <a:p>
            <a:pPr lvl="0" algn="ctr" defTabSz="666750">
              <a:spcBef>
                <a:spcPct val="0"/>
              </a:spcBef>
            </a:pPr>
            <a:r>
              <a:rPr lang="en-US" sz="2800" b="1" kern="1200" dirty="0" smtClean="0">
                <a:solidFill>
                  <a:schemeClr val="tx1"/>
                </a:solidFill>
              </a:rPr>
              <a:t>Mild          Moderate         Severe </a:t>
            </a:r>
          </a:p>
          <a:p>
            <a:pPr lvl="0" algn="ctr" defTabSz="666750">
              <a:spcBef>
                <a:spcPct val="0"/>
              </a:spcBef>
            </a:pPr>
            <a:r>
              <a:rPr lang="en-US" sz="2800" b="1" kern="1200" dirty="0" smtClean="0">
                <a:solidFill>
                  <a:schemeClr val="tx1"/>
                </a:solidFill>
              </a:rPr>
              <a:t>Common mental health problems</a:t>
            </a:r>
            <a:endParaRPr lang="en-US" sz="2800" b="1" kern="1200" dirty="0">
              <a:solidFill>
                <a:schemeClr val="tx1"/>
              </a:solidFill>
            </a:endParaRPr>
          </a:p>
        </p:txBody>
      </p:sp>
      <p:sp>
        <p:nvSpPr>
          <p:cNvPr id="11" name="Left-Right Arrow 10"/>
          <p:cNvSpPr/>
          <p:nvPr/>
        </p:nvSpPr>
        <p:spPr>
          <a:xfrm>
            <a:off x="2953833" y="610785"/>
            <a:ext cx="632354" cy="484632"/>
          </a:xfrm>
          <a:prstGeom prst="left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-Right Arrow 43"/>
          <p:cNvSpPr/>
          <p:nvPr/>
        </p:nvSpPr>
        <p:spPr>
          <a:xfrm>
            <a:off x="5176203" y="610785"/>
            <a:ext cx="632354" cy="484632"/>
          </a:xfrm>
          <a:prstGeom prst="left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 flipH="1">
            <a:off x="1522447" y="2374189"/>
            <a:ext cx="830997" cy="994857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1400" dirty="0" smtClean="0"/>
              <a:t>Behavior Problems / Parenting</a:t>
            </a:r>
            <a:endParaRPr lang="en-US" sz="1400" dirty="0"/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6112952" y="3329405"/>
            <a:ext cx="66989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urved Connector 42"/>
          <p:cNvCxnSpPr/>
          <p:nvPr/>
        </p:nvCxnSpPr>
        <p:spPr>
          <a:xfrm>
            <a:off x="2446267" y="2813609"/>
            <a:ext cx="1809812" cy="135831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2726834" y="3981409"/>
            <a:ext cx="3713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Arrows above are all points of referral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152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Macintosh PowerPoint</Application>
  <PresentationFormat>On-screen Show (4:3)</PresentationFormat>
  <Paragraphs>26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Laura Murray</dc:creator>
  <cp:lastModifiedBy>Laura Murray</cp:lastModifiedBy>
  <cp:revision>3</cp:revision>
  <dcterms:created xsi:type="dcterms:W3CDTF">2016-03-08T17:42:57Z</dcterms:created>
  <dcterms:modified xsi:type="dcterms:W3CDTF">2016-05-30T18:25:11Z</dcterms:modified>
</cp:coreProperties>
</file>