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/>
    <p:restoredTop sz="94683"/>
  </p:normalViewPr>
  <p:slideViewPr>
    <p:cSldViewPr snapToGrid="0" snapToObjects="1">
      <p:cViewPr varScale="1">
        <p:scale>
          <a:sx n="100" d="100"/>
          <a:sy n="100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himiya/Desktop/Figure&#20803;&#12486;&#12441;&#12540;&#12479;/&#27743;Figure&#12414;&#12392;&#1241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localhost/Users/himiya/Desktop/Figure&#20803;&#12486;&#12441;&#12540;&#12479;/&#27743;Figure&#12414;&#12392;&#1241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093809394515"/>
          <c:y val="0.0940034448818897"/>
          <c:w val="0.404287941948433"/>
          <c:h val="0.69178311571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'Figure 5B (5)'!$D$3</c:f>
              <c:strCache>
                <c:ptCount val="1"/>
                <c:pt idx="0">
                  <c:v>Ad MOI=300</c:v>
                </c:pt>
              </c:strCache>
            </c:strRef>
          </c:tx>
          <c:spPr>
            <a:noFill/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(5)'!$I$4</c:f>
                <c:numCache>
                  <c:formatCode>General</c:formatCode>
                  <c:ptCount val="1"/>
                  <c:pt idx="0">
                    <c:v>14.65</c:v>
                  </c:pt>
                </c:numCache>
              </c:numRef>
            </c:plus>
            <c:minus>
              <c:numRef>
                <c:f>'Figure 5B (5)'!$I$4</c:f>
                <c:numCache>
                  <c:formatCode>General</c:formatCode>
                  <c:ptCount val="1"/>
                  <c:pt idx="0">
                    <c:v>14.65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'Figure 5B (5)'!$B$4</c:f>
              <c:numCache>
                <c:formatCode>General</c:formatCode>
                <c:ptCount val="1"/>
              </c:numCache>
            </c:numRef>
          </c:cat>
          <c:val>
            <c:numRef>
              <c:f>'Figure 5B (5)'!$D$4</c:f>
              <c:numCache>
                <c:formatCode>General</c:formatCode>
                <c:ptCount val="1"/>
                <c:pt idx="0">
                  <c:v>724.62</c:v>
                </c:pt>
              </c:numCache>
            </c:numRef>
          </c:val>
        </c:ser>
        <c:ser>
          <c:idx val="1"/>
          <c:order val="1"/>
          <c:tx>
            <c:strRef>
              <c:f>'Figure 5B (5)'!$E$3</c:f>
              <c:strCache>
                <c:ptCount val="1"/>
                <c:pt idx="0">
                  <c:v>10 uM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(5)'!$J$4</c:f>
                <c:numCache>
                  <c:formatCode>General</c:formatCode>
                  <c:ptCount val="1"/>
                  <c:pt idx="0">
                    <c:v>1.008664529044984</c:v>
                  </c:pt>
                </c:numCache>
              </c:numRef>
            </c:plus>
            <c:minus>
              <c:numRef>
                <c:f>'Figure 5B (5)'!$J$4</c:f>
                <c:numCache>
                  <c:formatCode>General</c:formatCode>
                  <c:ptCount val="1"/>
                  <c:pt idx="0">
                    <c:v>1.008664529044984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'Figure 5B (5)'!$B$4</c:f>
              <c:numCache>
                <c:formatCode>General</c:formatCode>
                <c:ptCount val="1"/>
              </c:numCache>
            </c:numRef>
          </c:cat>
          <c:val>
            <c:numRef>
              <c:f>'Figure 5B (5)'!$E$4</c:f>
              <c:numCache>
                <c:formatCode>0.00</c:formatCode>
                <c:ptCount val="1"/>
                <c:pt idx="0">
                  <c:v>1089.063333333333</c:v>
                </c:pt>
              </c:numCache>
            </c:numRef>
          </c:val>
        </c:ser>
        <c:ser>
          <c:idx val="3"/>
          <c:order val="2"/>
          <c:tx>
            <c:strRef>
              <c:f>'Figure 5B (5)'!$G$3</c:f>
              <c:strCache>
                <c:ptCount val="1"/>
                <c:pt idx="0">
                  <c:v>40 uM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(5)'!$L$4</c:f>
                <c:numCache>
                  <c:formatCode>General</c:formatCode>
                  <c:ptCount val="1"/>
                  <c:pt idx="0">
                    <c:v>13.12755156835414</c:v>
                  </c:pt>
                </c:numCache>
              </c:numRef>
            </c:plus>
            <c:minus>
              <c:numRef>
                <c:f>'Figure 5B (5)'!$L$4</c:f>
                <c:numCache>
                  <c:formatCode>General</c:formatCode>
                  <c:ptCount val="1"/>
                  <c:pt idx="0">
                    <c:v>13.12755156835414</c:v>
                  </c:pt>
                </c:numCache>
              </c:numRef>
            </c:minus>
          </c:errBars>
          <c:cat>
            <c:numRef>
              <c:f>'Figure 5B (5)'!$B$4</c:f>
              <c:numCache>
                <c:formatCode>General</c:formatCode>
                <c:ptCount val="1"/>
              </c:numCache>
            </c:numRef>
          </c:cat>
          <c:val>
            <c:numRef>
              <c:f>'Figure 5B (5)'!$G$4</c:f>
              <c:numCache>
                <c:formatCode>0.00</c:formatCode>
                <c:ptCount val="1"/>
                <c:pt idx="0">
                  <c:v>1930.36</c:v>
                </c:pt>
              </c:numCache>
            </c:numRef>
          </c:val>
        </c:ser>
        <c:ser>
          <c:idx val="4"/>
          <c:order val="3"/>
          <c:tx>
            <c:strRef>
              <c:f>'Figure 5B (5)'!$H$3</c:f>
              <c:strCache>
                <c:ptCount val="1"/>
                <c:pt idx="0">
                  <c:v>80 uM</c:v>
                </c:pt>
              </c:strCache>
            </c:strRef>
          </c:tx>
          <c:spPr>
            <a:solidFill>
              <a:srgbClr val="0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(5)'!$M$4</c:f>
                <c:numCache>
                  <c:formatCode>General</c:formatCode>
                  <c:ptCount val="1"/>
                  <c:pt idx="0">
                    <c:v>12.2240805064801</c:v>
                  </c:pt>
                </c:numCache>
              </c:numRef>
            </c:plus>
            <c:minus>
              <c:numRef>
                <c:f>'Figure 5B (5)'!$M$4</c:f>
                <c:numCache>
                  <c:formatCode>General</c:formatCode>
                  <c:ptCount val="1"/>
                  <c:pt idx="0">
                    <c:v>12.2240805064801</c:v>
                  </c:pt>
                </c:numCache>
              </c:numRef>
            </c:minus>
          </c:errBars>
          <c:cat>
            <c:numRef>
              <c:f>'Figure 5B (5)'!$B$4</c:f>
              <c:numCache>
                <c:formatCode>General</c:formatCode>
                <c:ptCount val="1"/>
              </c:numCache>
            </c:numRef>
          </c:cat>
          <c:val>
            <c:numRef>
              <c:f>'Figure 5B (5)'!$H$4</c:f>
              <c:numCache>
                <c:formatCode>0.00</c:formatCode>
                <c:ptCount val="1"/>
                <c:pt idx="0">
                  <c:v>2380.633333333334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48442448"/>
        <c:axId val="-2062472800"/>
      </c:barChart>
      <c:catAx>
        <c:axId val="184844244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-2062472800"/>
        <c:crosses val="autoZero"/>
        <c:auto val="1"/>
        <c:lblAlgn val="ctr"/>
        <c:lblOffset val="100"/>
        <c:noMultiLvlLbl val="0"/>
      </c:catAx>
      <c:valAx>
        <c:axId val="-2062472800"/>
        <c:scaling>
          <c:orientation val="minMax"/>
          <c:max val="2500.0"/>
          <c:min val="0.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1848442448"/>
        <c:crosses val="autoZero"/>
        <c:crossBetween val="between"/>
        <c:majorUnit val="500.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093809394515"/>
          <c:y val="0.0940034448818897"/>
          <c:w val="0.404287941948433"/>
          <c:h val="0.69178311571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'Figure 5B (6)'!$D$3</c:f>
              <c:strCache>
                <c:ptCount val="1"/>
                <c:pt idx="0">
                  <c:v>Ad MOI=300</c:v>
                </c:pt>
              </c:strCache>
            </c:strRef>
          </c:tx>
          <c:spPr>
            <a:noFill/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(6)'!$I$4</c:f>
                <c:numCache>
                  <c:formatCode>General</c:formatCode>
                  <c:ptCount val="1"/>
                  <c:pt idx="0">
                    <c:v>20.52549185820417</c:v>
                  </c:pt>
                </c:numCache>
              </c:numRef>
            </c:plus>
            <c:minus>
              <c:numRef>
                <c:f>'Figure 5B (6)'!$I$4</c:f>
                <c:numCache>
                  <c:formatCode>General</c:formatCode>
                  <c:ptCount val="1"/>
                  <c:pt idx="0">
                    <c:v>20.52549185820417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'Figure 5B (6)'!$B$4</c:f>
              <c:numCache>
                <c:formatCode>General</c:formatCode>
                <c:ptCount val="1"/>
              </c:numCache>
            </c:numRef>
          </c:cat>
          <c:val>
            <c:numRef>
              <c:f>'Figure 5B (6)'!$D$4</c:f>
              <c:numCache>
                <c:formatCode>General</c:formatCode>
                <c:ptCount val="1"/>
                <c:pt idx="0">
                  <c:v>2385.34</c:v>
                </c:pt>
              </c:numCache>
            </c:numRef>
          </c:val>
        </c:ser>
        <c:ser>
          <c:idx val="1"/>
          <c:order val="1"/>
          <c:tx>
            <c:strRef>
              <c:f>'Figure 5B (6)'!$E$3</c:f>
              <c:strCache>
                <c:ptCount val="1"/>
                <c:pt idx="0">
                  <c:v>10 uM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(6)'!$J$4</c:f>
                <c:numCache>
                  <c:formatCode>General</c:formatCode>
                  <c:ptCount val="1"/>
                  <c:pt idx="0">
                    <c:v>25.2016786164721</c:v>
                  </c:pt>
                </c:numCache>
              </c:numRef>
            </c:plus>
            <c:minus>
              <c:numRef>
                <c:f>'Figure 5B (6)'!$J$4</c:f>
                <c:numCache>
                  <c:formatCode>General</c:formatCode>
                  <c:ptCount val="1"/>
                  <c:pt idx="0">
                    <c:v>25.2016786164721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'Figure 5B (6)'!$B$4</c:f>
              <c:numCache>
                <c:formatCode>General</c:formatCode>
                <c:ptCount val="1"/>
              </c:numCache>
            </c:numRef>
          </c:cat>
          <c:val>
            <c:numRef>
              <c:f>'Figure 5B (6)'!$E$4</c:f>
              <c:numCache>
                <c:formatCode>General</c:formatCode>
                <c:ptCount val="1"/>
                <c:pt idx="0">
                  <c:v>2654.836666666667</c:v>
                </c:pt>
              </c:numCache>
            </c:numRef>
          </c:val>
        </c:ser>
        <c:ser>
          <c:idx val="3"/>
          <c:order val="2"/>
          <c:tx>
            <c:strRef>
              <c:f>'Figure 5B (6)'!$G$3</c:f>
              <c:strCache>
                <c:ptCount val="1"/>
                <c:pt idx="0">
                  <c:v>40 uM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(6)'!$L$4</c:f>
                <c:numCache>
                  <c:formatCode>General</c:formatCode>
                  <c:ptCount val="1"/>
                  <c:pt idx="0">
                    <c:v>17.42073904088182</c:v>
                  </c:pt>
                </c:numCache>
              </c:numRef>
            </c:plus>
            <c:minus>
              <c:numRef>
                <c:f>'Figure 5B (6)'!$L$4</c:f>
                <c:numCache>
                  <c:formatCode>General</c:formatCode>
                  <c:ptCount val="1"/>
                  <c:pt idx="0">
                    <c:v>17.42073904088182</c:v>
                  </c:pt>
                </c:numCache>
              </c:numRef>
            </c:minus>
          </c:errBars>
          <c:cat>
            <c:numRef>
              <c:f>'Figure 5B (6)'!$B$4</c:f>
              <c:numCache>
                <c:formatCode>General</c:formatCode>
                <c:ptCount val="1"/>
              </c:numCache>
            </c:numRef>
          </c:cat>
          <c:val>
            <c:numRef>
              <c:f>'Figure 5B (6)'!$G$4</c:f>
              <c:numCache>
                <c:formatCode>General</c:formatCode>
                <c:ptCount val="1"/>
                <c:pt idx="0">
                  <c:v>4278.046666666667</c:v>
                </c:pt>
              </c:numCache>
            </c:numRef>
          </c:val>
        </c:ser>
        <c:ser>
          <c:idx val="4"/>
          <c:order val="3"/>
          <c:tx>
            <c:strRef>
              <c:f>'Figure 5B (6)'!$H$3</c:f>
              <c:strCache>
                <c:ptCount val="1"/>
                <c:pt idx="0">
                  <c:v>80 uM</c:v>
                </c:pt>
              </c:strCache>
            </c:strRef>
          </c:tx>
          <c:spPr>
            <a:solidFill>
              <a:srgbClr val="0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'Figure 5B (6)'!$M$4</c:f>
                <c:numCache>
                  <c:formatCode>General</c:formatCode>
                  <c:ptCount val="1"/>
                  <c:pt idx="0">
                    <c:v>13.14937934513978</c:v>
                  </c:pt>
                </c:numCache>
              </c:numRef>
            </c:plus>
            <c:minus>
              <c:numRef>
                <c:f>'Figure 5B (6)'!$M$4</c:f>
                <c:numCache>
                  <c:formatCode>General</c:formatCode>
                  <c:ptCount val="1"/>
                  <c:pt idx="0">
                    <c:v>13.14937934513978</c:v>
                  </c:pt>
                </c:numCache>
              </c:numRef>
            </c:minus>
          </c:errBars>
          <c:cat>
            <c:numRef>
              <c:f>'Figure 5B (6)'!$B$4</c:f>
              <c:numCache>
                <c:formatCode>General</c:formatCode>
                <c:ptCount val="1"/>
              </c:numCache>
            </c:numRef>
          </c:cat>
          <c:val>
            <c:numRef>
              <c:f>'Figure 5B (6)'!$H$4</c:f>
              <c:numCache>
                <c:formatCode>General</c:formatCode>
                <c:ptCount val="1"/>
                <c:pt idx="0">
                  <c:v>4927.94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8492112"/>
        <c:axId val="1816078752"/>
      </c:barChart>
      <c:catAx>
        <c:axId val="181849211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1816078752"/>
        <c:crosses val="autoZero"/>
        <c:auto val="1"/>
        <c:lblAlgn val="ctr"/>
        <c:lblOffset val="100"/>
        <c:noMultiLvlLbl val="0"/>
      </c:catAx>
      <c:valAx>
        <c:axId val="1816078752"/>
        <c:scaling>
          <c:orientation val="minMax"/>
          <c:max val="5000.0"/>
          <c:min val="0.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1818492112"/>
        <c:crosses val="autoZero"/>
        <c:crossBetween val="between"/>
        <c:majorUnit val="1000.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80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535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81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73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6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3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22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71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3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1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7E75-A511-0248-A3DC-F8050C533402}" type="datetimeFigureOut">
              <a:rPr kumimoji="1" lang="ja-JP" altLang="en-US" smtClean="0"/>
              <a:t>2016/3/7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3C93-453C-BC44-85DA-57E6BA086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196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グラフ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876346"/>
              </p:ext>
            </p:extLst>
          </p:nvPr>
        </p:nvGraphicFramePr>
        <p:xfrm>
          <a:off x="331775" y="1617549"/>
          <a:ext cx="7672754" cy="3923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3" name="グラフ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323525"/>
              </p:ext>
            </p:extLst>
          </p:nvPr>
        </p:nvGraphicFramePr>
        <p:xfrm>
          <a:off x="4225911" y="1617549"/>
          <a:ext cx="7672754" cy="3923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図形グループ 4"/>
          <p:cNvGrpSpPr/>
          <p:nvPr/>
        </p:nvGrpSpPr>
        <p:grpSpPr>
          <a:xfrm>
            <a:off x="5127004" y="4714686"/>
            <a:ext cx="5424625" cy="374224"/>
            <a:chOff x="5127004" y="4714686"/>
            <a:chExt cx="5424625" cy="374224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5127004" y="4750356"/>
              <a:ext cx="617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ZOL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117522" y="4750356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600100" y="475035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10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7170722" y="475035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40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7738214" y="475035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80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8320898" y="4714686"/>
              <a:ext cx="22307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ja-JP" sz="1600" b="1" dirty="0" err="1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altLang="ja-JP" sz="1600" b="1" dirty="0" err="1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2038833" y="1470954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Ad-GFP: 300 </a:t>
            </a:r>
            <a:r>
              <a:rPr lang="en-US" altLang="ja-JP" b="1" dirty="0" err="1">
                <a:latin typeface="Times New Roman" pitchFamily="18" charset="0"/>
                <a:cs typeface="Times New Roman" pitchFamily="18" charset="0"/>
              </a:rPr>
              <a:t>vp</a:t>
            </a:r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/cell</a:t>
            </a:r>
            <a:endParaRPr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 rot="16200000">
            <a:off x="-800187" y="3131720"/>
            <a:ext cx="2796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Mean fluorescent intensity</a:t>
            </a:r>
            <a:endParaRPr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851618" y="147095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Ad-GFP: 1000 </a:t>
            </a:r>
            <a:r>
              <a:rPr lang="en-US" altLang="ja-JP" b="1" dirty="0" err="1">
                <a:latin typeface="Times New Roman" pitchFamily="18" charset="0"/>
                <a:cs typeface="Times New Roman" pitchFamily="18" charset="0"/>
              </a:rPr>
              <a:t>vp</a:t>
            </a:r>
            <a:r>
              <a:rPr lang="en-US" altLang="ja-JP" b="1" dirty="0">
                <a:latin typeface="Times New Roman" pitchFamily="18" charset="0"/>
                <a:cs typeface="Times New Roman" pitchFamily="18" charset="0"/>
              </a:rPr>
              <a:t>/cell</a:t>
            </a:r>
            <a:endParaRPr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13446" y="622365"/>
            <a:ext cx="2474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図形グループ 45"/>
          <p:cNvGrpSpPr/>
          <p:nvPr/>
        </p:nvGrpSpPr>
        <p:grpSpPr>
          <a:xfrm>
            <a:off x="1204500" y="4714686"/>
            <a:ext cx="5424625" cy="374224"/>
            <a:chOff x="5127004" y="4714686"/>
            <a:chExt cx="5424625" cy="374224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5127004" y="4750356"/>
              <a:ext cx="6174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ZOL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6117522" y="4750356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625500" y="475035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10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7183422" y="475035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40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7750914" y="4750356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80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8320898" y="4714686"/>
              <a:ext cx="22307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ja-JP" sz="1600" b="1" dirty="0" err="1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altLang="ja-JP" sz="1600" b="1" dirty="0" err="1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altLang="ja-JP" sz="1600" b="1" dirty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517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30</Words>
  <Application>Microsoft Macintosh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ＭＳ Ｐゴシック</vt:lpstr>
      <vt:lpstr>Symbol</vt:lpstr>
      <vt:lpstr>Times New Roman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xbs</dc:creator>
  <cp:lastModifiedBy>xbs</cp:lastModifiedBy>
  <cp:revision>9</cp:revision>
  <cp:lastPrinted>2016-03-04T12:11:47Z</cp:lastPrinted>
  <dcterms:created xsi:type="dcterms:W3CDTF">2016-03-04T12:03:45Z</dcterms:created>
  <dcterms:modified xsi:type="dcterms:W3CDTF">2016-03-07T12:54:08Z</dcterms:modified>
</cp:coreProperties>
</file>