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2730" y="-8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27/04/2016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27/04/2016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27/04/2016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27/04/2016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27/04/2016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27/04/2016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27/04/2016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27/04/2016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27/04/2016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27/04/2016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27/04/2016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47CFC-816F-41D0-AAC0-9BF4FEBC753E}" type="datetimeFigureOut">
              <a:rPr lang="es-ES" smtClean="0"/>
              <a:t>27/04/2016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37 Grupo"/>
          <p:cNvGrpSpPr/>
          <p:nvPr/>
        </p:nvGrpSpPr>
        <p:grpSpPr>
          <a:xfrm>
            <a:off x="1507012" y="1228123"/>
            <a:ext cx="4841123" cy="4235685"/>
            <a:chOff x="1507012" y="1228123"/>
            <a:chExt cx="4841123" cy="4235685"/>
          </a:xfrm>
        </p:grpSpPr>
        <p:pic>
          <p:nvPicPr>
            <p:cNvPr id="4" name="0 Imagen"/>
            <p:cNvPicPr/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66" t="29693" r="11614" b="11164"/>
            <a:stretch/>
          </p:blipFill>
          <p:spPr bwMode="auto">
            <a:xfrm>
              <a:off x="1691680" y="1228123"/>
              <a:ext cx="4656455" cy="258318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6" name="5 CuadroTexto"/>
            <p:cNvSpPr txBox="1"/>
            <p:nvPr/>
          </p:nvSpPr>
          <p:spPr>
            <a:xfrm rot="18414162">
              <a:off x="1151618" y="3913063"/>
              <a:ext cx="10801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err="1" smtClean="0"/>
                <a:t>Glucose</a:t>
              </a:r>
              <a:endParaRPr lang="en-GB" dirty="0"/>
            </a:p>
          </p:txBody>
        </p:sp>
        <p:sp>
          <p:nvSpPr>
            <p:cNvPr id="7" name="6 CuadroTexto"/>
            <p:cNvSpPr txBox="1"/>
            <p:nvPr/>
          </p:nvSpPr>
          <p:spPr>
            <a:xfrm rot="18414162">
              <a:off x="1471755" y="3960630"/>
              <a:ext cx="10801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err="1" smtClean="0"/>
                <a:t>Glycogen</a:t>
              </a:r>
              <a:endParaRPr lang="en-GB" dirty="0"/>
            </a:p>
          </p:txBody>
        </p:sp>
        <p:sp>
          <p:nvSpPr>
            <p:cNvPr id="8" name="7 CuadroTexto"/>
            <p:cNvSpPr txBox="1"/>
            <p:nvPr/>
          </p:nvSpPr>
          <p:spPr>
            <a:xfrm rot="18414162">
              <a:off x="1831795" y="3896190"/>
              <a:ext cx="10801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smtClean="0"/>
                <a:t>EPS E44</a:t>
              </a:r>
              <a:endParaRPr lang="en-GB" dirty="0"/>
            </a:p>
          </p:txBody>
        </p:sp>
        <p:sp>
          <p:nvSpPr>
            <p:cNvPr id="9" name="8 CuadroTexto"/>
            <p:cNvSpPr txBox="1"/>
            <p:nvPr/>
          </p:nvSpPr>
          <p:spPr>
            <a:xfrm rot="18414162">
              <a:off x="2218885" y="3824182"/>
              <a:ext cx="10801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smtClean="0"/>
                <a:t>EPS R1</a:t>
              </a:r>
              <a:endParaRPr lang="en-GB" dirty="0"/>
            </a:p>
          </p:txBody>
        </p:sp>
        <p:sp>
          <p:nvSpPr>
            <p:cNvPr id="17" name="16 CuadroTexto"/>
            <p:cNvSpPr txBox="1"/>
            <p:nvPr/>
          </p:nvSpPr>
          <p:spPr>
            <a:xfrm rot="18414162">
              <a:off x="2415661" y="3960630"/>
              <a:ext cx="10801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err="1" smtClean="0"/>
                <a:t>Glycogen</a:t>
              </a:r>
              <a:endParaRPr lang="en-GB" dirty="0"/>
            </a:p>
          </p:txBody>
        </p:sp>
        <p:sp>
          <p:nvSpPr>
            <p:cNvPr id="18" name="17 CuadroTexto"/>
            <p:cNvSpPr txBox="1"/>
            <p:nvPr/>
          </p:nvSpPr>
          <p:spPr>
            <a:xfrm rot="18414162">
              <a:off x="2911915" y="3896190"/>
              <a:ext cx="10801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smtClean="0"/>
                <a:t>EPS E44</a:t>
              </a:r>
              <a:endParaRPr lang="en-GB" dirty="0"/>
            </a:p>
          </p:txBody>
        </p:sp>
        <p:sp>
          <p:nvSpPr>
            <p:cNvPr id="19" name="18 CuadroTexto"/>
            <p:cNvSpPr txBox="1"/>
            <p:nvPr/>
          </p:nvSpPr>
          <p:spPr>
            <a:xfrm rot="18414162">
              <a:off x="3271955" y="3824182"/>
              <a:ext cx="10801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smtClean="0"/>
                <a:t>EPS R1</a:t>
              </a:r>
              <a:endParaRPr lang="en-GB" dirty="0"/>
            </a:p>
          </p:txBody>
        </p:sp>
        <p:sp>
          <p:nvSpPr>
            <p:cNvPr id="20" name="19 CuadroTexto"/>
            <p:cNvSpPr txBox="1"/>
            <p:nvPr/>
          </p:nvSpPr>
          <p:spPr>
            <a:xfrm rot="18414162">
              <a:off x="3487979" y="3960630"/>
              <a:ext cx="10801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err="1" smtClean="0"/>
                <a:t>Glycogen</a:t>
              </a:r>
              <a:endParaRPr lang="en-GB" dirty="0"/>
            </a:p>
          </p:txBody>
        </p:sp>
        <p:sp>
          <p:nvSpPr>
            <p:cNvPr id="21" name="20 CuadroTexto"/>
            <p:cNvSpPr txBox="1"/>
            <p:nvPr/>
          </p:nvSpPr>
          <p:spPr>
            <a:xfrm rot="18414162">
              <a:off x="3920027" y="3896190"/>
              <a:ext cx="10801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smtClean="0"/>
                <a:t>EPS E44</a:t>
              </a:r>
              <a:endParaRPr lang="en-GB" dirty="0"/>
            </a:p>
          </p:txBody>
        </p:sp>
        <p:sp>
          <p:nvSpPr>
            <p:cNvPr id="22" name="21 CuadroTexto"/>
            <p:cNvSpPr txBox="1"/>
            <p:nvPr/>
          </p:nvSpPr>
          <p:spPr>
            <a:xfrm rot="18414162">
              <a:off x="4352075" y="3824182"/>
              <a:ext cx="10801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smtClean="0"/>
                <a:t>EPS R1</a:t>
              </a:r>
              <a:endParaRPr lang="en-GB" dirty="0"/>
            </a:p>
          </p:txBody>
        </p:sp>
        <p:sp>
          <p:nvSpPr>
            <p:cNvPr id="23" name="22 CuadroTexto"/>
            <p:cNvSpPr txBox="1"/>
            <p:nvPr/>
          </p:nvSpPr>
          <p:spPr>
            <a:xfrm rot="18414162">
              <a:off x="4568099" y="3960630"/>
              <a:ext cx="10801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err="1" smtClean="0"/>
                <a:t>Glycogen</a:t>
              </a:r>
              <a:endParaRPr lang="en-GB" dirty="0"/>
            </a:p>
          </p:txBody>
        </p:sp>
        <p:sp>
          <p:nvSpPr>
            <p:cNvPr id="24" name="23 CuadroTexto"/>
            <p:cNvSpPr txBox="1"/>
            <p:nvPr/>
          </p:nvSpPr>
          <p:spPr>
            <a:xfrm rot="18414162">
              <a:off x="5000147" y="3896190"/>
              <a:ext cx="10801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smtClean="0"/>
                <a:t>EPS E44</a:t>
              </a:r>
              <a:endParaRPr lang="en-GB" dirty="0"/>
            </a:p>
          </p:txBody>
        </p:sp>
        <p:sp>
          <p:nvSpPr>
            <p:cNvPr id="25" name="24 CuadroTexto"/>
            <p:cNvSpPr txBox="1"/>
            <p:nvPr/>
          </p:nvSpPr>
          <p:spPr>
            <a:xfrm rot="18414162">
              <a:off x="5432195" y="3824182"/>
              <a:ext cx="10801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smtClean="0"/>
                <a:t>EPS R1</a:t>
              </a:r>
              <a:endParaRPr lang="en-GB" dirty="0"/>
            </a:p>
          </p:txBody>
        </p:sp>
        <p:cxnSp>
          <p:nvCxnSpPr>
            <p:cNvPr id="27" name="26 Conector recto"/>
            <p:cNvCxnSpPr/>
            <p:nvPr/>
          </p:nvCxnSpPr>
          <p:spPr>
            <a:xfrm flipV="1">
              <a:off x="2635586" y="4659630"/>
              <a:ext cx="1000310" cy="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27 Conector recto"/>
            <p:cNvCxnSpPr/>
            <p:nvPr/>
          </p:nvCxnSpPr>
          <p:spPr>
            <a:xfrm flipV="1">
              <a:off x="3707904" y="4653136"/>
              <a:ext cx="1048017" cy="64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28 Conector recto"/>
            <p:cNvCxnSpPr/>
            <p:nvPr/>
          </p:nvCxnSpPr>
          <p:spPr>
            <a:xfrm>
              <a:off x="4932040" y="4653136"/>
              <a:ext cx="1139273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34 CuadroTexto"/>
            <p:cNvSpPr txBox="1"/>
            <p:nvPr/>
          </p:nvSpPr>
          <p:spPr>
            <a:xfrm>
              <a:off x="2679392" y="4725144"/>
              <a:ext cx="9565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400" dirty="0" smtClean="0"/>
                <a:t>α</a:t>
              </a:r>
              <a:r>
                <a:rPr lang="es-ES" sz="1400" dirty="0" smtClean="0"/>
                <a:t>-</a:t>
              </a:r>
              <a:r>
                <a:rPr lang="es-ES" sz="1400" dirty="0" err="1" smtClean="0"/>
                <a:t>amylase</a:t>
              </a:r>
              <a:endParaRPr lang="en-GB" sz="1400" dirty="0"/>
            </a:p>
          </p:txBody>
        </p:sp>
        <p:sp>
          <p:nvSpPr>
            <p:cNvPr id="36" name="35 CuadroTexto"/>
            <p:cNvSpPr txBox="1"/>
            <p:nvPr/>
          </p:nvSpPr>
          <p:spPr>
            <a:xfrm>
              <a:off x="5015751" y="4725144"/>
              <a:ext cx="1055562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l-GR" sz="1400" dirty="0" smtClean="0"/>
                <a:t>α</a:t>
              </a:r>
              <a:r>
                <a:rPr lang="es-ES" sz="1400" dirty="0" smtClean="0"/>
                <a:t>-</a:t>
              </a:r>
              <a:r>
                <a:rPr lang="es-ES" sz="1400" dirty="0" err="1" smtClean="0"/>
                <a:t>amylase</a:t>
              </a:r>
              <a:r>
                <a:rPr lang="es-ES" sz="1400" dirty="0" smtClean="0"/>
                <a:t> + </a:t>
              </a:r>
              <a:r>
                <a:rPr lang="es-ES" sz="1400" dirty="0" err="1" smtClean="0"/>
                <a:t>pullulanase</a:t>
              </a:r>
              <a:endParaRPr lang="en-GB" sz="1400" dirty="0"/>
            </a:p>
          </p:txBody>
        </p:sp>
        <p:sp>
          <p:nvSpPr>
            <p:cNvPr id="37" name="36 CuadroTexto"/>
            <p:cNvSpPr txBox="1"/>
            <p:nvPr/>
          </p:nvSpPr>
          <p:spPr>
            <a:xfrm>
              <a:off x="3741088" y="4725144"/>
              <a:ext cx="101483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400" dirty="0" err="1" smtClean="0"/>
                <a:t>pullulanase</a:t>
              </a:r>
              <a:endParaRPr lang="en-GB" sz="1400" dirty="0"/>
            </a:p>
          </p:txBody>
        </p:sp>
      </p:grpSp>
      <p:sp>
        <p:nvSpPr>
          <p:cNvPr id="39" name="38 Rectángulo"/>
          <p:cNvSpPr/>
          <p:nvPr/>
        </p:nvSpPr>
        <p:spPr>
          <a:xfrm>
            <a:off x="783778" y="5446323"/>
            <a:ext cx="770485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mtClean="0"/>
              <a:t>Figure </a:t>
            </a:r>
            <a:r>
              <a:rPr lang="en-GB" smtClean="0"/>
              <a:t>S1. </a:t>
            </a:r>
            <a:r>
              <a:rPr lang="en-GB" dirty="0" smtClean="0"/>
              <a:t>Thin </a:t>
            </a:r>
            <a:r>
              <a:rPr lang="en-GB" dirty="0"/>
              <a:t>layer chromatography of </a:t>
            </a:r>
            <a:r>
              <a:rPr lang="en-GB" dirty="0" smtClean="0"/>
              <a:t>the digestion of glycogen </a:t>
            </a:r>
            <a:r>
              <a:rPr lang="en-GB" dirty="0"/>
              <a:t>and </a:t>
            </a:r>
            <a:r>
              <a:rPr lang="en-GB" dirty="0" smtClean="0"/>
              <a:t>EPS E44 and R1 fractions with enzymes </a:t>
            </a:r>
            <a:r>
              <a:rPr lang="el-GR" dirty="0" smtClean="0"/>
              <a:t>α</a:t>
            </a:r>
            <a:r>
              <a:rPr lang="es-ES" dirty="0" smtClean="0"/>
              <a:t>-</a:t>
            </a:r>
            <a:r>
              <a:rPr lang="es-ES" dirty="0" err="1" smtClean="0"/>
              <a:t>amylase</a:t>
            </a:r>
            <a:r>
              <a:rPr lang="es-ES" dirty="0"/>
              <a:t>,</a:t>
            </a:r>
            <a:r>
              <a:rPr lang="es-ES" dirty="0" smtClean="0"/>
              <a:t> </a:t>
            </a:r>
            <a:r>
              <a:rPr lang="es-ES" dirty="0" err="1" smtClean="0"/>
              <a:t>pullulanase</a:t>
            </a:r>
            <a:r>
              <a:rPr lang="es-ES" dirty="0" smtClean="0"/>
              <a:t>, and </a:t>
            </a:r>
            <a:r>
              <a:rPr lang="es-ES" dirty="0" err="1" smtClean="0"/>
              <a:t>with</a:t>
            </a:r>
            <a:r>
              <a:rPr lang="es-ES" dirty="0" smtClean="0"/>
              <a:t> a mixture of </a:t>
            </a:r>
            <a:r>
              <a:rPr lang="el-GR" dirty="0">
                <a:solidFill>
                  <a:prstClr val="black"/>
                </a:solidFill>
              </a:rPr>
              <a:t>α</a:t>
            </a:r>
            <a:r>
              <a:rPr lang="es-ES" dirty="0" smtClean="0">
                <a:solidFill>
                  <a:prstClr val="black"/>
                </a:solidFill>
              </a:rPr>
              <a:t>-</a:t>
            </a:r>
            <a:r>
              <a:rPr lang="es-ES" dirty="0" err="1" smtClean="0">
                <a:solidFill>
                  <a:prstClr val="black"/>
                </a:solidFill>
              </a:rPr>
              <a:t>amylase</a:t>
            </a:r>
            <a:r>
              <a:rPr lang="es-ES" dirty="0" smtClean="0">
                <a:solidFill>
                  <a:prstClr val="black"/>
                </a:solidFill>
              </a:rPr>
              <a:t> and </a:t>
            </a:r>
            <a:r>
              <a:rPr lang="es-ES" dirty="0" err="1" smtClean="0">
                <a:solidFill>
                  <a:prstClr val="black"/>
                </a:solidFill>
              </a:rPr>
              <a:t>pullulanase</a:t>
            </a:r>
            <a:r>
              <a:rPr lang="es-ES" dirty="0" smtClean="0">
                <a:solidFill>
                  <a:prstClr val="black"/>
                </a:solidFill>
              </a:rPr>
              <a:t>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463858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62</Words>
  <Application>Microsoft Office PowerPoint</Application>
  <PresentationFormat>Presentación en pantalla (4:3)</PresentationFormat>
  <Paragraphs>17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Work Work</dc:creator>
  <cp:lastModifiedBy>10594470A</cp:lastModifiedBy>
  <cp:revision>7</cp:revision>
  <dcterms:created xsi:type="dcterms:W3CDTF">2016-04-25T09:06:05Z</dcterms:created>
  <dcterms:modified xsi:type="dcterms:W3CDTF">2016-04-27T15:42:46Z</dcterms:modified>
</cp:coreProperties>
</file>