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" ContentType="image/tiff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280" r:id="rId3"/>
    <p:sldId id="281" r:id="rId4"/>
    <p:sldId id="283" r:id="rId5"/>
    <p:sldId id="282" r:id="rId6"/>
    <p:sldId id="284" r:id="rId7"/>
    <p:sldId id="285" r:id="rId8"/>
    <p:sldId id="287" r:id="rId9"/>
    <p:sldId id="286" r:id="rId10"/>
    <p:sldId id="296" r:id="rId11"/>
    <p:sldId id="297" r:id="rId12"/>
    <p:sldId id="295" r:id="rId13"/>
    <p:sldId id="288" r:id="rId14"/>
    <p:sldId id="289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1" autoAdjust="0"/>
    <p:restoredTop sz="94675" autoAdjust="0"/>
  </p:normalViewPr>
  <p:slideViewPr>
    <p:cSldViewPr>
      <p:cViewPr varScale="1">
        <p:scale>
          <a:sx n="112" d="100"/>
          <a:sy n="112" d="100"/>
        </p:scale>
        <p:origin x="157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\\cccfile3\homes\thirumoorthy\My%20manuscript%202011-2012\Total%20metabolites-MFE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\\cccfile3\homes\thirumoorthy\My%20manuscript%202011-2012\Total%20metabolites-MFE.xls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4.3147692475940497E-2"/>
          <c:y val="5.1638064472710098E-2"/>
        </c:manualLayout>
      </c:layout>
      <c:overlay val="0"/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Intracellular Metabolites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Sheet1!$A$2:$A$19</c:f>
              <c:strCache>
                <c:ptCount val="18"/>
                <c:pt idx="0">
                  <c:v>NHA</c:v>
                </c:pt>
                <c:pt idx="1">
                  <c:v>U87</c:v>
                </c:pt>
                <c:pt idx="2">
                  <c:v>146</c:v>
                </c:pt>
                <c:pt idx="3">
                  <c:v>MDNSC20</c:v>
                </c:pt>
                <c:pt idx="4">
                  <c:v>MDNSC2</c:v>
                </c:pt>
                <c:pt idx="5">
                  <c:v>MGH74</c:v>
                </c:pt>
                <c:pt idx="6">
                  <c:v>OSU34</c:v>
                </c:pt>
                <c:pt idx="7">
                  <c:v>OSU38</c:v>
                </c:pt>
                <c:pt idx="8">
                  <c:v>OSU94</c:v>
                </c:pt>
                <c:pt idx="9">
                  <c:v>OSU96</c:v>
                </c:pt>
                <c:pt idx="10">
                  <c:v>MHG8</c:v>
                </c:pt>
                <c:pt idx="11">
                  <c:v>OSU68</c:v>
                </c:pt>
                <c:pt idx="12">
                  <c:v>LN18</c:v>
                </c:pt>
                <c:pt idx="13">
                  <c:v>LN229</c:v>
                </c:pt>
                <c:pt idx="14">
                  <c:v>OSU35</c:v>
                </c:pt>
                <c:pt idx="15">
                  <c:v>OSU53</c:v>
                </c:pt>
                <c:pt idx="16">
                  <c:v>U118</c:v>
                </c:pt>
                <c:pt idx="17">
                  <c:v>OSU61</c:v>
                </c:pt>
              </c:strCache>
            </c:strRef>
          </c:cat>
          <c:val>
            <c:numRef>
              <c:f>Sheet1!$B$2:$B$19</c:f>
              <c:numCache>
                <c:formatCode>General</c:formatCode>
                <c:ptCount val="18"/>
                <c:pt idx="0">
                  <c:v>256</c:v>
                </c:pt>
                <c:pt idx="1">
                  <c:v>307</c:v>
                </c:pt>
                <c:pt idx="2">
                  <c:v>346</c:v>
                </c:pt>
                <c:pt idx="3">
                  <c:v>311</c:v>
                </c:pt>
                <c:pt idx="4">
                  <c:v>283</c:v>
                </c:pt>
                <c:pt idx="5">
                  <c:v>345</c:v>
                </c:pt>
                <c:pt idx="6">
                  <c:v>277</c:v>
                </c:pt>
                <c:pt idx="7">
                  <c:v>301</c:v>
                </c:pt>
                <c:pt idx="8">
                  <c:v>352</c:v>
                </c:pt>
                <c:pt idx="9">
                  <c:v>344</c:v>
                </c:pt>
                <c:pt idx="10">
                  <c:v>339</c:v>
                </c:pt>
                <c:pt idx="11">
                  <c:v>398</c:v>
                </c:pt>
                <c:pt idx="12">
                  <c:v>396</c:v>
                </c:pt>
                <c:pt idx="13">
                  <c:v>442</c:v>
                </c:pt>
                <c:pt idx="14">
                  <c:v>281</c:v>
                </c:pt>
                <c:pt idx="15">
                  <c:v>344</c:v>
                </c:pt>
                <c:pt idx="16">
                  <c:v>390</c:v>
                </c:pt>
                <c:pt idx="17">
                  <c:v>423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7468377446795103"/>
          <c:y val="4.6825969670457698E-2"/>
          <c:w val="0.27176870210500798"/>
          <c:h val="0.94391477107028299"/>
        </c:manualLayout>
      </c:layout>
      <c:overlay val="0"/>
      <c:txPr>
        <a:bodyPr/>
        <a:lstStyle/>
        <a:p>
          <a:pPr>
            <a:defRPr sz="9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>
        <c:manualLayout>
          <c:xMode val="edge"/>
          <c:yMode val="edge"/>
          <c:x val="6.4011998500187503E-2"/>
          <c:y val="5.1638064472710098E-2"/>
        </c:manualLayout>
      </c:layout>
      <c:overlay val="0"/>
      <c:txPr>
        <a:bodyPr/>
        <a:lstStyle/>
        <a:p>
          <a:pPr>
            <a:defRPr sz="1400">
              <a:latin typeface="Arial" pitchFamily="34" charset="0"/>
              <a:cs typeface="Arial" pitchFamily="34" charset="0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Sheet2!$B$1</c:f>
              <c:strCache>
                <c:ptCount val="1"/>
                <c:pt idx="0">
                  <c:v>Extracellular Metabolites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Sheet2!$A$2:$A$19</c:f>
              <c:strCache>
                <c:ptCount val="18"/>
                <c:pt idx="0">
                  <c:v>NHA</c:v>
                </c:pt>
                <c:pt idx="1">
                  <c:v>U87</c:v>
                </c:pt>
                <c:pt idx="2">
                  <c:v>146</c:v>
                </c:pt>
                <c:pt idx="3">
                  <c:v>MDNSC20</c:v>
                </c:pt>
                <c:pt idx="4">
                  <c:v>MDNSC2</c:v>
                </c:pt>
                <c:pt idx="5">
                  <c:v>MGH74</c:v>
                </c:pt>
                <c:pt idx="6">
                  <c:v>OSU34</c:v>
                </c:pt>
                <c:pt idx="7">
                  <c:v>OSU38</c:v>
                </c:pt>
                <c:pt idx="8">
                  <c:v>OSU94</c:v>
                </c:pt>
                <c:pt idx="9">
                  <c:v>OSU96</c:v>
                </c:pt>
                <c:pt idx="10">
                  <c:v>MHG8</c:v>
                </c:pt>
                <c:pt idx="11">
                  <c:v>OSU68</c:v>
                </c:pt>
                <c:pt idx="12">
                  <c:v>LN18</c:v>
                </c:pt>
                <c:pt idx="13">
                  <c:v>LN229</c:v>
                </c:pt>
                <c:pt idx="14">
                  <c:v>OSU35</c:v>
                </c:pt>
                <c:pt idx="15">
                  <c:v>OSU53</c:v>
                </c:pt>
                <c:pt idx="16">
                  <c:v>U118</c:v>
                </c:pt>
                <c:pt idx="17">
                  <c:v>OSU61</c:v>
                </c:pt>
              </c:strCache>
            </c:strRef>
          </c:cat>
          <c:val>
            <c:numRef>
              <c:f>Sheet2!$B$2:$B$19</c:f>
              <c:numCache>
                <c:formatCode>General</c:formatCode>
                <c:ptCount val="18"/>
                <c:pt idx="0">
                  <c:v>365</c:v>
                </c:pt>
                <c:pt idx="1">
                  <c:v>355</c:v>
                </c:pt>
                <c:pt idx="2">
                  <c:v>295</c:v>
                </c:pt>
                <c:pt idx="3">
                  <c:v>317</c:v>
                </c:pt>
                <c:pt idx="4">
                  <c:v>320</c:v>
                </c:pt>
                <c:pt idx="5">
                  <c:v>280</c:v>
                </c:pt>
                <c:pt idx="6">
                  <c:v>322</c:v>
                </c:pt>
                <c:pt idx="7">
                  <c:v>326</c:v>
                </c:pt>
                <c:pt idx="8">
                  <c:v>355</c:v>
                </c:pt>
                <c:pt idx="9">
                  <c:v>331</c:v>
                </c:pt>
                <c:pt idx="10">
                  <c:v>327</c:v>
                </c:pt>
                <c:pt idx="11">
                  <c:v>330</c:v>
                </c:pt>
                <c:pt idx="12">
                  <c:v>330</c:v>
                </c:pt>
                <c:pt idx="13">
                  <c:v>338</c:v>
                </c:pt>
                <c:pt idx="14">
                  <c:v>325</c:v>
                </c:pt>
                <c:pt idx="15">
                  <c:v>338</c:v>
                </c:pt>
                <c:pt idx="16">
                  <c:v>293</c:v>
                </c:pt>
                <c:pt idx="17">
                  <c:v>277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63320866141734"/>
          <c:y val="5.6085228929717103E-2"/>
          <c:w val="0.198716097987752"/>
          <c:h val="0.94326953922426304"/>
        </c:manualLayout>
      </c:layout>
      <c:overlay val="0"/>
      <c:txPr>
        <a:bodyPr/>
        <a:lstStyle/>
        <a:p>
          <a:pPr>
            <a:defRPr sz="900">
              <a:latin typeface="Arial" pitchFamily="34" charset="0"/>
              <a:cs typeface="Arial" pitchFamily="34" charset="0"/>
            </a:defRPr>
          </a:pPr>
          <a:endParaRPr lang="en-US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Effect of </a:t>
            </a:r>
            <a:r>
              <a:rPr lang="en-US" dirty="0" smtClean="0"/>
              <a:t>Exogenous </a:t>
            </a:r>
            <a:r>
              <a:rPr lang="en-US" dirty="0"/>
              <a:t>K</a:t>
            </a:r>
            <a:r>
              <a:rPr lang="en-US" dirty="0" smtClean="0"/>
              <a:t>ynurenine </a:t>
            </a:r>
            <a:r>
              <a:rPr lang="en-US" dirty="0"/>
              <a:t>in U87 Cells</a:t>
            </a:r>
          </a:p>
        </c:rich>
      </c:tx>
      <c:layout>
        <c:manualLayout>
          <c:xMode val="edge"/>
          <c:yMode val="edge"/>
          <c:x val="0.12832312627588199"/>
          <c:y val="2.0181784424477201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773675632610601"/>
          <c:y val="4.0446405325339697E-2"/>
          <c:w val="0.87777877534183402"/>
          <c:h val="0.818246043641328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Data!$N$3</c:f>
              <c:strCache>
                <c:ptCount val="1"/>
                <c:pt idx="0">
                  <c:v>Con</c:v>
                </c:pt>
              </c:strCache>
            </c:strRef>
          </c:tx>
          <c:spPr>
            <a:solidFill>
              <a:srgbClr val="00206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0.02"/>
          </c:errBars>
          <c:cat>
            <c:strRef>
              <c:f>Data!$M$30:$M$33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Data!$N$30:$N$33</c:f>
              <c:numCache>
                <c:formatCode>General</c:formatCode>
                <c:ptCount val="4"/>
                <c:pt idx="0">
                  <c:v>0.33143604364371299</c:v>
                </c:pt>
                <c:pt idx="1">
                  <c:v>0.70579820189277598</c:v>
                </c:pt>
                <c:pt idx="2">
                  <c:v>0.55689609932559603</c:v>
                </c:pt>
                <c:pt idx="3">
                  <c:v>0.69742513157189601</c:v>
                </c:pt>
              </c:numCache>
            </c:numRef>
          </c:val>
        </c:ser>
        <c:ser>
          <c:idx val="1"/>
          <c:order val="1"/>
          <c:tx>
            <c:strRef>
              <c:f>Data!$O$3</c:f>
              <c:strCache>
                <c:ptCount val="1"/>
                <c:pt idx="0">
                  <c:v>5 min</c:v>
                </c:pt>
              </c:strCache>
            </c:strRef>
          </c:tx>
          <c:spPr>
            <a:solidFill>
              <a:srgbClr val="00B05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0.04"/>
          </c:errBars>
          <c:cat>
            <c:strRef>
              <c:f>Data!$M$30:$M$33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Data!$O$30:$O$33</c:f>
              <c:numCache>
                <c:formatCode>General</c:formatCode>
                <c:ptCount val="4"/>
                <c:pt idx="0">
                  <c:v>0.68460794631159405</c:v>
                </c:pt>
                <c:pt idx="1">
                  <c:v>0.79446002674792804</c:v>
                </c:pt>
                <c:pt idx="2">
                  <c:v>0.82792550470577597</c:v>
                </c:pt>
                <c:pt idx="3">
                  <c:v>0.85327209173127005</c:v>
                </c:pt>
              </c:numCache>
            </c:numRef>
          </c:val>
        </c:ser>
        <c:ser>
          <c:idx val="2"/>
          <c:order val="2"/>
          <c:tx>
            <c:strRef>
              <c:f>Data!$P$3</c:f>
              <c:strCache>
                <c:ptCount val="1"/>
                <c:pt idx="0">
                  <c:v>15 min</c:v>
                </c:pt>
              </c:strCache>
            </c:strRef>
          </c:tx>
          <c:spPr>
            <a:solidFill>
              <a:srgbClr val="C0000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2.5000000000000001E-2"/>
          </c:errBars>
          <c:cat>
            <c:strRef>
              <c:f>Data!$M$30:$M$33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Data!$P$30:$P$33</c:f>
              <c:numCache>
                <c:formatCode>General</c:formatCode>
                <c:ptCount val="4"/>
                <c:pt idx="0">
                  <c:v>0.79180071705327804</c:v>
                </c:pt>
                <c:pt idx="1">
                  <c:v>0.84373024535486696</c:v>
                </c:pt>
                <c:pt idx="2">
                  <c:v>0.988264180801805</c:v>
                </c:pt>
                <c:pt idx="3">
                  <c:v>0.88035618862605503</c:v>
                </c:pt>
              </c:numCache>
            </c:numRef>
          </c:val>
        </c:ser>
        <c:ser>
          <c:idx val="3"/>
          <c:order val="3"/>
          <c:tx>
            <c:strRef>
              <c:f>Data!$Q$3</c:f>
              <c:strCache>
                <c:ptCount val="1"/>
                <c:pt idx="0">
                  <c:v>30 min</c:v>
                </c:pt>
              </c:strCache>
            </c:strRef>
          </c:tx>
          <c:spPr>
            <a:solidFill>
              <a:srgbClr val="FFC00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0.05"/>
          </c:errBars>
          <c:cat>
            <c:strRef>
              <c:f>Data!$M$30:$M$33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Data!$Q$30:$Q$33</c:f>
              <c:numCache>
                <c:formatCode>General</c:formatCode>
                <c:ptCount val="4"/>
                <c:pt idx="0">
                  <c:v>0.53327249775181995</c:v>
                </c:pt>
                <c:pt idx="1">
                  <c:v>0.91872364181239796</c:v>
                </c:pt>
                <c:pt idx="2">
                  <c:v>1.624278690661878</c:v>
                </c:pt>
                <c:pt idx="3">
                  <c:v>0.888646126757203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7153160"/>
        <c:axId val="287153552"/>
      </c:barChart>
      <c:catAx>
        <c:axId val="28715316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Protein 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287153552"/>
        <c:crosses val="autoZero"/>
        <c:auto val="1"/>
        <c:lblAlgn val="ctr"/>
        <c:lblOffset val="100"/>
        <c:noMultiLvlLbl val="0"/>
      </c:catAx>
      <c:valAx>
        <c:axId val="28715355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Expression Levels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71531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4833116969778"/>
          <c:y val="0.184207496851097"/>
          <c:w val="0.17241821659811801"/>
          <c:h val="0.2585581896096770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9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Effect of </a:t>
            </a:r>
            <a:r>
              <a:rPr lang="en-US" dirty="0" smtClean="0"/>
              <a:t>Exogenous </a:t>
            </a:r>
            <a:r>
              <a:rPr lang="en-US" dirty="0"/>
              <a:t>M</a:t>
            </a:r>
            <a:r>
              <a:rPr lang="en-US" dirty="0" smtClean="0"/>
              <a:t>ethionine </a:t>
            </a:r>
            <a:r>
              <a:rPr lang="en-US" dirty="0"/>
              <a:t>in U87 Cells</a:t>
            </a:r>
          </a:p>
        </c:rich>
      </c:tx>
      <c:layout>
        <c:manualLayout>
          <c:xMode val="edge"/>
          <c:yMode val="edge"/>
          <c:x val="0.175264509501798"/>
          <c:y val="5.7193923145665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773675632610601"/>
          <c:y val="4.0446405325339697E-2"/>
          <c:w val="0.89215987446869605"/>
          <c:h val="0.818246043641328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Data!$N$3</c:f>
              <c:strCache>
                <c:ptCount val="1"/>
                <c:pt idx="0">
                  <c:v>Con</c:v>
                </c:pt>
              </c:strCache>
            </c:strRef>
          </c:tx>
          <c:spPr>
            <a:solidFill>
              <a:schemeClr val="tx1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0.02"/>
          </c:errBars>
          <c:cat>
            <c:strRef>
              <c:f>Data!$M$44:$M$47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Data!$N$44:$N$47</c:f>
              <c:numCache>
                <c:formatCode>General</c:formatCode>
                <c:ptCount val="4"/>
                <c:pt idx="0">
                  <c:v>0.22427666512186001</c:v>
                </c:pt>
                <c:pt idx="1">
                  <c:v>0.81100266583283098</c:v>
                </c:pt>
                <c:pt idx="2">
                  <c:v>1.00006883932874</c:v>
                </c:pt>
                <c:pt idx="3">
                  <c:v>1.2433179849856</c:v>
                </c:pt>
              </c:numCache>
            </c:numRef>
          </c:val>
        </c:ser>
        <c:ser>
          <c:idx val="1"/>
          <c:order val="1"/>
          <c:tx>
            <c:strRef>
              <c:f>Data!$O$3</c:f>
              <c:strCache>
                <c:ptCount val="1"/>
                <c:pt idx="0">
                  <c:v>5 min</c:v>
                </c:pt>
              </c:strCache>
            </c:strRef>
          </c:tx>
          <c:spPr>
            <a:solidFill>
              <a:srgbClr val="FFC00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0.04"/>
          </c:errBars>
          <c:cat>
            <c:strRef>
              <c:f>Data!$M$44:$M$47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Data!$O$44:$O$47</c:f>
              <c:numCache>
                <c:formatCode>General</c:formatCode>
                <c:ptCount val="4"/>
                <c:pt idx="0">
                  <c:v>0.53659676833214798</c:v>
                </c:pt>
                <c:pt idx="1">
                  <c:v>1.062266918941982</c:v>
                </c:pt>
                <c:pt idx="2">
                  <c:v>1.3649665686888801</c:v>
                </c:pt>
                <c:pt idx="3">
                  <c:v>0.924275154984875</c:v>
                </c:pt>
              </c:numCache>
            </c:numRef>
          </c:val>
        </c:ser>
        <c:ser>
          <c:idx val="2"/>
          <c:order val="2"/>
          <c:tx>
            <c:strRef>
              <c:f>Data!$P$3</c:f>
              <c:strCache>
                <c:ptCount val="1"/>
                <c:pt idx="0">
                  <c:v>15 min</c:v>
                </c:pt>
              </c:strCache>
            </c:strRef>
          </c:tx>
          <c:spPr>
            <a:solidFill>
              <a:srgbClr val="FF000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2.5000000000000001E-2"/>
          </c:errBars>
          <c:cat>
            <c:strRef>
              <c:f>Data!$M$44:$M$47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Data!$P$44:$P$47</c:f>
              <c:numCache>
                <c:formatCode>General</c:formatCode>
                <c:ptCount val="4"/>
                <c:pt idx="0">
                  <c:v>0.49102188193150698</c:v>
                </c:pt>
                <c:pt idx="1">
                  <c:v>0.76536452318830706</c:v>
                </c:pt>
                <c:pt idx="2">
                  <c:v>0.81031649899712799</c:v>
                </c:pt>
                <c:pt idx="3">
                  <c:v>1.1881762308893551</c:v>
                </c:pt>
              </c:numCache>
            </c:numRef>
          </c:val>
        </c:ser>
        <c:ser>
          <c:idx val="3"/>
          <c:order val="3"/>
          <c:tx>
            <c:strRef>
              <c:f>Data!$Q$3</c:f>
              <c:strCache>
                <c:ptCount val="1"/>
                <c:pt idx="0">
                  <c:v>30 min</c:v>
                </c:pt>
              </c:strCache>
            </c:strRef>
          </c:tx>
          <c:spPr>
            <a:solidFill>
              <a:srgbClr val="0070C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0.05"/>
          </c:errBars>
          <c:cat>
            <c:strRef>
              <c:f>Data!$M$44:$M$47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Data!$Q$44:$Q$47</c:f>
              <c:numCache>
                <c:formatCode>General</c:formatCode>
                <c:ptCount val="4"/>
                <c:pt idx="0">
                  <c:v>0.71938379944991204</c:v>
                </c:pt>
                <c:pt idx="1">
                  <c:v>0.53337744217880201</c:v>
                </c:pt>
                <c:pt idx="2">
                  <c:v>0.88170682658477395</c:v>
                </c:pt>
                <c:pt idx="3">
                  <c:v>1.5621810356957551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7154336"/>
        <c:axId val="287154728"/>
      </c:barChart>
      <c:catAx>
        <c:axId val="2871543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Protein 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287154728"/>
        <c:crosses val="autoZero"/>
        <c:auto val="1"/>
        <c:lblAlgn val="ctr"/>
        <c:lblOffset val="100"/>
        <c:noMultiLvlLbl val="0"/>
      </c:catAx>
      <c:valAx>
        <c:axId val="28715472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Expression Levels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7154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4833116969778"/>
          <c:y val="0.184207496851097"/>
          <c:w val="0.17241821659811801"/>
          <c:h val="0.2585581896096770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900"/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Effect of </a:t>
            </a:r>
            <a:r>
              <a:rPr lang="en-US" dirty="0" smtClean="0"/>
              <a:t>Exogenous </a:t>
            </a:r>
            <a:r>
              <a:rPr lang="en-US" dirty="0"/>
              <a:t>M</a:t>
            </a:r>
            <a:r>
              <a:rPr lang="en-US" dirty="0" smtClean="0"/>
              <a:t>ethionine </a:t>
            </a:r>
            <a:r>
              <a:rPr lang="en-US" dirty="0"/>
              <a:t>in LN18 Cells</a:t>
            </a:r>
          </a:p>
        </c:rich>
      </c:tx>
      <c:layout>
        <c:manualLayout>
          <c:xMode val="edge"/>
          <c:yMode val="edge"/>
          <c:x val="0.13479529344546201"/>
          <c:y val="2.2826090250595999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773675632610601"/>
          <c:y val="4.0446405325339697E-2"/>
          <c:w val="0.89215987446869605"/>
          <c:h val="0.818246043641328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Data!$N$3</c:f>
              <c:strCache>
                <c:ptCount val="1"/>
                <c:pt idx="0">
                  <c:v>Con</c:v>
                </c:pt>
              </c:strCache>
            </c:strRef>
          </c:tx>
          <c:spPr>
            <a:solidFill>
              <a:schemeClr val="tx1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0.02"/>
          </c:errBars>
          <c:cat>
            <c:strRef>
              <c:f>Data!$M$17:$M$20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Data!$N$17:$N$20</c:f>
              <c:numCache>
                <c:formatCode>General</c:formatCode>
                <c:ptCount val="4"/>
                <c:pt idx="0">
                  <c:v>0.44998579135500399</c:v>
                </c:pt>
                <c:pt idx="1">
                  <c:v>0.30488294311264302</c:v>
                </c:pt>
                <c:pt idx="2">
                  <c:v>0.49558903560749501</c:v>
                </c:pt>
                <c:pt idx="3">
                  <c:v>0.95666143546207105</c:v>
                </c:pt>
              </c:numCache>
            </c:numRef>
          </c:val>
        </c:ser>
        <c:ser>
          <c:idx val="1"/>
          <c:order val="1"/>
          <c:tx>
            <c:strRef>
              <c:f>Data!$O$3</c:f>
              <c:strCache>
                <c:ptCount val="1"/>
                <c:pt idx="0">
                  <c:v>5 min</c:v>
                </c:pt>
              </c:strCache>
            </c:strRef>
          </c:tx>
          <c:spPr>
            <a:solidFill>
              <a:srgbClr val="FFC00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0.04"/>
          </c:errBars>
          <c:cat>
            <c:strRef>
              <c:f>Data!$M$17:$M$20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Data!$O$17:$O$20</c:f>
              <c:numCache>
                <c:formatCode>General</c:formatCode>
                <c:ptCount val="4"/>
                <c:pt idx="0">
                  <c:v>0.73625235179889204</c:v>
                </c:pt>
                <c:pt idx="1">
                  <c:v>1.0973223665402181</c:v>
                </c:pt>
                <c:pt idx="2">
                  <c:v>0.53114116306255499</c:v>
                </c:pt>
                <c:pt idx="3">
                  <c:v>0.80354755215915397</c:v>
                </c:pt>
              </c:numCache>
            </c:numRef>
          </c:val>
        </c:ser>
        <c:ser>
          <c:idx val="2"/>
          <c:order val="2"/>
          <c:tx>
            <c:strRef>
              <c:f>Data!$P$3</c:f>
              <c:strCache>
                <c:ptCount val="1"/>
                <c:pt idx="0">
                  <c:v>15 min</c:v>
                </c:pt>
              </c:strCache>
            </c:strRef>
          </c:tx>
          <c:spPr>
            <a:solidFill>
              <a:srgbClr val="FF000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2.5000000000000001E-2"/>
          </c:errBars>
          <c:cat>
            <c:strRef>
              <c:f>Data!$M$17:$M$20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Data!$P$17:$P$20</c:f>
              <c:numCache>
                <c:formatCode>General</c:formatCode>
                <c:ptCount val="4"/>
                <c:pt idx="0">
                  <c:v>0.68995115054538703</c:v>
                </c:pt>
                <c:pt idx="1">
                  <c:v>0.52291567289240204</c:v>
                </c:pt>
                <c:pt idx="2">
                  <c:v>1.561253397430115</c:v>
                </c:pt>
                <c:pt idx="3">
                  <c:v>1.18949546564125</c:v>
                </c:pt>
              </c:numCache>
            </c:numRef>
          </c:val>
        </c:ser>
        <c:ser>
          <c:idx val="3"/>
          <c:order val="3"/>
          <c:tx>
            <c:strRef>
              <c:f>Data!$Q$3</c:f>
              <c:strCache>
                <c:ptCount val="1"/>
                <c:pt idx="0">
                  <c:v>30 min</c:v>
                </c:pt>
              </c:strCache>
            </c:strRef>
          </c:tx>
          <c:spPr>
            <a:solidFill>
              <a:srgbClr val="0070C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0.05"/>
          </c:errBars>
          <c:cat>
            <c:strRef>
              <c:f>Data!$M$17:$M$20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Data!$Q$17:$Q$20</c:f>
              <c:numCache>
                <c:formatCode>General</c:formatCode>
                <c:ptCount val="4"/>
                <c:pt idx="0">
                  <c:v>0.69591688415227304</c:v>
                </c:pt>
                <c:pt idx="1">
                  <c:v>0.48000081310716702</c:v>
                </c:pt>
                <c:pt idx="2">
                  <c:v>0.80421160439484796</c:v>
                </c:pt>
                <c:pt idx="3">
                  <c:v>0.71289676950101799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4324608"/>
        <c:axId val="284325000"/>
      </c:barChart>
      <c:catAx>
        <c:axId val="28432460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Protein 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284325000"/>
        <c:crosses val="autoZero"/>
        <c:auto val="1"/>
        <c:lblAlgn val="ctr"/>
        <c:lblOffset val="100"/>
        <c:noMultiLvlLbl val="0"/>
      </c:catAx>
      <c:valAx>
        <c:axId val="2843250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Expression Levels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4324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4833205373138"/>
          <c:y val="0.13472302736195499"/>
          <c:w val="0.17241821659811801"/>
          <c:h val="0.2585581896096770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9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Effect of </a:t>
            </a:r>
            <a:r>
              <a:rPr lang="en-US" dirty="0" smtClean="0"/>
              <a:t>Exogenous </a:t>
            </a:r>
            <a:r>
              <a:rPr lang="en-US" dirty="0"/>
              <a:t>K</a:t>
            </a:r>
            <a:r>
              <a:rPr lang="en-US" dirty="0" smtClean="0"/>
              <a:t>ynurenine </a:t>
            </a:r>
            <a:r>
              <a:rPr lang="en-US" dirty="0"/>
              <a:t>in LN18 Cells</a:t>
            </a:r>
          </a:p>
        </c:rich>
      </c:tx>
      <c:layout>
        <c:manualLayout>
          <c:xMode val="edge"/>
          <c:yMode val="edge"/>
          <c:x val="0.18375712590066401"/>
          <c:y val="5.3619302949061698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0773675632610601"/>
          <c:y val="4.0446405325339697E-2"/>
          <c:w val="0.89215987446869605"/>
          <c:h val="0.8182460436413280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Data!$N$3</c:f>
              <c:strCache>
                <c:ptCount val="1"/>
                <c:pt idx="0">
                  <c:v>Con</c:v>
                </c:pt>
              </c:strCache>
            </c:strRef>
          </c:tx>
          <c:spPr>
            <a:solidFill>
              <a:srgbClr val="00206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0.02"/>
          </c:errBars>
          <c:cat>
            <c:strRef>
              <c:f>Data!$M$4:$M$7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Data!$N$4:$N$7</c:f>
              <c:numCache>
                <c:formatCode>General</c:formatCode>
                <c:ptCount val="4"/>
                <c:pt idx="0">
                  <c:v>0.269345526889258</c:v>
                </c:pt>
                <c:pt idx="1">
                  <c:v>0.35468829607908198</c:v>
                </c:pt>
                <c:pt idx="2">
                  <c:v>0.24584761252762799</c:v>
                </c:pt>
                <c:pt idx="3">
                  <c:v>0.88450722993070896</c:v>
                </c:pt>
              </c:numCache>
            </c:numRef>
          </c:val>
        </c:ser>
        <c:ser>
          <c:idx val="1"/>
          <c:order val="1"/>
          <c:tx>
            <c:strRef>
              <c:f>Data!$O$3</c:f>
              <c:strCache>
                <c:ptCount val="1"/>
                <c:pt idx="0">
                  <c:v>5 min</c:v>
                </c:pt>
              </c:strCache>
            </c:strRef>
          </c:tx>
          <c:spPr>
            <a:solidFill>
              <a:srgbClr val="00B05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0.04"/>
          </c:errBars>
          <c:cat>
            <c:strRef>
              <c:f>Data!$M$4:$M$7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Data!$O$4:$O$7</c:f>
              <c:numCache>
                <c:formatCode>General</c:formatCode>
                <c:ptCount val="4"/>
                <c:pt idx="0">
                  <c:v>0.49948030958469197</c:v>
                </c:pt>
                <c:pt idx="1">
                  <c:v>0.91531109359353902</c:v>
                </c:pt>
                <c:pt idx="2">
                  <c:v>0.18296394272410099</c:v>
                </c:pt>
                <c:pt idx="3">
                  <c:v>0.864093134689779</c:v>
                </c:pt>
              </c:numCache>
            </c:numRef>
          </c:val>
        </c:ser>
        <c:ser>
          <c:idx val="2"/>
          <c:order val="2"/>
          <c:tx>
            <c:strRef>
              <c:f>Data!$P$3</c:f>
              <c:strCache>
                <c:ptCount val="1"/>
                <c:pt idx="0">
                  <c:v>15 min</c:v>
                </c:pt>
              </c:strCache>
            </c:strRef>
          </c:tx>
          <c:spPr>
            <a:solidFill>
              <a:srgbClr val="C0000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2.5000000000000001E-2"/>
          </c:errBars>
          <c:cat>
            <c:strRef>
              <c:f>Data!$M$4:$M$7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Data!$P$4:$P$7</c:f>
              <c:numCache>
                <c:formatCode>General</c:formatCode>
                <c:ptCount val="4"/>
                <c:pt idx="0">
                  <c:v>0.31608436136226697</c:v>
                </c:pt>
                <c:pt idx="1">
                  <c:v>0.420294897681952</c:v>
                </c:pt>
                <c:pt idx="2">
                  <c:v>0.83780997404159896</c:v>
                </c:pt>
                <c:pt idx="3">
                  <c:v>1.329626739493575</c:v>
                </c:pt>
              </c:numCache>
            </c:numRef>
          </c:val>
        </c:ser>
        <c:ser>
          <c:idx val="3"/>
          <c:order val="3"/>
          <c:tx>
            <c:strRef>
              <c:f>Data!$Q$3</c:f>
              <c:strCache>
                <c:ptCount val="1"/>
                <c:pt idx="0">
                  <c:v>30 min</c:v>
                </c:pt>
              </c:strCache>
            </c:strRef>
          </c:tx>
          <c:spPr>
            <a:solidFill>
              <a:srgbClr val="FFC000"/>
            </a:solidFill>
            <a:ln w="28575">
              <a:noFill/>
            </a:ln>
          </c:spPr>
          <c:invertIfNegative val="0"/>
          <c:errBars>
            <c:errBarType val="both"/>
            <c:errValType val="fixedVal"/>
            <c:noEndCap val="0"/>
            <c:val val="0.05"/>
          </c:errBars>
          <c:cat>
            <c:strRef>
              <c:f>Data!$M$4:$M$7</c:f>
              <c:strCache>
                <c:ptCount val="4"/>
                <c:pt idx="0">
                  <c:v>P-Akt/Akt</c:v>
                </c:pt>
                <c:pt idx="1">
                  <c:v>P-Erk1/2/Erk1/2</c:v>
                </c:pt>
                <c:pt idx="2">
                  <c:v>P-PI3K/PI3K</c:v>
                </c:pt>
                <c:pt idx="3">
                  <c:v>P-IGF1R/IGF1R</c:v>
                </c:pt>
              </c:strCache>
            </c:strRef>
          </c:cat>
          <c:val>
            <c:numRef>
              <c:f>Data!$Q$4:$Q$7</c:f>
              <c:numCache>
                <c:formatCode>General</c:formatCode>
                <c:ptCount val="4"/>
                <c:pt idx="0">
                  <c:v>0.161786393739596</c:v>
                </c:pt>
                <c:pt idx="1">
                  <c:v>0.46904145417314502</c:v>
                </c:pt>
                <c:pt idx="2">
                  <c:v>0.87184177574001398</c:v>
                </c:pt>
                <c:pt idx="3">
                  <c:v>1.307723724796882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84325784"/>
        <c:axId val="285730216"/>
      </c:barChart>
      <c:catAx>
        <c:axId val="2843257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Protein 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285730216"/>
        <c:crosses val="autoZero"/>
        <c:auto val="1"/>
        <c:lblAlgn val="ctr"/>
        <c:lblOffset val="100"/>
        <c:noMultiLvlLbl val="0"/>
      </c:catAx>
      <c:valAx>
        <c:axId val="28573021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Expression Ratios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4325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8942002434596"/>
          <c:y val="0.255699900783179"/>
          <c:w val="0.17241821659811801"/>
          <c:h val="0.2585581896096770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9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A4BB0E0-19AA-41A6-8C7F-AE3A76C04250}" type="datetimeFigureOut">
              <a:rPr lang="en-US" smtClean="0"/>
              <a:pPr/>
              <a:t>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93F2E18-89C7-41BF-B97F-042D78DC8EC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432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47630A5-7627-43A8-95F9-421AC6FDBB1F}" type="datetimeFigureOut">
              <a:rPr lang="en-US" smtClean="0"/>
              <a:pPr/>
              <a:t>1/13/2016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AE84080-5F5A-44E6-8A2B-B8D98E5B15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950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8B81B-9D60-45D5-BFD6-6E1D61DBE36F}" type="datetime1">
              <a:rPr lang="en-US" smtClean="0"/>
              <a:pPr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Figures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F8681-BA50-43B1-8235-F605C69E02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54920-4DF3-4DF5-BB59-EF0A4F0E33D1}" type="datetime1">
              <a:rPr lang="en-US" smtClean="0"/>
              <a:pPr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Figures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F8681-BA50-43B1-8235-F605C69E02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1AB4-56AB-4E9A-B412-E89776D55DC9}" type="datetime1">
              <a:rPr lang="en-US" smtClean="0"/>
              <a:pPr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Figures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F8681-BA50-43B1-8235-F605C69E02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462CD-0CF7-418B-AE44-074039E26004}" type="datetime1">
              <a:rPr lang="en-US" smtClean="0"/>
              <a:pPr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Figures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F8681-BA50-43B1-8235-F605C69E02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1E126-FC48-4AEF-992B-990AF3E8F910}" type="datetime1">
              <a:rPr lang="en-US" smtClean="0"/>
              <a:pPr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Figures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F8681-BA50-43B1-8235-F605C69E02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38908-83F9-41CC-9093-A380EAD3D91A}" type="datetime1">
              <a:rPr lang="en-US" smtClean="0"/>
              <a:pPr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Figures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F8681-BA50-43B1-8235-F605C69E02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C5DA4-C2F4-4139-9780-0446FF2A80BD}" type="datetime1">
              <a:rPr lang="en-US" smtClean="0"/>
              <a:pPr/>
              <a:t>1/13/2016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Figures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F8681-BA50-43B1-8235-F605C69E02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09EF9-6E45-4CEF-8729-09C4900DA616}" type="datetime1">
              <a:rPr lang="en-US" smtClean="0"/>
              <a:pPr/>
              <a:t>1/13/2016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Figures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F8681-BA50-43B1-8235-F605C69E02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13988C-F7E5-4C12-8981-5F8430D29F4A}" type="datetime1">
              <a:rPr lang="en-US" smtClean="0"/>
              <a:pPr/>
              <a:t>1/13/2016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Figures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F8681-BA50-43B1-8235-F605C69E02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E7871-2802-4E18-B9FD-646195F784B7}" type="datetime1">
              <a:rPr lang="en-US" smtClean="0"/>
              <a:pPr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Figures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F8681-BA50-43B1-8235-F605C69E02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7192B-45A4-4988-95B8-6C23A2492E32}" type="datetime1">
              <a:rPr lang="en-US" smtClean="0"/>
              <a:pPr/>
              <a:t>1/13/2016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Figures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F8681-BA50-43B1-8235-F605C69E02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0CF81-42ED-4919-AD0D-1E927CF7EB7C}" type="datetime1">
              <a:rPr lang="en-US" smtClean="0"/>
              <a:pPr/>
              <a:t>1/13/2016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Figures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F8681-BA50-43B1-8235-F605C69E02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30.emf"/><Relationship Id="rId3" Type="http://schemas.openxmlformats.org/officeDocument/2006/relationships/image" Target="../media/image31.emf"/><Relationship Id="rId7" Type="http://schemas.openxmlformats.org/officeDocument/2006/relationships/image" Target="../media/image28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4.bin"/><Relationship Id="rId5" Type="http://schemas.openxmlformats.org/officeDocument/2006/relationships/image" Target="../media/image33.emf"/><Relationship Id="rId10" Type="http://schemas.openxmlformats.org/officeDocument/2006/relationships/image" Target="../media/image34.emf"/><Relationship Id="rId4" Type="http://schemas.openxmlformats.org/officeDocument/2006/relationships/image" Target="../media/image32.emf"/><Relationship Id="rId9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tif"/><Relationship Id="rId13" Type="http://schemas.openxmlformats.org/officeDocument/2006/relationships/image" Target="../media/image44.jpg"/><Relationship Id="rId18" Type="http://schemas.openxmlformats.org/officeDocument/2006/relationships/image" Target="../media/image49.jpg"/><Relationship Id="rId3" Type="http://schemas.openxmlformats.org/officeDocument/2006/relationships/oleObject" Target="../embeddings/oleObject6.bin"/><Relationship Id="rId7" Type="http://schemas.openxmlformats.org/officeDocument/2006/relationships/image" Target="../media/image38.tif"/><Relationship Id="rId12" Type="http://schemas.openxmlformats.org/officeDocument/2006/relationships/image" Target="../media/image43.jpg"/><Relationship Id="rId17" Type="http://schemas.openxmlformats.org/officeDocument/2006/relationships/image" Target="../media/image48.tiff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47.jpg"/><Relationship Id="rId1" Type="http://schemas.openxmlformats.org/officeDocument/2006/relationships/vmlDrawing" Target="../drawings/vmlDrawing3.vml"/><Relationship Id="rId6" Type="http://schemas.openxmlformats.org/officeDocument/2006/relationships/image" Target="../media/image37.jpg"/><Relationship Id="rId11" Type="http://schemas.openxmlformats.org/officeDocument/2006/relationships/image" Target="../media/image42.jpg"/><Relationship Id="rId5" Type="http://schemas.openxmlformats.org/officeDocument/2006/relationships/image" Target="../media/image36.jpg"/><Relationship Id="rId15" Type="http://schemas.openxmlformats.org/officeDocument/2006/relationships/image" Target="../media/image46.jpg"/><Relationship Id="rId10" Type="http://schemas.openxmlformats.org/officeDocument/2006/relationships/image" Target="../media/image41.jpg"/><Relationship Id="rId19" Type="http://schemas.openxmlformats.org/officeDocument/2006/relationships/image" Target="../media/image50.tif"/><Relationship Id="rId4" Type="http://schemas.openxmlformats.org/officeDocument/2006/relationships/image" Target="../media/image35.emf"/><Relationship Id="rId9" Type="http://schemas.openxmlformats.org/officeDocument/2006/relationships/image" Target="../media/image40.jpg"/><Relationship Id="rId14" Type="http://schemas.openxmlformats.org/officeDocument/2006/relationships/image" Target="../media/image4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emf"/><Relationship Id="rId7" Type="http://schemas.openxmlformats.org/officeDocument/2006/relationships/image" Target="../media/image17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em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8721327"/>
              </p:ext>
            </p:extLst>
          </p:nvPr>
        </p:nvGraphicFramePr>
        <p:xfrm>
          <a:off x="609600" y="990600"/>
          <a:ext cx="36576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7265473"/>
              </p:ext>
            </p:extLst>
          </p:nvPr>
        </p:nvGraphicFramePr>
        <p:xfrm>
          <a:off x="4800600" y="914400"/>
          <a:ext cx="37338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6200" y="152400"/>
            <a:ext cx="906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S1. Extracellular and intracellular metabolites of commercially available and patient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d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erived GBM </a:t>
            </a:r>
          </a:p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cells and NHAs 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800" y="83820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10126" y="83820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3400" y="38100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9" name="Group 16"/>
          <p:cNvGrpSpPr>
            <a:grpSpLocks/>
          </p:cNvGrpSpPr>
          <p:nvPr/>
        </p:nvGrpSpPr>
        <p:grpSpPr bwMode="auto">
          <a:xfrm>
            <a:off x="5334000" y="4177098"/>
            <a:ext cx="3581400" cy="2452302"/>
            <a:chOff x="114799" y="1119393"/>
            <a:chExt cx="5672667" cy="4824205"/>
          </a:xfrm>
        </p:grpSpPr>
        <p:pic>
          <p:nvPicPr>
            <p:cNvPr id="21" name="Picture 9"/>
            <p:cNvPicPr>
              <a:picLocks noChangeAspect="1" noChangeArrowheads="1"/>
            </p:cNvPicPr>
            <p:nvPr/>
          </p:nvPicPr>
          <p:blipFill rotWithShape="1">
            <a:blip r:embed="rId4" cstate="print"/>
            <a:srcRect l="21994" t="4932" r="19354" b="10448"/>
            <a:stretch/>
          </p:blipFill>
          <p:spPr bwMode="auto">
            <a:xfrm>
              <a:off x="114799" y="1119393"/>
              <a:ext cx="5672667" cy="4824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Oval 21"/>
            <p:cNvSpPr/>
            <p:nvPr/>
          </p:nvSpPr>
          <p:spPr bwMode="auto">
            <a:xfrm rot="18413896">
              <a:off x="2220438" y="1410243"/>
              <a:ext cx="3142356" cy="3595017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7"/>
            <p:cNvSpPr txBox="1">
              <a:spLocks noChangeArrowheads="1"/>
            </p:cNvSpPr>
            <p:nvPr/>
          </p:nvSpPr>
          <p:spPr bwMode="auto">
            <a:xfrm>
              <a:off x="278032" y="3390901"/>
              <a:ext cx="909483" cy="605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NHA</a:t>
              </a:r>
            </a:p>
          </p:txBody>
        </p:sp>
        <p:sp>
          <p:nvSpPr>
            <p:cNvPr id="24" name="TextBox 9"/>
            <p:cNvSpPr txBox="1">
              <a:spLocks noChangeArrowheads="1"/>
            </p:cNvSpPr>
            <p:nvPr/>
          </p:nvSpPr>
          <p:spPr bwMode="auto">
            <a:xfrm>
              <a:off x="3543419" y="2989709"/>
              <a:ext cx="955186" cy="605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GBM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28600" y="4315600"/>
            <a:ext cx="3352800" cy="2061483"/>
            <a:chOff x="506775" y="1295400"/>
            <a:chExt cx="4522425" cy="3028950"/>
          </a:xfrm>
        </p:grpSpPr>
        <p:grpSp>
          <p:nvGrpSpPr>
            <p:cNvPr id="28" name="Group 12"/>
            <p:cNvGrpSpPr/>
            <p:nvPr/>
          </p:nvGrpSpPr>
          <p:grpSpPr>
            <a:xfrm>
              <a:off x="506775" y="1295400"/>
              <a:ext cx="4522425" cy="3028950"/>
              <a:chOff x="509328" y="1295400"/>
              <a:chExt cx="4088784" cy="2781689"/>
            </a:xfrm>
          </p:grpSpPr>
          <p:pic>
            <p:nvPicPr>
              <p:cNvPr id="37" name="Picture 36"/>
              <p:cNvPicPr>
                <a:picLocks noChangeAspect="1" noChangeArrowheads="1"/>
              </p:cNvPicPr>
              <p:nvPr/>
            </p:nvPicPr>
            <p:blipFill rotWithShape="1">
              <a:blip r:embed="rId5" cstate="print"/>
              <a:srcRect l="26388" t="8065" r="21271" b="26781"/>
              <a:stretch/>
            </p:blipFill>
            <p:spPr bwMode="auto">
              <a:xfrm>
                <a:off x="533399" y="1295400"/>
                <a:ext cx="4064713" cy="2781689"/>
              </a:xfrm>
              <a:prstGeom prst="rect">
                <a:avLst/>
              </a:prstGeom>
              <a:noFill/>
            </p:spPr>
          </p:pic>
          <p:sp>
            <p:nvSpPr>
              <p:cNvPr id="38" name="Oval 37"/>
              <p:cNvSpPr/>
              <p:nvPr/>
            </p:nvSpPr>
            <p:spPr>
              <a:xfrm rot="814208">
                <a:off x="1291672" y="2727527"/>
                <a:ext cx="277092" cy="304800"/>
              </a:xfrm>
              <a:prstGeom prst="ellipse">
                <a:avLst/>
              </a:prstGeom>
              <a:noFill/>
              <a:ln>
                <a:solidFill>
                  <a:srgbClr val="00B05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b="1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09328" y="2698761"/>
                <a:ext cx="762001" cy="4153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006600"/>
                    </a:solidFill>
                  </a:rPr>
                  <a:t>NHA</a:t>
                </a:r>
                <a:endParaRPr lang="en-US" sz="1400" b="1" dirty="0">
                  <a:solidFill>
                    <a:srgbClr val="006600"/>
                  </a:solidFill>
                </a:endParaRPr>
              </a:p>
            </p:txBody>
          </p:sp>
        </p:grpSp>
        <p:sp>
          <p:nvSpPr>
            <p:cNvPr id="29" name="Oval 28"/>
            <p:cNvSpPr/>
            <p:nvPr/>
          </p:nvSpPr>
          <p:spPr>
            <a:xfrm rot="1141601">
              <a:off x="2280199" y="1874735"/>
              <a:ext cx="963809" cy="2236893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30" name="Oval 29"/>
            <p:cNvSpPr/>
            <p:nvPr/>
          </p:nvSpPr>
          <p:spPr>
            <a:xfrm rot="19315760">
              <a:off x="1152615" y="1446137"/>
              <a:ext cx="791592" cy="1651627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1143000" y="3352800"/>
              <a:ext cx="413181" cy="83820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28632" y="1598295"/>
              <a:ext cx="909546" cy="452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GBM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1828800" y="1981200"/>
              <a:ext cx="381000" cy="381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stCxn id="32" idx="2"/>
            </p:cNvCxnSpPr>
            <p:nvPr/>
          </p:nvCxnSpPr>
          <p:spPr>
            <a:xfrm flipH="1">
              <a:off x="1603649" y="2050513"/>
              <a:ext cx="679756" cy="133264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2369226" y="1981200"/>
              <a:ext cx="145374" cy="7620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endCxn id="39" idx="3"/>
            </p:cNvCxnSpPr>
            <p:nvPr/>
          </p:nvCxnSpPr>
          <p:spPr>
            <a:xfrm>
              <a:off x="1066800" y="3020773"/>
              <a:ext cx="282790" cy="28841"/>
            </a:xfrm>
            <a:prstGeom prst="straightConnector1">
              <a:avLst/>
            </a:prstGeom>
            <a:ln w="19050">
              <a:solidFill>
                <a:srgbClr val="0066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TextBox 39"/>
          <p:cNvSpPr txBox="1"/>
          <p:nvPr/>
        </p:nvSpPr>
        <p:spPr>
          <a:xfrm>
            <a:off x="990601" y="3962400"/>
            <a:ext cx="76506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PCA plot of Intracellular Metabolites      PCA Plot of Extracellular Metabolites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790890" y="38100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756616" y="4343401"/>
            <a:ext cx="1501184" cy="2150691"/>
            <a:chOff x="3551105" y="4226391"/>
            <a:chExt cx="1501184" cy="2150691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6" cstate="print"/>
            <a:srcRect t="4097" r="79187" b="37203"/>
            <a:stretch/>
          </p:blipFill>
          <p:spPr>
            <a:xfrm>
              <a:off x="3551105" y="4226391"/>
              <a:ext cx="900974" cy="2080801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6" cstate="print"/>
            <a:srcRect l="33090" t="8135" r="53902" b="34776"/>
            <a:stretch>
              <a:fillRect/>
            </a:stretch>
          </p:blipFill>
          <p:spPr>
            <a:xfrm>
              <a:off x="4114800" y="4362450"/>
              <a:ext cx="560591" cy="2014632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6" cstate="print"/>
            <a:srcRect l="66911" t="8135" r="22683" b="74738"/>
            <a:stretch>
              <a:fillRect/>
            </a:stretch>
          </p:blipFill>
          <p:spPr>
            <a:xfrm>
              <a:off x="4656347" y="4378408"/>
              <a:ext cx="395942" cy="53359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2362200" y="228601"/>
            <a:ext cx="4572000" cy="30479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S10. Key metabolites in methionine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p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athway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6026087"/>
              </p:ext>
            </p:extLst>
          </p:nvPr>
        </p:nvGraphicFramePr>
        <p:xfrm>
          <a:off x="1211263" y="1206500"/>
          <a:ext cx="6677025" cy="511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2" name="CS ChemDraw Drawing" r:id="rId3" imgW="8837530" imgH="6772198" progId="ChemDraw.Document.6.0">
                  <p:embed/>
                </p:oleObj>
              </mc:Choice>
              <mc:Fallback>
                <p:oleObj name="CS ChemDraw Drawing" r:id="rId3" imgW="8837530" imgH="6772198" progId="ChemDraw.Document.6.0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11263" y="1206500"/>
                        <a:ext cx="6677025" cy="5118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7567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4664"/>
            <a:ext cx="5315152" cy="2514599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103" y="3886200"/>
            <a:ext cx="5420497" cy="2743200"/>
          </a:xfrm>
          <a:prstGeom prst="rect">
            <a:avLst/>
          </a:prstGeom>
          <a:noFill/>
        </p:spPr>
      </p:pic>
      <p:grpSp>
        <p:nvGrpSpPr>
          <p:cNvPr id="5" name="Group 4"/>
          <p:cNvGrpSpPr/>
          <p:nvPr/>
        </p:nvGrpSpPr>
        <p:grpSpPr>
          <a:xfrm>
            <a:off x="5715000" y="1143000"/>
            <a:ext cx="3200400" cy="2440536"/>
            <a:chOff x="5867400" y="609600"/>
            <a:chExt cx="3200400" cy="2440536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67400" y="609600"/>
              <a:ext cx="3200400" cy="2440536"/>
            </a:xfrm>
            <a:prstGeom prst="rect">
              <a:avLst/>
            </a:prstGeom>
            <a:noFill/>
          </p:spPr>
        </p:pic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83427829"/>
                </p:ext>
              </p:extLst>
            </p:nvPr>
          </p:nvGraphicFramePr>
          <p:xfrm>
            <a:off x="6781800" y="1143000"/>
            <a:ext cx="608810" cy="6119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6" name="CS ChemDraw Drawing" r:id="rId6" imgW="1343844" imgH="1352872" progId="ChemDraw.Document.6.0">
                    <p:embed/>
                  </p:oleObj>
                </mc:Choice>
                <mc:Fallback>
                  <p:oleObj name="CS ChemDraw Drawing" r:id="rId6" imgW="1343844" imgH="1352872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1800" y="1143000"/>
                          <a:ext cx="608810" cy="6119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30065219"/>
                </p:ext>
              </p:extLst>
            </p:nvPr>
          </p:nvGraphicFramePr>
          <p:xfrm>
            <a:off x="7200900" y="1905000"/>
            <a:ext cx="1790700" cy="6080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7" name="CS ChemDraw Drawing" r:id="rId8" imgW="4926889" imgH="1672912" progId="ChemDraw.Document.6.0">
                    <p:embed/>
                  </p:oleObj>
                </mc:Choice>
                <mc:Fallback>
                  <p:oleObj name="CS ChemDraw Drawing" r:id="rId8" imgW="4926889" imgH="1672912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7200900" y="1905000"/>
                          <a:ext cx="1790700" cy="60801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9" name="Group 8"/>
          <p:cNvGrpSpPr/>
          <p:nvPr/>
        </p:nvGrpSpPr>
        <p:grpSpPr>
          <a:xfrm>
            <a:off x="5638800" y="3962400"/>
            <a:ext cx="3352800" cy="2651987"/>
            <a:chOff x="5867400" y="3886200"/>
            <a:chExt cx="3200400" cy="2651987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867400" y="3886200"/>
              <a:ext cx="3200400" cy="2651987"/>
            </a:xfrm>
            <a:prstGeom prst="rect">
              <a:avLst/>
            </a:prstGeom>
            <a:noFill/>
          </p:spPr>
        </p:pic>
        <p:graphicFrame>
          <p:nvGraphicFramePr>
            <p:cNvPr id="11" name="Object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7932762"/>
                </p:ext>
              </p:extLst>
            </p:nvPr>
          </p:nvGraphicFramePr>
          <p:xfrm>
            <a:off x="6745198" y="4341812"/>
            <a:ext cx="609600" cy="611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8" name="CS ChemDraw Drawing" r:id="rId11" imgW="1343844" imgH="1352872" progId="ChemDraw.Document.6.0">
                    <p:embed/>
                  </p:oleObj>
                </mc:Choice>
                <mc:Fallback>
                  <p:oleObj name="CS ChemDraw Drawing" r:id="rId11" imgW="1343844" imgH="1352872" progId="ChemDraw.Document.6.0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45198" y="4341812"/>
                          <a:ext cx="609600" cy="6111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1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34712253"/>
                </p:ext>
              </p:extLst>
            </p:nvPr>
          </p:nvGraphicFramePr>
          <p:xfrm>
            <a:off x="6999288" y="5379312"/>
            <a:ext cx="2068512" cy="701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89" name="CS ChemDraw Drawing" r:id="rId12" imgW="4925270" imgH="1672912" progId="ChemDraw.Document.6.0">
                    <p:embed/>
                  </p:oleObj>
                </mc:Choice>
                <mc:Fallback>
                  <p:oleObj name="CS ChemDraw Drawing" r:id="rId12" imgW="4925270" imgH="1672912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6999288" y="5379312"/>
                          <a:ext cx="2068512" cy="7016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3" name="Title 13"/>
          <p:cNvSpPr txBox="1">
            <a:spLocks/>
          </p:cNvSpPr>
          <p:nvPr/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S11. Calibration Curve and Multiple Reaction Monitoring of SAM and SAH 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7490" y="6858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357842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29090" y="75902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5000" y="35814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4681" y="1066800"/>
            <a:ext cx="22314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</a:rPr>
              <a:t>y=24.502600*x – 421.347343</a:t>
            </a:r>
          </a:p>
          <a:p>
            <a:r>
              <a:rPr lang="en-US" sz="900" b="1" dirty="0" smtClean="0">
                <a:latin typeface="Arial"/>
                <a:cs typeface="Arial"/>
              </a:rPr>
              <a:t>R^2 = 0.99680341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7272" y="3886200"/>
            <a:ext cx="223149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/>
                <a:cs typeface="Arial"/>
              </a:rPr>
              <a:t>y=318.733078*x – 6632.339456</a:t>
            </a:r>
          </a:p>
          <a:p>
            <a:r>
              <a:rPr lang="en-US" sz="900" b="1" dirty="0" smtClean="0">
                <a:latin typeface="Arial"/>
                <a:cs typeface="Arial"/>
              </a:rPr>
              <a:t>R^2 = 0.99684146</a:t>
            </a:r>
            <a:endParaRPr lang="en-US" sz="900" b="1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40838" y="3487579"/>
            <a:ext cx="151676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Concentration (ng/ml)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86000" y="6535579"/>
            <a:ext cx="1516762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Concentration (ng/ml)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-241259" y="2120941"/>
            <a:ext cx="9906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Responses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292142" y="5092741"/>
            <a:ext cx="99060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Responses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0" y="3458289"/>
            <a:ext cx="971752" cy="1231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0" y="6506289"/>
            <a:ext cx="971752" cy="12311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-14032" y="1491120"/>
            <a:ext cx="666954" cy="1231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119519" y="4329365"/>
            <a:ext cx="666954" cy="1231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5506942" y="2171638"/>
            <a:ext cx="62709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Counts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5506942" y="4991038"/>
            <a:ext cx="627095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/>
                <a:cs typeface="Arial"/>
              </a:rPr>
              <a:t>Counts</a:t>
            </a:r>
            <a:endParaRPr lang="en-US" sz="1000" b="1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848600" y="6498265"/>
            <a:ext cx="1143000" cy="1692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" dirty="0"/>
          </a:p>
        </p:txBody>
      </p:sp>
      <p:sp>
        <p:nvSpPr>
          <p:cNvPr id="28" name="TextBox 5"/>
          <p:cNvSpPr txBox="1"/>
          <p:nvPr/>
        </p:nvSpPr>
        <p:spPr>
          <a:xfrm>
            <a:off x="6873530" y="6477000"/>
            <a:ext cx="1508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Mass-to-Charge (m/z)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48600" y="3429000"/>
            <a:ext cx="1143000" cy="1692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" dirty="0"/>
          </a:p>
        </p:txBody>
      </p:sp>
      <p:sp>
        <p:nvSpPr>
          <p:cNvPr id="27" name="TextBox 5"/>
          <p:cNvSpPr txBox="1"/>
          <p:nvPr/>
        </p:nvSpPr>
        <p:spPr>
          <a:xfrm>
            <a:off x="6858000" y="3450917"/>
            <a:ext cx="15084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Mass-to-Charge (m/z)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230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56392" y="381000"/>
            <a:ext cx="5334000" cy="503321"/>
          </a:xfrm>
        </p:spPr>
        <p:txBody>
          <a:bodyPr>
            <a:noAutofit/>
          </a:bodyPr>
          <a:lstStyle/>
          <a:p>
            <a:pPr algn="l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S12. Key metabolites in tryptophan pathway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43000" y="882960"/>
            <a:ext cx="6858000" cy="4527240"/>
            <a:chOff x="603460" y="990600"/>
            <a:chExt cx="8388142" cy="5508376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87076640"/>
                </p:ext>
              </p:extLst>
            </p:nvPr>
          </p:nvGraphicFramePr>
          <p:xfrm>
            <a:off x="1308100" y="1416050"/>
            <a:ext cx="6613525" cy="4832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37" name="CS ChemDraw Drawing" r:id="rId3" imgW="8742813" imgH="6386474" progId="ChemDraw.Document.6.0">
                    <p:embed/>
                  </p:oleObj>
                </mc:Choice>
                <mc:Fallback>
                  <p:oleObj name="CS ChemDraw Drawing" r:id="rId3" imgW="8742813" imgH="6386474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308100" y="1416050"/>
                          <a:ext cx="6613525" cy="48323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Right Arrow 10"/>
            <p:cNvSpPr/>
            <p:nvPr/>
          </p:nvSpPr>
          <p:spPr>
            <a:xfrm>
              <a:off x="1956392" y="1052625"/>
              <a:ext cx="6028677" cy="406636"/>
            </a:xfrm>
            <a:prstGeom prst="rightArrow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rgbClr val="0046D2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Down Arrow 11"/>
            <p:cNvSpPr/>
            <p:nvPr/>
          </p:nvSpPr>
          <p:spPr>
            <a:xfrm>
              <a:off x="797451" y="1594677"/>
              <a:ext cx="446568" cy="2824923"/>
            </a:xfrm>
            <a:prstGeom prst="downArrow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3460" y="990600"/>
              <a:ext cx="1354698" cy="609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solidFill>
                    <a:srgbClr val="0046D2"/>
                  </a:solidFill>
                  <a:latin typeface="Arial" pitchFamily="34" charset="0"/>
                  <a:cs typeface="Arial" pitchFamily="34" charset="0"/>
                </a:rPr>
                <a:t>Normal cells</a:t>
              </a:r>
            </a:p>
            <a:p>
              <a:r>
                <a:rPr lang="en-US" sz="11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Cancer cells</a:t>
              </a:r>
              <a:endParaRPr lang="en-US" sz="11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Down Arrow 13"/>
            <p:cNvSpPr/>
            <p:nvPr/>
          </p:nvSpPr>
          <p:spPr>
            <a:xfrm rot="10800000">
              <a:off x="7772401" y="3124197"/>
              <a:ext cx="446568" cy="2590802"/>
            </a:xfrm>
            <a:prstGeom prst="downArrow">
              <a:avLst/>
            </a:prstGeom>
            <a:solidFill>
              <a:schemeClr val="bg1"/>
            </a:solidFill>
            <a:ln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374611" y="5715000"/>
              <a:ext cx="1616991" cy="7839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 smtClean="0">
                  <a:solidFill>
                    <a:srgbClr val="00FF00"/>
                  </a:solidFill>
                  <a:latin typeface="Arial" pitchFamily="34" charset="0"/>
                  <a:cs typeface="Arial" pitchFamily="34" charset="0"/>
                </a:rPr>
                <a:t>KMO </a:t>
              </a:r>
              <a:r>
                <a:rPr lang="en-US" sz="1000" b="1" dirty="0" smtClean="0">
                  <a:solidFill>
                    <a:srgbClr val="00FF00"/>
                  </a:solidFill>
                  <a:latin typeface="Arial" pitchFamily="34" charset="0"/>
                  <a:cs typeface="Arial" pitchFamily="34" charset="0"/>
                </a:rPr>
                <a:t>/ </a:t>
              </a:r>
              <a:r>
                <a:rPr lang="en-US" sz="1000" b="1" i="1" dirty="0" smtClean="0">
                  <a:solidFill>
                    <a:srgbClr val="00FF00"/>
                  </a:solidFill>
                  <a:latin typeface="Arial" pitchFamily="34" charset="0"/>
                  <a:cs typeface="Arial" pitchFamily="34" charset="0"/>
                </a:rPr>
                <a:t>KYNU </a:t>
              </a:r>
              <a:r>
                <a:rPr lang="en-US" sz="1000" b="1" dirty="0" smtClean="0">
                  <a:solidFill>
                    <a:srgbClr val="00FF00"/>
                  </a:solidFill>
                  <a:latin typeface="Arial" pitchFamily="34" charset="0"/>
                  <a:cs typeface="Arial" pitchFamily="34" charset="0"/>
                </a:rPr>
                <a:t>triggers immune surveillance</a:t>
              </a:r>
              <a:endParaRPr lang="en-US" sz="1000" b="1" i="1" dirty="0">
                <a:solidFill>
                  <a:srgbClr val="00FF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379281" y="4984242"/>
            <a:ext cx="3850319" cy="1775839"/>
            <a:chOff x="1628088" y="457200"/>
            <a:chExt cx="5257800" cy="2610959"/>
          </a:xfrm>
        </p:grpSpPr>
        <p:sp>
          <p:nvSpPr>
            <p:cNvPr id="17" name="TextBox 16"/>
            <p:cNvSpPr txBox="1"/>
            <p:nvPr/>
          </p:nvSpPr>
          <p:spPr>
            <a:xfrm rot="16200000">
              <a:off x="2550696" y="811530"/>
              <a:ext cx="1528213" cy="819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MDNSC 20</a:t>
              </a:r>
            </a:p>
            <a:p>
              <a:r>
                <a:rPr lang="en-US" sz="1100" b="1" dirty="0" smtClean="0"/>
                <a:t>OSU 35 </a:t>
              </a:r>
            </a:p>
            <a:p>
              <a:r>
                <a:rPr lang="en-US" sz="1100" b="1" dirty="0" smtClean="0"/>
                <a:t>OSU 38 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4191297" y="782362"/>
              <a:ext cx="1172420" cy="1264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OSU 34</a:t>
              </a:r>
            </a:p>
            <a:p>
              <a:r>
                <a:rPr lang="en-US" sz="1100" b="1" dirty="0" smtClean="0"/>
                <a:t>OSU 53</a:t>
              </a:r>
            </a:p>
            <a:p>
              <a:r>
                <a:rPr lang="en-US" sz="1100" b="1" dirty="0" smtClean="0"/>
                <a:t>OSU 96</a:t>
              </a:r>
            </a:p>
            <a:p>
              <a:r>
                <a:rPr lang="en-US" sz="1100" b="1" dirty="0" smtClean="0"/>
                <a:t>LN18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16200000">
              <a:off x="5623989" y="793698"/>
              <a:ext cx="1172420" cy="1264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LN229</a:t>
              </a:r>
            </a:p>
            <a:p>
              <a:r>
                <a:rPr lang="en-US" sz="1100" b="1" dirty="0" smtClean="0"/>
                <a:t>U118</a:t>
              </a:r>
            </a:p>
            <a:p>
              <a:r>
                <a:rPr lang="en-US" sz="1100" b="1" dirty="0" smtClean="0"/>
                <a:t>OSU 61 </a:t>
              </a:r>
              <a:r>
                <a:rPr lang="en-US" sz="1100" b="1" dirty="0"/>
                <a:t>O</a:t>
              </a:r>
              <a:r>
                <a:rPr lang="en-US" sz="1100" b="1" dirty="0" smtClean="0"/>
                <a:t>SU 68</a:t>
              </a:r>
            </a:p>
          </p:txBody>
        </p:sp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637" t="50000" r="54959" b="40118"/>
            <a:stretch/>
          </p:blipFill>
          <p:spPr>
            <a:xfrm>
              <a:off x="5514288" y="2707259"/>
              <a:ext cx="1371600" cy="266108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14288" y="2023397"/>
              <a:ext cx="1371600" cy="266108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7295" y="2021460"/>
              <a:ext cx="1060913" cy="282778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6488" y="2024827"/>
              <a:ext cx="1353935" cy="266108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6488" y="2707258"/>
              <a:ext cx="1371600" cy="270268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0820" y="2724260"/>
              <a:ext cx="1037389" cy="270269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sp>
          <p:nvSpPr>
            <p:cNvPr id="33" name="TextBox 32"/>
            <p:cNvSpPr txBox="1"/>
            <p:nvPr/>
          </p:nvSpPr>
          <p:spPr>
            <a:xfrm>
              <a:off x="1628088" y="1959499"/>
              <a:ext cx="1239209" cy="1108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/>
                <a:t>TDO2</a:t>
              </a:r>
            </a:p>
            <a:p>
              <a:pPr algn="r"/>
              <a:endParaRPr lang="en-US" sz="500" b="1" dirty="0" smtClean="0"/>
            </a:p>
            <a:p>
              <a:pPr algn="r"/>
              <a:r>
                <a:rPr lang="en-US" sz="1100" b="1" dirty="0" smtClean="0"/>
                <a:t>IDO</a:t>
              </a:r>
            </a:p>
            <a:p>
              <a:pPr algn="r"/>
              <a:endParaRPr lang="en-US" sz="500" b="1" dirty="0" smtClean="0"/>
            </a:p>
            <a:p>
              <a:pPr algn="r"/>
              <a:r>
                <a:rPr lang="en-US" sz="1100" b="1" dirty="0">
                  <a:latin typeface="Symbol" panose="05050102010706020507" pitchFamily="18" charset="2"/>
                </a:rPr>
                <a:t>b</a:t>
              </a:r>
              <a:r>
                <a:rPr lang="en-US" sz="1100" b="1" dirty="0"/>
                <a:t>-Actin</a:t>
              </a:r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2553" y="2378765"/>
              <a:ext cx="1035656" cy="270269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6488" y="2364953"/>
              <a:ext cx="1353935" cy="266108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5235" y="2371524"/>
              <a:ext cx="1371600" cy="266108"/>
            </a:xfrm>
            <a:prstGeom prst="rect">
              <a:avLst/>
            </a:prstGeom>
            <a:ln w="19050">
              <a:solidFill>
                <a:srgbClr val="FF0000"/>
              </a:solidFill>
            </a:ln>
          </p:spPr>
        </p:pic>
      </p:grpSp>
      <p:grpSp>
        <p:nvGrpSpPr>
          <p:cNvPr id="37" name="Group 36"/>
          <p:cNvGrpSpPr/>
          <p:nvPr/>
        </p:nvGrpSpPr>
        <p:grpSpPr>
          <a:xfrm>
            <a:off x="609600" y="5257800"/>
            <a:ext cx="3962400" cy="1466424"/>
            <a:chOff x="1523348" y="457200"/>
            <a:chExt cx="5410852" cy="2156034"/>
          </a:xfrm>
        </p:grpSpPr>
        <p:sp>
          <p:nvSpPr>
            <p:cNvPr id="38" name="TextBox 37"/>
            <p:cNvSpPr txBox="1"/>
            <p:nvPr/>
          </p:nvSpPr>
          <p:spPr>
            <a:xfrm rot="16200000">
              <a:off x="2550696" y="589266"/>
              <a:ext cx="1528213" cy="1264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U87</a:t>
              </a:r>
            </a:p>
            <a:p>
              <a:r>
                <a:rPr lang="en-US" sz="1100" b="1" dirty="0" smtClean="0"/>
                <a:t>MDNSC 20</a:t>
              </a:r>
            </a:p>
            <a:p>
              <a:r>
                <a:rPr lang="en-US" sz="1100" b="1" dirty="0" smtClean="0"/>
                <a:t>OSU 35 </a:t>
              </a:r>
            </a:p>
            <a:p>
              <a:r>
                <a:rPr lang="en-US" sz="1100" b="1" dirty="0" smtClean="0"/>
                <a:t>OSU 38 </a:t>
              </a:r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0801" y="1974893"/>
              <a:ext cx="1371600" cy="234907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04" b="19949"/>
            <a:stretch/>
          </p:blipFill>
          <p:spPr>
            <a:xfrm>
              <a:off x="2590800" y="2263694"/>
              <a:ext cx="1371601" cy="25090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4800" y="2272230"/>
              <a:ext cx="1371600" cy="24237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</p:pic>
        <p:sp>
          <p:nvSpPr>
            <p:cNvPr id="42" name="TextBox 41"/>
            <p:cNvSpPr txBox="1"/>
            <p:nvPr/>
          </p:nvSpPr>
          <p:spPr>
            <a:xfrm rot="16200000">
              <a:off x="4191297" y="782362"/>
              <a:ext cx="1172420" cy="1264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OSU 34</a:t>
              </a:r>
            </a:p>
            <a:p>
              <a:r>
                <a:rPr lang="en-US" sz="1100" b="1" dirty="0" smtClean="0"/>
                <a:t>OSU 53</a:t>
              </a:r>
            </a:p>
            <a:p>
              <a:r>
                <a:rPr lang="en-US" sz="1100" b="1" dirty="0" smtClean="0"/>
                <a:t>OSU 96</a:t>
              </a:r>
            </a:p>
            <a:p>
              <a:r>
                <a:rPr lang="en-US" sz="1100" b="1" dirty="0" smtClean="0"/>
                <a:t>LN18</a:t>
              </a:r>
            </a:p>
          </p:txBody>
        </p: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14800" y="1985413"/>
              <a:ext cx="1371600" cy="23490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2600" y="1976877"/>
              <a:ext cx="1371600" cy="24344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</p:pic>
        <p:sp>
          <p:nvSpPr>
            <p:cNvPr id="45" name="TextBox 44"/>
            <p:cNvSpPr txBox="1"/>
            <p:nvPr/>
          </p:nvSpPr>
          <p:spPr>
            <a:xfrm rot="16200000">
              <a:off x="5623989" y="793698"/>
              <a:ext cx="1172420" cy="1264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LN229</a:t>
              </a:r>
            </a:p>
            <a:p>
              <a:r>
                <a:rPr lang="en-US" sz="1100" b="1" dirty="0" smtClean="0"/>
                <a:t>U118</a:t>
              </a:r>
            </a:p>
            <a:p>
              <a:r>
                <a:rPr lang="en-US" sz="1100" b="1" dirty="0" smtClean="0"/>
                <a:t>OSU 61 </a:t>
              </a:r>
              <a:r>
                <a:rPr lang="en-US" sz="1100" b="1" dirty="0"/>
                <a:t>O</a:t>
              </a:r>
              <a:r>
                <a:rPr lang="en-US" sz="1100" b="1" dirty="0" smtClean="0"/>
                <a:t>SU 68</a:t>
              </a:r>
            </a:p>
          </p:txBody>
        </p: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2600" y="2272230"/>
              <a:ext cx="1371600" cy="24237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</p:pic>
        <p:sp>
          <p:nvSpPr>
            <p:cNvPr id="47" name="TextBox 46"/>
            <p:cNvSpPr txBox="1"/>
            <p:nvPr/>
          </p:nvSpPr>
          <p:spPr>
            <a:xfrm>
              <a:off x="1523348" y="1897155"/>
              <a:ext cx="1097002" cy="716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/>
                <a:t>KMO</a:t>
              </a:r>
            </a:p>
            <a:p>
              <a:pPr algn="r"/>
              <a:r>
                <a:rPr lang="en-US" sz="1100" b="1" dirty="0" smtClean="0">
                  <a:latin typeface="Symbol" panose="05050102010706020507" pitchFamily="18" charset="2"/>
                </a:rPr>
                <a:t>b</a:t>
              </a:r>
              <a:r>
                <a:rPr lang="en-US" sz="1100" b="1" dirty="0" smtClean="0"/>
                <a:t>-Actin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609600" y="6858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09600" y="548640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47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Figures</a:t>
            </a:r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04800" y="1143000"/>
            <a:ext cx="2743200" cy="2743200"/>
            <a:chOff x="152400" y="760512"/>
            <a:chExt cx="2011680" cy="1828800"/>
          </a:xfrm>
        </p:grpSpPr>
        <p:pic>
          <p:nvPicPr>
            <p:cNvPr id="6" name="Picture 2"/>
            <p:cNvPicPr preferRelativeResize="0"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760512"/>
              <a:ext cx="2011680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52400" y="772180"/>
              <a:ext cx="376407" cy="2051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U87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127248" y="1219200"/>
            <a:ext cx="2740152" cy="2743200"/>
            <a:chOff x="2179320" y="684312"/>
            <a:chExt cx="2164080" cy="1855231"/>
          </a:xfrm>
        </p:grpSpPr>
        <p:pic>
          <p:nvPicPr>
            <p:cNvPr id="9" name="Picture 3"/>
            <p:cNvPicPr preferRelativeResize="0"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1720" y="710743"/>
              <a:ext cx="2011680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2179320" y="684312"/>
              <a:ext cx="476066" cy="208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U118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178296" y="3968496"/>
            <a:ext cx="2737104" cy="2737104"/>
            <a:chOff x="4484831" y="685800"/>
            <a:chExt cx="2068369" cy="1903512"/>
          </a:xfrm>
        </p:grpSpPr>
        <p:pic>
          <p:nvPicPr>
            <p:cNvPr id="12" name="Picture 4"/>
            <p:cNvPicPr preferRelativeResize="0"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1520" y="760512"/>
              <a:ext cx="2011680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484831" y="685800"/>
              <a:ext cx="584116" cy="2140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OSU96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172200" y="1219201"/>
            <a:ext cx="2740152" cy="2741641"/>
            <a:chOff x="76200" y="2741711"/>
            <a:chExt cx="2037283" cy="1982689"/>
          </a:xfrm>
        </p:grpSpPr>
        <p:pic>
          <p:nvPicPr>
            <p:cNvPr id="15" name="Picture 8"/>
            <p:cNvPicPr preferRelativeResize="0"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803" y="2895600"/>
              <a:ext cx="2011680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76200" y="2741711"/>
              <a:ext cx="574697" cy="2225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OSU53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05221" y="4038600"/>
            <a:ext cx="2739731" cy="2743200"/>
            <a:chOff x="-76200" y="4758808"/>
            <a:chExt cx="2212427" cy="2022992"/>
          </a:xfrm>
        </p:grpSpPr>
        <p:pic>
          <p:nvPicPr>
            <p:cNvPr id="18" name="Picture 7"/>
            <p:cNvPicPr preferRelativeResize="0">
              <a:picLocks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547" y="4953000"/>
              <a:ext cx="2011680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-76200" y="4758808"/>
              <a:ext cx="624199" cy="2269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OSU61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276600" y="4038600"/>
            <a:ext cx="2740152" cy="2743200"/>
            <a:chOff x="6694631" y="739913"/>
            <a:chExt cx="2098849" cy="1927087"/>
          </a:xfrm>
        </p:grpSpPr>
        <p:pic>
          <p:nvPicPr>
            <p:cNvPr id="21" name="Picture 6"/>
            <p:cNvPicPr preferRelativeResize="0">
              <a:picLocks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1800" y="838200"/>
              <a:ext cx="2011680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TextBox 21"/>
            <p:cNvSpPr txBox="1"/>
            <p:nvPr/>
          </p:nvSpPr>
          <p:spPr>
            <a:xfrm>
              <a:off x="6694631" y="739913"/>
              <a:ext cx="592064" cy="2162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OSU68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767905" y="434934"/>
            <a:ext cx="730929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S13. </a:t>
            </a:r>
            <a:r>
              <a:rPr lang="en-US" sz="1400" b="1" i="1" dirty="0" smtClean="0">
                <a:latin typeface="Arial" pitchFamily="34" charset="0"/>
                <a:cs typeface="Arial" pitchFamily="34" charset="0"/>
              </a:rPr>
              <a:t>Insilico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analysis –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onnecting metabolome and proteome in GBM cells 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62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3299053"/>
              </p:ext>
            </p:extLst>
          </p:nvPr>
        </p:nvGraphicFramePr>
        <p:xfrm>
          <a:off x="457200" y="4114801"/>
          <a:ext cx="4114800" cy="23860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32873"/>
              </p:ext>
            </p:extLst>
          </p:nvPr>
        </p:nvGraphicFramePr>
        <p:xfrm>
          <a:off x="4800601" y="4114801"/>
          <a:ext cx="3924300" cy="2309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76351" y="5086351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endParaRPr lang="en-US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64031" y="4309766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endParaRPr lang="en-US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495800" y="1295401"/>
            <a:ext cx="4200525" cy="2309813"/>
            <a:chOff x="4495800" y="228600"/>
            <a:chExt cx="4200525" cy="2309813"/>
          </a:xfrm>
        </p:grpSpPr>
        <p:graphicFrame>
          <p:nvGraphicFramePr>
            <p:cNvPr id="3" name="Chart 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307987043"/>
                </p:ext>
              </p:extLst>
            </p:nvPr>
          </p:nvGraphicFramePr>
          <p:xfrm>
            <a:off x="4495800" y="228600"/>
            <a:ext cx="4200525" cy="23098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6128223" y="806648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*</a:t>
              </a:r>
              <a:endParaRPr lang="en-US" sz="14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39000" y="381000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*</a:t>
              </a:r>
              <a:endParaRPr lang="en-US" sz="14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334000" y="1216223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*</a:t>
              </a:r>
              <a:endParaRPr lang="en-US" sz="14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04800" y="1271588"/>
            <a:ext cx="3981451" cy="2309813"/>
            <a:chOff x="304800" y="228600"/>
            <a:chExt cx="3981450" cy="2309813"/>
          </a:xfrm>
        </p:grpSpPr>
        <p:graphicFrame>
          <p:nvGraphicFramePr>
            <p:cNvPr id="2" name="Chart 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43739932"/>
                </p:ext>
              </p:extLst>
            </p:nvPr>
          </p:nvGraphicFramePr>
          <p:xfrm>
            <a:off x="304800" y="228600"/>
            <a:ext cx="3981450" cy="23098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1828800" y="838200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*</a:t>
              </a:r>
              <a:endParaRPr lang="en-US" sz="14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895600" y="838200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*</a:t>
              </a:r>
              <a:endParaRPr lang="en-US" sz="14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63945" y="381000"/>
              <a:ext cx="2984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*</a:t>
              </a:r>
              <a:endParaRPr lang="en-US" sz="1400" b="1" dirty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759420" y="5086351"/>
            <a:ext cx="2984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*</a:t>
            </a:r>
            <a:endParaRPr lang="en-US" sz="14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60796" y="304800"/>
            <a:ext cx="68243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S14. </a:t>
            </a:r>
            <a:r>
              <a:rPr lang="en-US" sz="1400" b="1" dirty="0" err="1" smtClean="0">
                <a:latin typeface="Arial" pitchFamily="34" charset="0"/>
                <a:cs typeface="Arial" pitchFamily="34" charset="0"/>
              </a:rPr>
              <a:t>Densitometric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 quantification of the chemiluminescence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ignals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6797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28600" y="378023"/>
            <a:ext cx="87254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S2. Total and extracted ion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hromatograms of intracellular metabolites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46"/>
          <p:cNvGrpSpPr/>
          <p:nvPr/>
        </p:nvGrpSpPr>
        <p:grpSpPr>
          <a:xfrm>
            <a:off x="247503" y="1143000"/>
            <a:ext cx="8706568" cy="4934385"/>
            <a:chOff x="91838" y="1440391"/>
            <a:chExt cx="8741262" cy="4383302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4375" y="1440391"/>
              <a:ext cx="8678725" cy="4215234"/>
            </a:xfrm>
            <a:prstGeom prst="rect">
              <a:avLst/>
            </a:prstGeom>
            <a:noFill/>
          </p:spPr>
        </p:pic>
        <p:sp>
          <p:nvSpPr>
            <p:cNvPr id="5" name="Rectangle 4"/>
            <p:cNvSpPr/>
            <p:nvPr/>
          </p:nvSpPr>
          <p:spPr>
            <a:xfrm>
              <a:off x="1354325" y="5020727"/>
              <a:ext cx="152400" cy="887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498746" y="4953000"/>
              <a:ext cx="425202" cy="191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GBM</a:t>
              </a:r>
              <a:endParaRPr lang="en-US" sz="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76763" y="4953000"/>
              <a:ext cx="407497" cy="191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NHA</a:t>
              </a:r>
              <a:endParaRPr lang="en-US" sz="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507176" y="4630298"/>
              <a:ext cx="1752948" cy="2255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Total Ion Chromatogram</a:t>
              </a:r>
              <a:endParaRPr lang="en-US" sz="105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09650" y="1755535"/>
              <a:ext cx="5013142" cy="1651916"/>
            </a:xfrm>
            <a:prstGeom prst="rect">
              <a:avLst/>
            </a:prstGeom>
            <a:noFill/>
          </p:spPr>
        </p:pic>
        <p:sp>
          <p:nvSpPr>
            <p:cNvPr id="11" name="TextBox 4"/>
            <p:cNvSpPr txBox="1">
              <a:spLocks noChangeArrowheads="1"/>
            </p:cNvSpPr>
            <p:nvPr/>
          </p:nvSpPr>
          <p:spPr bwMode="auto">
            <a:xfrm rot="16200000">
              <a:off x="2752641" y="2586780"/>
              <a:ext cx="645346" cy="216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Methionine</a:t>
              </a:r>
            </a:p>
          </p:txBody>
        </p:sp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 rot="16200000">
              <a:off x="3463387" y="2545290"/>
              <a:ext cx="666706" cy="216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Kynurenine</a:t>
              </a:r>
            </a:p>
          </p:txBody>
        </p:sp>
        <p:sp>
          <p:nvSpPr>
            <p:cNvPr id="13" name="TextBox 6"/>
            <p:cNvSpPr txBox="1">
              <a:spLocks noChangeArrowheads="1"/>
            </p:cNvSpPr>
            <p:nvPr/>
          </p:nvSpPr>
          <p:spPr bwMode="auto">
            <a:xfrm rot="16200000">
              <a:off x="4583352" y="2479858"/>
              <a:ext cx="665282" cy="216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Tryptophan</a:t>
              </a:r>
            </a:p>
          </p:txBody>
        </p:sp>
        <p:sp>
          <p:nvSpPr>
            <p:cNvPr id="14" name="TextBox 7"/>
            <p:cNvSpPr txBox="1">
              <a:spLocks noChangeArrowheads="1"/>
            </p:cNvSpPr>
            <p:nvPr/>
          </p:nvSpPr>
          <p:spPr bwMode="auto">
            <a:xfrm rot="16200000">
              <a:off x="6789094" y="2388560"/>
              <a:ext cx="1180761" cy="216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5ꞌ-</a:t>
              </a:r>
              <a:r>
                <a:rPr lang="en-US" sz="800" b="1" dirty="0" err="1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methylthioadenosine</a:t>
              </a:r>
              <a:endParaRPr lang="en-US" sz="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40375" y="5029200"/>
              <a:ext cx="152400" cy="88770"/>
            </a:xfrm>
            <a:prstGeom prst="rect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668975" y="1782166"/>
              <a:ext cx="2399102" cy="2255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Extracted Ion Chromatogram</a:t>
              </a:r>
              <a:endParaRPr lang="en-US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838200" y="3200400"/>
              <a:ext cx="2057400" cy="91440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2004950" y="3188525"/>
              <a:ext cx="1640774" cy="1231075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3821875" y="3076700"/>
              <a:ext cx="878776" cy="114300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7239000" y="3276600"/>
              <a:ext cx="838200" cy="144780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rot="16200000">
              <a:off x="-75302" y="3394957"/>
              <a:ext cx="596931" cy="2626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Counts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728850" y="5591300"/>
              <a:ext cx="1707886" cy="2323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Acquisition Time (min)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133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6"/>
          <p:cNvGrpSpPr/>
          <p:nvPr/>
        </p:nvGrpSpPr>
        <p:grpSpPr>
          <a:xfrm>
            <a:off x="142875" y="1108686"/>
            <a:ext cx="8597769" cy="4715330"/>
            <a:chOff x="138290" y="1295400"/>
            <a:chExt cx="8700910" cy="4686539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" y="1295400"/>
              <a:ext cx="8610600" cy="4514295"/>
            </a:xfrm>
            <a:prstGeom prst="rect">
              <a:avLst/>
            </a:prstGeom>
            <a:noFill/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43200" y="1524000"/>
              <a:ext cx="5937189" cy="2133600"/>
            </a:xfrm>
            <a:prstGeom prst="rect">
              <a:avLst/>
            </a:prstGeom>
            <a:noFill/>
          </p:spPr>
        </p:pic>
        <p:sp>
          <p:nvSpPr>
            <p:cNvPr id="8" name="Rectangle 7"/>
            <p:cNvSpPr/>
            <p:nvPr/>
          </p:nvSpPr>
          <p:spPr>
            <a:xfrm>
              <a:off x="3388425" y="5298375"/>
              <a:ext cx="1766936" cy="2523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Total Ion Chromatogram</a:t>
              </a:r>
              <a:endParaRPr lang="en-US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953001" y="1588325"/>
              <a:ext cx="2792127" cy="2523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Extracted Ion Chromatogram</a:t>
              </a:r>
              <a:endParaRPr lang="en-US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079888" y="4258727"/>
              <a:ext cx="152400" cy="887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24311" y="4191001"/>
              <a:ext cx="428595" cy="2141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GBM</a:t>
              </a:r>
              <a:endParaRPr lang="en-US" sz="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29201" y="4191001"/>
              <a:ext cx="410749" cy="2141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NHA</a:t>
              </a:r>
              <a:endParaRPr lang="en-US" sz="800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892813" y="4267200"/>
              <a:ext cx="152400" cy="88770"/>
            </a:xfrm>
            <a:prstGeom prst="rect">
              <a:avLst/>
            </a:prstGeom>
            <a:solidFill>
              <a:srgbClr val="006600"/>
            </a:solidFill>
            <a:ln>
              <a:solidFill>
                <a:srgbClr val="00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4" name="TextBox 5"/>
            <p:cNvSpPr txBox="1">
              <a:spLocks noChangeArrowheads="1"/>
            </p:cNvSpPr>
            <p:nvPr/>
          </p:nvSpPr>
          <p:spPr bwMode="auto">
            <a:xfrm rot="16200000">
              <a:off x="3483940" y="2734979"/>
              <a:ext cx="745944" cy="218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Kynurenine</a:t>
              </a:r>
            </a:p>
          </p:txBody>
        </p:sp>
        <p:sp>
          <p:nvSpPr>
            <p:cNvPr id="15" name="TextBox 7"/>
            <p:cNvSpPr txBox="1">
              <a:spLocks noChangeArrowheads="1"/>
            </p:cNvSpPr>
            <p:nvPr/>
          </p:nvSpPr>
          <p:spPr bwMode="auto">
            <a:xfrm rot="16200000">
              <a:off x="7470487" y="2483279"/>
              <a:ext cx="1321094" cy="2180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 dirty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5ꞌ-</a:t>
              </a:r>
              <a:r>
                <a:rPr lang="en-US" sz="800" b="1" dirty="0" err="1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methylthioadenosine</a:t>
              </a:r>
              <a:endParaRPr lang="en-US" sz="8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2221675" y="3440875"/>
              <a:ext cx="1828800" cy="137160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8305800" y="3429000"/>
              <a:ext cx="228600" cy="1676400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 rot="16200000">
              <a:off x="-63274" y="3322660"/>
              <a:ext cx="667876" cy="2647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Counts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40724" y="5721926"/>
              <a:ext cx="2004402" cy="260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>
                  <a:latin typeface="Arial" pitchFamily="34" charset="0"/>
                  <a:cs typeface="Arial" pitchFamily="34" charset="0"/>
                </a:rPr>
                <a:t>Acquisition Time (min)</a:t>
              </a:r>
              <a:endParaRPr lang="en-US" sz="11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802964" y="345758"/>
            <a:ext cx="7780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S3.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Total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and extracted ion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hromatograms of extracellular metabolites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57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88507" y="1676399"/>
            <a:ext cx="7888593" cy="4263573"/>
            <a:chOff x="1109064" y="1251032"/>
            <a:chExt cx="6510936" cy="5127780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19200" y="1251032"/>
              <a:ext cx="6400800" cy="4759216"/>
            </a:xfrm>
            <a:prstGeom prst="rect">
              <a:avLst/>
            </a:prstGeom>
            <a:noFill/>
          </p:spPr>
        </p:pic>
        <p:sp>
          <p:nvSpPr>
            <p:cNvPr id="5" name="Rectangle 4"/>
            <p:cNvSpPr/>
            <p:nvPr/>
          </p:nvSpPr>
          <p:spPr>
            <a:xfrm>
              <a:off x="2370178" y="1640526"/>
              <a:ext cx="152400" cy="887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14600" y="1523999"/>
              <a:ext cx="448781" cy="333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GBM</a:t>
              </a:r>
              <a:endParaRPr lang="en-US" sz="1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03450" y="1741450"/>
              <a:ext cx="723976" cy="3331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Synthetic</a:t>
              </a:r>
              <a:endParaRPr lang="en-US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367062" y="1895427"/>
              <a:ext cx="152400" cy="88770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75448" y="4952997"/>
              <a:ext cx="508318" cy="3053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[M+H]</a:t>
              </a:r>
              <a:r>
                <a:rPr lang="en-US" sz="1050" b="1" baseline="300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05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754868" y="3523203"/>
              <a:ext cx="962420" cy="2540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Counts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81400" y="6008650"/>
              <a:ext cx="1654085" cy="3701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Mass-to-Charge (m/z)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427276" y="470356"/>
            <a:ext cx="63541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S4.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Targeted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analysis MS/MS product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i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pectrum of methionine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32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437693" y="1828800"/>
            <a:ext cx="8103806" cy="4299382"/>
            <a:chOff x="1006285" y="1295400"/>
            <a:chExt cx="7277669" cy="4536174"/>
          </a:xfrm>
        </p:grpSpPr>
        <p:pic>
          <p:nvPicPr>
            <p:cNvPr id="25" name="Picture 2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66800" y="1295400"/>
              <a:ext cx="7217154" cy="4267200"/>
            </a:xfrm>
            <a:prstGeom prst="rect">
              <a:avLst/>
            </a:prstGeom>
            <a:noFill/>
          </p:spPr>
        </p:pic>
        <p:sp>
          <p:nvSpPr>
            <p:cNvPr id="26" name="Rectangle 25"/>
            <p:cNvSpPr/>
            <p:nvPr/>
          </p:nvSpPr>
          <p:spPr>
            <a:xfrm>
              <a:off x="2258668" y="1839873"/>
              <a:ext cx="152400" cy="887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403090" y="1772147"/>
              <a:ext cx="435043" cy="2597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GBM</a:t>
              </a:r>
              <a:endParaRPr lang="en-US" sz="1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391938" y="1989596"/>
              <a:ext cx="682652" cy="2597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Synthetic</a:t>
              </a:r>
              <a:endParaRPr lang="en-US" sz="10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255552" y="2065795"/>
              <a:ext cx="152400" cy="88770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722340" y="3005107"/>
              <a:ext cx="844292" cy="2764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Counts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821150" y="5506846"/>
              <a:ext cx="1799771" cy="3247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Mass-to-Charge (m/z)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37500" y="4786411"/>
              <a:ext cx="535814" cy="2597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[M+H]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600200" y="709618"/>
            <a:ext cx="6384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S5.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Targeted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analysis MS/MS product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i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pectrum of tryptophan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880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2909" y="609600"/>
            <a:ext cx="64291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S6.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Targeted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analysis MS/MS product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i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pectrum of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k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ynurenine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71047" y="1447800"/>
            <a:ext cx="8148794" cy="4425420"/>
            <a:chOff x="594391" y="1143000"/>
            <a:chExt cx="7559009" cy="4785719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62000" y="1143000"/>
              <a:ext cx="7391400" cy="4434840"/>
            </a:xfrm>
            <a:prstGeom prst="rect">
              <a:avLst/>
            </a:prstGeom>
            <a:noFill/>
          </p:spPr>
        </p:pic>
        <p:sp>
          <p:nvSpPr>
            <p:cNvPr id="6" name="Rectangle 5"/>
            <p:cNvSpPr/>
            <p:nvPr/>
          </p:nvSpPr>
          <p:spPr>
            <a:xfrm>
              <a:off x="2258668" y="1839873"/>
              <a:ext cx="152400" cy="887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03089" y="1719827"/>
              <a:ext cx="504385" cy="29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GBM</a:t>
              </a:r>
              <a:endParaRPr lang="en-US" sz="1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391938" y="1989594"/>
              <a:ext cx="813677" cy="29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Synthetic</a:t>
              </a:r>
              <a:endParaRPr lang="en-US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2255552" y="2065795"/>
              <a:ext cx="152400" cy="88770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77208" y="4549686"/>
              <a:ext cx="553455" cy="2662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[M+H]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270193" y="3214885"/>
              <a:ext cx="962446" cy="3140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itchFamily="34" charset="0"/>
                  <a:cs typeface="Arial" pitchFamily="34" charset="0"/>
                </a:rPr>
                <a:t>Counts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81399" y="5562601"/>
              <a:ext cx="2108839" cy="3661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latin typeface="Arial" pitchFamily="34" charset="0"/>
                  <a:cs typeface="Arial" pitchFamily="34" charset="0"/>
                </a:rPr>
                <a:t>Mass-to-Charge (m/z)</a:t>
              </a:r>
              <a:endParaRPr lang="en-US" sz="16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6839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07484" y="1219201"/>
            <a:ext cx="8267656" cy="4646340"/>
            <a:chOff x="1179852" y="990600"/>
            <a:chExt cx="6287748" cy="4733127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95400" y="990600"/>
              <a:ext cx="6172200" cy="4456092"/>
            </a:xfrm>
            <a:prstGeom prst="rect">
              <a:avLst/>
            </a:prstGeom>
            <a:noFill/>
          </p:spPr>
        </p:pic>
        <p:sp>
          <p:nvSpPr>
            <p:cNvPr id="5" name="Rectangle 4"/>
            <p:cNvSpPr/>
            <p:nvPr/>
          </p:nvSpPr>
          <p:spPr>
            <a:xfrm>
              <a:off x="2446378" y="1591727"/>
              <a:ext cx="152400" cy="8877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590799" y="1524000"/>
              <a:ext cx="413526" cy="282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GBM</a:t>
              </a:r>
              <a:endParaRPr lang="en-US" sz="1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79648" y="1741449"/>
              <a:ext cx="667103" cy="282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0000FF"/>
                  </a:solidFill>
                  <a:latin typeface="Arial" pitchFamily="34" charset="0"/>
                  <a:cs typeface="Arial" pitchFamily="34" charset="0"/>
                </a:rPr>
                <a:t>Synthetic</a:t>
              </a:r>
              <a:endParaRPr lang="en-US" sz="1200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443262" y="1817649"/>
              <a:ext cx="152400" cy="88770"/>
            </a:xfrm>
            <a:prstGeom prst="rect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889305" y="3102473"/>
              <a:ext cx="815166" cy="2340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Counts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57599" y="5410201"/>
              <a:ext cx="1524146" cy="313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itchFamily="34" charset="0"/>
                  <a:cs typeface="Arial" pitchFamily="34" charset="0"/>
                </a:rPr>
                <a:t>Mass-to-Charge (m/z)</a:t>
              </a:r>
              <a:endParaRPr lang="en-US" sz="14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815253" y="3833278"/>
              <a:ext cx="453757" cy="2508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[M+H]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62000" y="365709"/>
            <a:ext cx="7561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S7.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Targeted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analysis MS/MS product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i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s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pectrum of  MTA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53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17452" y="238780"/>
            <a:ext cx="82455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S8.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Total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ion chromatogram and multiple reaction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m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onitoring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different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oncentrations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of m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ethionine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428523" y="1017675"/>
            <a:ext cx="5381698" cy="2733745"/>
            <a:chOff x="233669" y="1476375"/>
            <a:chExt cx="8491231" cy="4187448"/>
          </a:xfrm>
        </p:grpSpPr>
        <p:grpSp>
          <p:nvGrpSpPr>
            <p:cNvPr id="8" name="Group 7"/>
            <p:cNvGrpSpPr/>
            <p:nvPr/>
          </p:nvGrpSpPr>
          <p:grpSpPr>
            <a:xfrm>
              <a:off x="419100" y="1476375"/>
              <a:ext cx="8305800" cy="4187448"/>
              <a:chOff x="419100" y="1476375"/>
              <a:chExt cx="8305800" cy="4187448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419100" y="1476375"/>
                <a:ext cx="8305800" cy="3905250"/>
                <a:chOff x="419100" y="1476375"/>
                <a:chExt cx="8305800" cy="3905250"/>
              </a:xfrm>
            </p:grpSpPr>
            <p:pic>
              <p:nvPicPr>
                <p:cNvPr id="12" name="Picture 11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419100" y="1476375"/>
                  <a:ext cx="8305800" cy="3905250"/>
                </a:xfrm>
                <a:prstGeom prst="rect">
                  <a:avLst/>
                </a:prstGeom>
                <a:noFill/>
              </p:spPr>
            </p:pic>
            <p:sp>
              <p:nvSpPr>
                <p:cNvPr id="13" name="TextBox 12"/>
                <p:cNvSpPr txBox="1"/>
                <p:nvPr/>
              </p:nvSpPr>
              <p:spPr>
                <a:xfrm>
                  <a:off x="914401" y="1657290"/>
                  <a:ext cx="2598010" cy="56572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900" b="1" dirty="0" smtClean="0">
                      <a:latin typeface="Arial"/>
                      <a:cs typeface="Arial"/>
                    </a:rPr>
                    <a:t>y=1.673969*x + 153.027416</a:t>
                  </a:r>
                </a:p>
                <a:p>
                  <a:r>
                    <a:rPr lang="en-US" sz="900" b="1" dirty="0" smtClean="0">
                      <a:latin typeface="Arial"/>
                      <a:cs typeface="Arial"/>
                    </a:rPr>
                    <a:t>R^2 = 0.99839809</a:t>
                  </a:r>
                  <a:endParaRPr lang="en-US" sz="900" b="1" dirty="0">
                    <a:latin typeface="Arial"/>
                    <a:cs typeface="Arial"/>
                  </a:endParaRPr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3544896" y="5286671"/>
                <a:ext cx="2393144" cy="37715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Concentration (ng/ml)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 rot="16200000">
              <a:off x="-235297" y="3145296"/>
              <a:ext cx="1326419" cy="3884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Responses</a:t>
              </a:r>
              <a:endParaRPr lang="en-US" sz="1000" b="1" dirty="0">
                <a:latin typeface="Arial"/>
                <a:cs typeface="Arial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6200" y="1295400"/>
            <a:ext cx="3352801" cy="5165335"/>
            <a:chOff x="76200" y="990600"/>
            <a:chExt cx="3352800" cy="5859187"/>
          </a:xfrm>
        </p:grpSpPr>
        <p:grpSp>
          <p:nvGrpSpPr>
            <p:cNvPr id="23" name="Group 22"/>
            <p:cNvGrpSpPr/>
            <p:nvPr/>
          </p:nvGrpSpPr>
          <p:grpSpPr>
            <a:xfrm>
              <a:off x="304800" y="990600"/>
              <a:ext cx="3124200" cy="5859187"/>
              <a:chOff x="304800" y="990600"/>
              <a:chExt cx="3124200" cy="5859187"/>
            </a:xfrm>
          </p:grpSpPr>
          <p:pic>
            <p:nvPicPr>
              <p:cNvPr id="25" name="Picture 2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4800" y="990600"/>
                <a:ext cx="3124200" cy="5691188"/>
              </a:xfrm>
              <a:prstGeom prst="rect">
                <a:avLst/>
              </a:prstGeom>
              <a:noFill/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990600" y="6535579"/>
                <a:ext cx="1844222" cy="31420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Acquisition Time (min)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 rot="16200000">
              <a:off x="-607368" y="3662193"/>
              <a:ext cx="164413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Relative Intensity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487578" y="3810000"/>
            <a:ext cx="5199223" cy="2682389"/>
            <a:chOff x="3487577" y="3810000"/>
            <a:chExt cx="5199223" cy="2682389"/>
          </a:xfrm>
        </p:grpSpPr>
        <p:grpSp>
          <p:nvGrpSpPr>
            <p:cNvPr id="2" name="Group 1"/>
            <p:cNvGrpSpPr/>
            <p:nvPr/>
          </p:nvGrpSpPr>
          <p:grpSpPr>
            <a:xfrm>
              <a:off x="3643312" y="3810000"/>
              <a:ext cx="5043488" cy="2682389"/>
              <a:chOff x="3643312" y="3810000"/>
              <a:chExt cx="5043488" cy="2682389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3643312" y="3810000"/>
                <a:ext cx="5043488" cy="2466975"/>
                <a:chOff x="595312" y="1343025"/>
                <a:chExt cx="7953375" cy="4171950"/>
              </a:xfrm>
            </p:grpSpPr>
            <p:pic>
              <p:nvPicPr>
                <p:cNvPr id="15" name="Picture 14" descr="Screen Shot 2014-12-30 at 9.43.39 PM.png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6768" t="45088" r="28535" b="44557"/>
                <a:stretch/>
              </p:blipFill>
              <p:spPr>
                <a:xfrm>
                  <a:off x="4033538" y="3154875"/>
                  <a:ext cx="1833862" cy="807526"/>
                </a:xfrm>
                <a:prstGeom prst="rect">
                  <a:avLst/>
                </a:prstGeom>
              </p:spPr>
            </p:pic>
            <p:grpSp>
              <p:nvGrpSpPr>
                <p:cNvPr id="16" name="Group 15"/>
                <p:cNvGrpSpPr/>
                <p:nvPr/>
              </p:nvGrpSpPr>
              <p:grpSpPr>
                <a:xfrm>
                  <a:off x="595312" y="1343025"/>
                  <a:ext cx="7953375" cy="4171950"/>
                  <a:chOff x="595312" y="1343025"/>
                  <a:chExt cx="7953375" cy="4171950"/>
                </a:xfrm>
              </p:grpSpPr>
              <p:pic>
                <p:nvPicPr>
                  <p:cNvPr id="17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6656" t="60893" r="34798" b="27922"/>
                  <a:stretch/>
                </p:blipFill>
                <p:spPr bwMode="auto">
                  <a:xfrm>
                    <a:off x="1104027" y="1586297"/>
                    <a:ext cx="877173" cy="699703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8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6814" t="61230" r="34504" b="27663"/>
                  <a:stretch/>
                </p:blipFill>
                <p:spPr bwMode="auto">
                  <a:xfrm>
                    <a:off x="2209800" y="1742201"/>
                    <a:ext cx="990600" cy="772399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19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5792" t="62877" r="32127" b="30656"/>
                  <a:stretch/>
                </p:blipFill>
                <p:spPr bwMode="auto">
                  <a:xfrm>
                    <a:off x="5791199" y="2140102"/>
                    <a:ext cx="1614939" cy="526898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20" name="Picture 12" descr="http://www.genome.jp/Fig/compound/C00073.gif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4216" t="9105" r="3967" b="21381"/>
                  <a:stretch/>
                </p:blipFill>
                <p:spPr bwMode="auto">
                  <a:xfrm>
                    <a:off x="6934200" y="3962400"/>
                    <a:ext cx="1399307" cy="681979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pic>
                <p:nvPicPr>
                  <p:cNvPr id="21" name="Picture 20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/>
                  <a:srcRect/>
                  <a:stretch>
                    <a:fillRect/>
                  </a:stretch>
                </p:blipFill>
                <p:spPr bwMode="auto">
                  <a:xfrm>
                    <a:off x="595312" y="1343025"/>
                    <a:ext cx="7953375" cy="4171950"/>
                  </a:xfrm>
                  <a:prstGeom prst="rect">
                    <a:avLst/>
                  </a:prstGeom>
                  <a:noFill/>
                </p:spPr>
              </p:pic>
            </p:grpSp>
          </p:grpSp>
          <p:sp>
            <p:nvSpPr>
              <p:cNvPr id="27" name="TextBox 26"/>
              <p:cNvSpPr txBox="1"/>
              <p:nvPr/>
            </p:nvSpPr>
            <p:spPr>
              <a:xfrm>
                <a:off x="5499935" y="6246168"/>
                <a:ext cx="1487908" cy="24622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/>
                    <a:cs typeface="Arial"/>
                  </a:rPr>
                  <a:t>Mass-to-Charge (m/z)</a:t>
                </a:r>
                <a:endParaRPr lang="en-US" sz="1000" b="1" dirty="0">
                  <a:latin typeface="Arial"/>
                  <a:cs typeface="Arial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 rot="16200000">
              <a:off x="3297140" y="4898373"/>
              <a:ext cx="627095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Counts</a:t>
              </a:r>
              <a:endParaRPr lang="en-US" sz="1000" b="1" dirty="0">
                <a:latin typeface="Arial"/>
                <a:cs typeface="Arial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80999" y="975914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51395" y="7620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33802" y="350222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19424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152401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Figure S9. Total ion chromatogram and multiple reaction monitoring of different </a:t>
            </a:r>
            <a:r>
              <a:rPr lang="en-US" sz="1400" b="1" dirty="0">
                <a:latin typeface="Arial" pitchFamily="34" charset="0"/>
                <a:cs typeface="Arial" pitchFamily="34" charset="0"/>
              </a:rPr>
              <a:t>c</a:t>
            </a:r>
            <a:r>
              <a:rPr lang="en-US" sz="1400" b="1" dirty="0" smtClean="0">
                <a:latin typeface="Arial" pitchFamily="34" charset="0"/>
                <a:cs typeface="Arial" pitchFamily="34" charset="0"/>
              </a:rPr>
              <a:t>oncentrations of kynurenine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26"/>
          <p:cNvGrpSpPr/>
          <p:nvPr/>
        </p:nvGrpSpPr>
        <p:grpSpPr>
          <a:xfrm>
            <a:off x="243989" y="1143000"/>
            <a:ext cx="3834758" cy="5277435"/>
            <a:chOff x="2037950" y="693801"/>
            <a:chExt cx="4820049" cy="5887361"/>
          </a:xfrm>
        </p:grpSpPr>
        <p:sp>
          <p:nvSpPr>
            <p:cNvPr id="19" name="TextBox 18"/>
            <p:cNvSpPr txBox="1"/>
            <p:nvPr/>
          </p:nvSpPr>
          <p:spPr>
            <a:xfrm rot="16200000">
              <a:off x="1368841" y="3573081"/>
              <a:ext cx="1686388" cy="348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Relative Intensity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311225" y="6272150"/>
              <a:ext cx="3066364" cy="3090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Acquisition time (minutes)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Group 25"/>
            <p:cNvGrpSpPr/>
            <p:nvPr/>
          </p:nvGrpSpPr>
          <p:grpSpPr>
            <a:xfrm>
              <a:off x="2286000" y="693801"/>
              <a:ext cx="4571999" cy="5707000"/>
              <a:chOff x="2057400" y="693800"/>
              <a:chExt cx="4800599" cy="6141617"/>
            </a:xfrm>
          </p:grpSpPr>
          <p:pic>
            <p:nvPicPr>
              <p:cNvPr id="4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50590"/>
              <a:stretch>
                <a:fillRect/>
              </a:stretch>
            </p:blipFill>
            <p:spPr bwMode="auto">
              <a:xfrm>
                <a:off x="2057400" y="693800"/>
                <a:ext cx="4800599" cy="6141617"/>
              </a:xfrm>
              <a:prstGeom prst="rect">
                <a:avLst/>
              </a:prstGeom>
              <a:noFill/>
            </p:spPr>
          </p:pic>
          <p:cxnSp>
            <p:nvCxnSpPr>
              <p:cNvPr id="7" name="Straight Arrow Connector 6"/>
              <p:cNvCxnSpPr/>
              <p:nvPr/>
            </p:nvCxnSpPr>
            <p:spPr>
              <a:xfrm flipH="1">
                <a:off x="4548250" y="1371600"/>
                <a:ext cx="762000" cy="3810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 flipH="1">
                <a:off x="4519550" y="3657600"/>
                <a:ext cx="762000" cy="3810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>
                <a:off x="4536375" y="4912425"/>
                <a:ext cx="762000" cy="3810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H="1">
                <a:off x="4572000" y="5638800"/>
                <a:ext cx="762000" cy="3810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>
                <a:off x="4543300" y="5943600"/>
                <a:ext cx="914400" cy="30480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 flipH="1">
                <a:off x="4607626" y="6248400"/>
                <a:ext cx="1107374" cy="14547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5245924" y="1119249"/>
                <a:ext cx="1143000" cy="320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1000 ng</a:t>
                </a:r>
                <a:endParaRPr lang="en-US" sz="1000" b="1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147952" y="3364674"/>
                <a:ext cx="1143000" cy="320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500 ng</a:t>
                </a:r>
                <a:endParaRPr lang="en-US" sz="1000" b="1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953000" y="4631375"/>
                <a:ext cx="1143000" cy="320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250 ng</a:t>
                </a:r>
                <a:endParaRPr lang="en-US" sz="1000" b="1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4953000" y="5333999"/>
                <a:ext cx="1143000" cy="320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125 ng</a:t>
                </a:r>
                <a:endParaRPr lang="en-US" sz="1000" b="1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5257802" y="5674423"/>
                <a:ext cx="761999" cy="320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63 ng</a:t>
                </a:r>
                <a:endParaRPr lang="en-US" sz="1000" b="1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562601" y="5960424"/>
                <a:ext cx="761999" cy="320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32 ng</a:t>
                </a:r>
                <a:endParaRPr lang="en-US" sz="1000" b="1" dirty="0"/>
              </a:p>
            </p:txBody>
          </p:sp>
        </p:grpSp>
      </p:grpSp>
      <p:grpSp>
        <p:nvGrpSpPr>
          <p:cNvPr id="6" name="Group 32"/>
          <p:cNvGrpSpPr/>
          <p:nvPr/>
        </p:nvGrpSpPr>
        <p:grpSpPr>
          <a:xfrm>
            <a:off x="4442684" y="3721872"/>
            <a:ext cx="3854118" cy="2464971"/>
            <a:chOff x="1176342" y="1676400"/>
            <a:chExt cx="4005258" cy="2838730"/>
          </a:xfrm>
        </p:grpSpPr>
        <p:pic>
          <p:nvPicPr>
            <p:cNvPr id="3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63333" t="69758" r="29167" b="18000"/>
            <a:stretch>
              <a:fillRect/>
            </a:stretch>
          </p:blipFill>
          <p:spPr bwMode="auto">
            <a:xfrm>
              <a:off x="1866500" y="3048000"/>
              <a:ext cx="685800" cy="6996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59167" t="70000" r="25000" b="19333"/>
            <a:stretch>
              <a:fillRect/>
            </a:stretch>
          </p:blipFill>
          <p:spPr bwMode="auto">
            <a:xfrm>
              <a:off x="3810000" y="2133600"/>
              <a:ext cx="1066800" cy="449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2" descr="http://metlin.scripps.edu/Mol_images/72.png"/>
            <p:cNvPicPr>
              <a:picLocks noChangeAspect="1" noChangeArrowheads="1"/>
            </p:cNvPicPr>
            <p:nvPr/>
          </p:nvPicPr>
          <p:blipFill>
            <a:blip r:embed="rId5" cstate="print"/>
            <a:srcRect l="25000" r="25000" b="9333"/>
            <a:stretch>
              <a:fillRect/>
            </a:stretch>
          </p:blipFill>
          <p:spPr bwMode="auto">
            <a:xfrm>
              <a:off x="4365812" y="2971800"/>
              <a:ext cx="739588" cy="8382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8" name="Group 7"/>
            <p:cNvGrpSpPr/>
            <p:nvPr/>
          </p:nvGrpSpPr>
          <p:grpSpPr>
            <a:xfrm>
              <a:off x="1176342" y="1676400"/>
              <a:ext cx="4005258" cy="2838730"/>
              <a:chOff x="1862142" y="1828800"/>
              <a:chExt cx="4005258" cy="2838730"/>
            </a:xfrm>
          </p:grpSpPr>
          <p:pic>
            <p:nvPicPr>
              <p:cNvPr id="38" name="Picture 3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905000" y="1828800"/>
                <a:ext cx="3962400" cy="2743200"/>
              </a:xfrm>
              <a:prstGeom prst="rect">
                <a:avLst/>
              </a:prstGeom>
              <a:noFill/>
            </p:spPr>
          </p:pic>
          <p:sp>
            <p:nvSpPr>
              <p:cNvPr id="39" name="TextBox 5"/>
              <p:cNvSpPr txBox="1"/>
              <p:nvPr/>
            </p:nvSpPr>
            <p:spPr>
              <a:xfrm>
                <a:off x="3105164" y="4383975"/>
                <a:ext cx="1567625" cy="2835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Mass-to-Charge (m/z)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 rot="16200000">
                <a:off x="1590852" y="3014489"/>
                <a:ext cx="814450" cy="271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>
                    <a:latin typeface="Arial" pitchFamily="34" charset="0"/>
                    <a:cs typeface="Arial" pitchFamily="34" charset="0"/>
                  </a:rPr>
                  <a:t>Counts</a:t>
                </a:r>
                <a:endParaRPr lang="en-US" sz="11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3" name="Group 42"/>
          <p:cNvGrpSpPr/>
          <p:nvPr/>
        </p:nvGrpSpPr>
        <p:grpSpPr>
          <a:xfrm>
            <a:off x="4367354" y="990601"/>
            <a:ext cx="3786048" cy="2514599"/>
            <a:chOff x="4367354" y="990600"/>
            <a:chExt cx="3786047" cy="2514599"/>
          </a:xfrm>
        </p:grpSpPr>
        <p:grpSp>
          <p:nvGrpSpPr>
            <p:cNvPr id="15" name="Group 31"/>
            <p:cNvGrpSpPr/>
            <p:nvPr/>
          </p:nvGrpSpPr>
          <p:grpSpPr>
            <a:xfrm>
              <a:off x="4544763" y="990600"/>
              <a:ext cx="3608638" cy="2267285"/>
              <a:chOff x="4323053" y="914400"/>
              <a:chExt cx="3906547" cy="2438400"/>
            </a:xfrm>
          </p:grpSpPr>
          <p:pic>
            <p:nvPicPr>
              <p:cNvPr id="28" name="Picture 27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323053" y="914400"/>
                <a:ext cx="3906547" cy="2438400"/>
              </a:xfrm>
              <a:prstGeom prst="rect">
                <a:avLst/>
              </a:prstGeom>
              <a:noFill/>
            </p:spPr>
          </p:pic>
          <p:pic>
            <p:nvPicPr>
              <p:cNvPr id="29" name="Picture 2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30952" t="30891" r="58572" b="65941"/>
              <a:stretch>
                <a:fillRect/>
              </a:stretch>
            </p:blipFill>
            <p:spPr bwMode="auto">
              <a:xfrm>
                <a:off x="4520244" y="990600"/>
                <a:ext cx="16764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41" name="TextBox 40"/>
            <p:cNvSpPr txBox="1"/>
            <p:nvPr/>
          </p:nvSpPr>
          <p:spPr>
            <a:xfrm>
              <a:off x="5468669" y="3258978"/>
              <a:ext cx="15167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Concentration (ng/ml)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3999011" y="1968541"/>
              <a:ext cx="990601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Responses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447490" y="6858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572000" y="68580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572000" y="342602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39000" y="5971018"/>
            <a:ext cx="1143000" cy="1692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" dirty="0"/>
          </a:p>
        </p:txBody>
      </p:sp>
    </p:spTree>
    <p:extLst>
      <p:ext uri="{BB962C8B-B14F-4D97-AF65-F5344CB8AC3E}">
        <p14:creationId xmlns:p14="http://schemas.microsoft.com/office/powerpoint/2010/main" val="70914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20388</TotalTime>
  <Words>466</Words>
  <Application>Microsoft Office PowerPoint</Application>
  <PresentationFormat>On-screen Show (4:3)</PresentationFormat>
  <Paragraphs>167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Symbol</vt:lpstr>
      <vt:lpstr>Tahoma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Figure S12. Key metabolites in tryptophan pathway</vt:lpstr>
      <vt:lpstr>PowerPoint Presentation</vt:lpstr>
      <vt:lpstr>PowerPoint Presentation</vt:lpstr>
    </vt:vector>
  </TitlesOfParts>
  <Company>OSUMC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pala09</dc:creator>
  <cp:lastModifiedBy>Palanichamy, Kamalakannan</cp:lastModifiedBy>
  <cp:revision>615</cp:revision>
  <cp:lastPrinted>2015-04-10T20:40:35Z</cp:lastPrinted>
  <dcterms:created xsi:type="dcterms:W3CDTF">2013-04-02T19:29:46Z</dcterms:created>
  <dcterms:modified xsi:type="dcterms:W3CDTF">2016-01-13T14:59:45Z</dcterms:modified>
</cp:coreProperties>
</file>