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906000" type="A4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008000"/>
    <a:srgbClr val="009999"/>
    <a:srgbClr val="FF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3726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02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695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71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685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626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307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984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0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67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79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99C95-D0CE-4776-9395-20C698659C52}" type="datetimeFigureOut">
              <a:rPr lang="en-GB" smtClean="0"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02E77-E2FE-42CB-BCCC-5B3A01028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71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930759"/>
              </p:ext>
            </p:extLst>
          </p:nvPr>
        </p:nvGraphicFramePr>
        <p:xfrm>
          <a:off x="261659" y="2072680"/>
          <a:ext cx="3167872" cy="1822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1" name="SPW 10.0 Graph" r:id="rId3" imgW="5324400" imgH="3062160" progId="SigmaPlotGraphicObject.9">
                  <p:embed/>
                </p:oleObj>
              </mc:Choice>
              <mc:Fallback>
                <p:oleObj name="SPW 10.0 Graph" r:id="rId3" imgW="5324400" imgH="3062160" progId="SigmaPlotGraphicObject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59" y="2072680"/>
                        <a:ext cx="3167872" cy="18223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55010" y="2198488"/>
            <a:ext cx="2936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400" b="1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473559" y="4160912"/>
            <a:ext cx="27510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Monoisotopic mass of neutral peptide </a:t>
            </a:r>
            <a:r>
              <a:rPr lang="en-GB" sz="70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7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70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calc): 962.4974</a:t>
            </a:r>
          </a:p>
          <a:p>
            <a:pPr algn="l" eaLnBrk="1" hangingPunct="1"/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Fixed modifications: Carbamidomethyl</a:t>
            </a:r>
          </a:p>
          <a:p>
            <a:pPr eaLnBrk="1" hangingPunct="1"/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Ions score: 45 † 	Expect: 0.011 ‡</a:t>
            </a:r>
          </a:p>
          <a:p>
            <a:pPr algn="l" eaLnBrk="1" hangingPunct="1"/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Matches </a:t>
            </a:r>
            <a:r>
              <a:rPr lang="en-GB" sz="7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7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7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</a:t>
            </a:r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): 18/50 fragment ions using 44 most intense peaks</a:t>
            </a:r>
          </a:p>
        </p:txBody>
      </p:sp>
      <p:graphicFrame>
        <p:nvGraphicFramePr>
          <p:cNvPr id="6" name="Object 2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510817"/>
              </p:ext>
            </p:extLst>
          </p:nvPr>
        </p:nvGraphicFramePr>
        <p:xfrm>
          <a:off x="3501539" y="2072680"/>
          <a:ext cx="3167821" cy="18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" name="SPW 10.0 Graph" r:id="rId5" imgW="5324400" imgH="3116160" progId="SigmaPlotGraphicObject.9">
                  <p:embed/>
                </p:oleObj>
              </mc:Choice>
              <mc:Fallback>
                <p:oleObj name="SPW 10.0 Graph" r:id="rId5" imgW="5324400" imgH="3116160" progId="SigmaPlotGraphicObject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1539" y="2072680"/>
                        <a:ext cx="3167821" cy="18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55010" y="4089702"/>
            <a:ext cx="2840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400" b="1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8" name="TextBox 16"/>
          <p:cNvSpPr txBox="1">
            <a:spLocks noChangeArrowheads="1"/>
          </p:cNvSpPr>
          <p:nvPr/>
        </p:nvSpPr>
        <p:spPr bwMode="auto">
          <a:xfrm>
            <a:off x="3685033" y="4160912"/>
            <a:ext cx="28408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Monoisotopic mass of neutral peptide </a:t>
            </a:r>
            <a:r>
              <a:rPr lang="en-GB" sz="70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700" baseline="-2500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70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calc): 1547.7984</a:t>
            </a:r>
          </a:p>
          <a:p>
            <a:pPr algn="l" eaLnBrk="1" hangingPunct="1"/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Fixed modifications: Carbamidomethyl</a:t>
            </a:r>
          </a:p>
          <a:p>
            <a:pPr eaLnBrk="1" hangingPunct="1"/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Ions score: 55 † 	Expect: 0.0012 ‡</a:t>
            </a:r>
          </a:p>
          <a:p>
            <a:pPr algn="l" eaLnBrk="1" hangingPunct="1"/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Matches </a:t>
            </a:r>
            <a:r>
              <a:rPr lang="en-GB" sz="7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7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GB" sz="700" smtClean="0">
                <a:latin typeface="Arial" panose="020B0604020202020204" pitchFamily="34" charset="0"/>
                <a:cs typeface="Arial" panose="020B0604020202020204" pitchFamily="34" charset="0"/>
              </a:rPr>
              <a:t>29/98 </a:t>
            </a:r>
            <a:r>
              <a:rPr lang="en-GB" sz="700">
                <a:latin typeface="Arial" panose="020B0604020202020204" pitchFamily="34" charset="0"/>
                <a:cs typeface="Arial" panose="020B0604020202020204" pitchFamily="34" charset="0"/>
              </a:rPr>
              <a:t>fragment ions using 60 most intense peaks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707400"/>
              </p:ext>
            </p:extLst>
          </p:nvPr>
        </p:nvGraphicFramePr>
        <p:xfrm>
          <a:off x="390770" y="4746165"/>
          <a:ext cx="2909651" cy="1259997"/>
        </p:xfrm>
        <a:graphic>
          <a:graphicData uri="http://schemas.openxmlformats.org/drawingml/2006/table">
            <a:tbl>
              <a:tblPr firstRow="1" firstCol="1" bandRow="1"/>
              <a:tblGrid>
                <a:gridCol w="95101"/>
                <a:gridCol w="317135"/>
                <a:gridCol w="303970"/>
                <a:gridCol w="318919"/>
                <a:gridCol w="321410"/>
                <a:gridCol w="179222"/>
                <a:gridCol w="300034"/>
                <a:gridCol w="311444"/>
                <a:gridCol w="311445"/>
                <a:gridCol w="341342"/>
                <a:gridCol w="109629"/>
              </a:tblGrid>
              <a:tr h="138381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#</a:t>
                      </a:r>
                      <a:endParaRPr lang="en-GB" sz="6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</a:t>
                      </a:r>
                      <a:r>
                        <a:rPr lang="en-GB" sz="600" b="1" baseline="30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++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b*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b*</a:t>
                      </a:r>
                      <a:r>
                        <a:rPr lang="en-GB" sz="600" b="1" baseline="30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++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Seq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</a:t>
                      </a:r>
                      <a:r>
                        <a:rPr lang="en-GB" sz="600" b="1" baseline="30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++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y*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y*</a:t>
                      </a:r>
                      <a:r>
                        <a:rPr lang="en-GB" sz="600" b="1" baseline="30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++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#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023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114.0913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57.5493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</a:t>
                      </a:r>
                      <a:endParaRPr lang="en-GB" sz="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8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023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277.1547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139.0810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Y</a:t>
                      </a:r>
                      <a:endParaRPr lang="en-GB" sz="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850.4206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425.7139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833.3941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417.2007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7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023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374.2074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187.6074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</a:t>
                      </a:r>
                      <a:endParaRPr lang="en-GB" sz="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687.3573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344.1823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670.3307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335.6690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8381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488.2504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244.6288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471.2238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236.1155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en-GB" sz="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590.3045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295.6559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573.2780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287.1426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8381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545.2718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273.1396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528.2453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264.6263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</a:t>
                      </a:r>
                      <a:endParaRPr lang="en-GB" sz="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476.2616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238.6344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459.2350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230.1212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8381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692.3402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346.6738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675.3137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338.1605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</a:t>
                      </a:r>
                      <a:endParaRPr lang="en-GB" sz="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419.2401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210.1237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402.2136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201.6104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8381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7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789.3930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395.2001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772.3665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386.6869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</a:t>
                      </a:r>
                      <a:endParaRPr lang="en-GB" sz="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272.1717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136.5895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255.1452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128.0762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023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8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</a:t>
                      </a:r>
                      <a:endParaRPr lang="en-GB" sz="60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175.1190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88.0631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158.0924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79.5498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</a:t>
                      </a:r>
                      <a:endParaRPr lang="en-GB" sz="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730397"/>
              </p:ext>
            </p:extLst>
          </p:nvPr>
        </p:nvGraphicFramePr>
        <p:xfrm>
          <a:off x="3605577" y="4746165"/>
          <a:ext cx="2959745" cy="2079043"/>
        </p:xfrm>
        <a:graphic>
          <a:graphicData uri="http://schemas.openxmlformats.org/drawingml/2006/table">
            <a:tbl>
              <a:tblPr firstRow="1" firstCol="1" bandRow="1"/>
              <a:tblGrid>
                <a:gridCol w="88900"/>
                <a:gridCol w="311001"/>
                <a:gridCol w="314325"/>
                <a:gridCol w="340519"/>
                <a:gridCol w="321468"/>
                <a:gridCol w="160338"/>
                <a:gridCol w="332581"/>
                <a:gridCol w="319088"/>
                <a:gridCol w="335756"/>
                <a:gridCol w="328612"/>
                <a:gridCol w="107157"/>
              </a:tblGrid>
              <a:tr h="130989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#</a:t>
                      </a:r>
                      <a:endParaRPr lang="en-GB" sz="6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</a:t>
                      </a:r>
                      <a:r>
                        <a:rPr lang="en-GB" sz="600" b="1" baseline="30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++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b*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b*</a:t>
                      </a:r>
                      <a:r>
                        <a:rPr lang="en-GB" sz="600" b="1" baseline="30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++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Seq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</a:t>
                      </a:r>
                      <a:r>
                        <a:rPr lang="en-GB" sz="600" b="1" baseline="30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++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y*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y*</a:t>
                      </a:r>
                      <a:r>
                        <a:rPr lang="en-GB" sz="600" b="1" baseline="30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++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#</a:t>
                      </a:r>
                      <a:endParaRPr lang="en-GB" sz="6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9541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88.0393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44.5233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14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9541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235.1077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118.0575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1461.7736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731.3905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1444.7471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722.8772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13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9541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332.1605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166.5839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1314.7052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657.8563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1297.6787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649.3430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12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89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446.2034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223.6053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429.1769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215.0921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1217.6525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609.3299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1200.6259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600.8166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11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89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560.2463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280.6268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543.2198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272.1135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1103.6095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552.3084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1086.5830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543.7951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10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89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689.2889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345.1481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672.2624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336.6348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989.5666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495.2869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972.5401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486.7737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9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89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7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760.3260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380.6667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743.2995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372.1534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860.5240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430.7656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843.4975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422.2524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8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89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8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873.4101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437.2087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856.3836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428.6954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789.4869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395.2471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772.4604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386.7338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7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89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9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930.4316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465.7194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913.4050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457.2061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676.4028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338.7051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659.3763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330.1918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89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10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1029.5000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515.2536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1012.4734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506.7404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619.3814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310.1943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602.3548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301.6811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89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11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1126.5527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563.7800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1109 5262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555.2667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520.3130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260.6601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503.2864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252.1468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89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12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1289.6161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645.3117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1272.5895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636.7984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Y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423.2602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212.1337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406.2336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203.6205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3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989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13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1402.7001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701.8537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1385.6736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693.3404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FF0000"/>
                          </a:solidFill>
                          <a:effectLst/>
                          <a:latin typeface="Arial Narrow"/>
                          <a:ea typeface="Times New Roman"/>
                        </a:rPr>
                        <a:t>260.1969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130.6021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243.1703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122.0888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2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9541">
                <a:tc>
                  <a:txBody>
                    <a:bodyPr/>
                    <a:lstStyle/>
                    <a:p>
                      <a:pPr algn="l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14</a:t>
                      </a:r>
                      <a:endParaRPr lang="en-GB" sz="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600"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</a:t>
                      </a:r>
                      <a:endParaRPr lang="en-GB" sz="60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147.1128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74.0600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130.0863</a:t>
                      </a:r>
                      <a:endParaRPr lang="en-GB" sz="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65.5468</a:t>
                      </a:r>
                      <a:endParaRPr lang="en-GB" sz="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en-GB" sz="600" b="1" dirty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Times New Roman"/>
                        </a:rPr>
                        <a:t>1</a:t>
                      </a:r>
                      <a:endParaRPr lang="en-GB" sz="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60648" y="6997094"/>
            <a:ext cx="6408712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900" b="1">
                <a:latin typeface="Century Schoolbook" panose="02040604050505020304" pitchFamily="18" charset="0"/>
                <a:ea typeface="Times New Roman" panose="02020603050405020304" pitchFamily="18" charset="0"/>
              </a:rPr>
              <a:t>Fig. S2. </a:t>
            </a:r>
            <a:r>
              <a:rPr lang="en-GB" sz="900" smtClean="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Mass spectra </a:t>
            </a:r>
            <a:r>
              <a:rPr lang="en-GB" sz="90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tryptic peptides </a:t>
            </a:r>
            <a:r>
              <a:rPr lang="en-GB" sz="900" smtClean="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GB" sz="900" i="1" smtClean="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Equisetum fluviatile</a:t>
            </a:r>
            <a:r>
              <a:rPr lang="en-GB" sz="900" smtClean="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HTG.</a:t>
            </a:r>
            <a:endParaRPr lang="en-GB" sz="900" b="1" smtClean="0">
              <a:latin typeface="Century Schoolbook" panose="020406040505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600"/>
              </a:spcAft>
            </a:pPr>
            <a:r>
              <a:rPr lang="en-GB" sz="900" smtClean="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GB" sz="90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MALDI–ToF mass spectrum of </a:t>
            </a:r>
            <a:r>
              <a:rPr lang="en-GB" sz="900" smtClean="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intact tryptic peptides from </a:t>
            </a:r>
            <a:r>
              <a:rPr lang="en-GB" sz="90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IEF/SDS-purified </a:t>
            </a:r>
            <a:r>
              <a:rPr lang="en-GB" sz="900" smtClean="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HTG (see Fig, 2e). The two peaks labelled in blue have m/z values corresponding to tryptic peptides </a:t>
            </a:r>
            <a:r>
              <a:rPr lang="en-GB" sz="90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predicted </a:t>
            </a:r>
            <a:r>
              <a:rPr lang="en-GB" sz="900" smtClean="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an XTH-related nucleotide sequence found in the </a:t>
            </a:r>
            <a:r>
              <a:rPr lang="en-GB" sz="900" i="1" smtClean="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Equisetum</a:t>
            </a:r>
            <a:r>
              <a:rPr lang="en-GB" sz="900" smtClean="0">
                <a:solidFill>
                  <a:prstClr val="black"/>
                </a:solidFill>
                <a:latin typeface="Century Schoolbook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transcriptome.</a:t>
            </a:r>
            <a:endParaRPr lang="en-GB" sz="900">
              <a:solidFill>
                <a:prstClr val="black"/>
              </a:solidFill>
              <a:latin typeface="Century Schoolbook" panose="020406040505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(b) LC–MS/MS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fragmentation spectra of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the two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tryptic peptides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highlighted in (a), whose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doubly-charged parent ions had </a:t>
            </a:r>
            <a:r>
              <a:rPr lang="en-GB" sz="900" i="1">
                <a:latin typeface="Century Schoolbook" panose="02040604050505020304" pitchFamily="18" charset="0"/>
                <a:ea typeface="Times New Roman" panose="02020603050405020304" pitchFamily="18" charset="0"/>
              </a:rPr>
              <a:t>m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/</a:t>
            </a:r>
            <a:r>
              <a:rPr lang="en-GB" sz="900" i="1">
                <a:latin typeface="Century Schoolbook" panose="02040604050505020304" pitchFamily="18" charset="0"/>
                <a:ea typeface="Times New Roman" panose="02020603050405020304" pitchFamily="18" charset="0"/>
              </a:rPr>
              <a:t>z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 482.26 and 774.91 respectively. Each spectrum identifies a different partial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XTH-homologue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mRNA found in the </a:t>
            </a:r>
            <a:r>
              <a:rPr lang="en-GB" sz="900" i="1">
                <a:latin typeface="Century Schoolbook" panose="02040604050505020304" pitchFamily="18" charset="0"/>
                <a:ea typeface="Times New Roman" panose="02020603050405020304" pitchFamily="18" charset="0"/>
              </a:rPr>
              <a:t>Equisetum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 transcriptome. </a:t>
            </a:r>
            <a:endParaRPr lang="en-GB" sz="900" smtClean="0">
              <a:latin typeface="Century Schoolbook" panose="020406040505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(c)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The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corresponding putative amino acid sequences taken from a MASCOT 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search;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the </a:t>
            </a:r>
            <a:r>
              <a:rPr lang="en-GB" sz="900" i="1">
                <a:latin typeface="Century Schoolbook" panose="02040604050505020304" pitchFamily="18" charset="0"/>
                <a:ea typeface="Times New Roman" panose="02020603050405020304" pitchFamily="18" charset="0"/>
              </a:rPr>
              <a:t>m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/</a:t>
            </a:r>
            <a:r>
              <a:rPr lang="en-GB" sz="900" i="1">
                <a:latin typeface="Century Schoolbook" panose="02040604050505020304" pitchFamily="18" charset="0"/>
                <a:ea typeface="Times New Roman" panose="02020603050405020304" pitchFamily="18" charset="0"/>
              </a:rPr>
              <a:t>z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 values of detected positive ion fragments are in red. The ‘b’ and ‘y’ ions are singly charged fragments (molecule + 1 H</a:t>
            </a:r>
            <a:r>
              <a:rPr lang="en-GB" sz="900" baseline="30000">
                <a:latin typeface="Century Schoolbook" panose="02040604050505020304" pitchFamily="18" charset="0"/>
                <a:ea typeface="Times New Roman" panose="02020603050405020304" pitchFamily="18" charset="0"/>
              </a:rPr>
              <a:t>+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) produced by fragmentation from the N- and C-terminus respectively; ‘b</a:t>
            </a:r>
            <a:r>
              <a:rPr lang="en-GB" sz="900" baseline="30000">
                <a:latin typeface="Century Schoolbook" panose="02040604050505020304" pitchFamily="18" charset="0"/>
                <a:ea typeface="Times New Roman" panose="02020603050405020304" pitchFamily="18" charset="0"/>
              </a:rPr>
              <a:t>++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’ and ‘y</a:t>
            </a:r>
            <a:r>
              <a:rPr lang="en-GB" sz="900" baseline="30000">
                <a:latin typeface="Century Schoolbook" panose="02040604050505020304" pitchFamily="18" charset="0"/>
                <a:ea typeface="Times New Roman" panose="02020603050405020304" pitchFamily="18" charset="0"/>
              </a:rPr>
              <a:t>++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’ ions are the corresponding doubly charged fragments (molecule + 2 H</a:t>
            </a:r>
            <a:r>
              <a:rPr lang="en-GB" sz="900" baseline="30000">
                <a:latin typeface="Century Schoolbook" panose="02040604050505020304" pitchFamily="18" charset="0"/>
                <a:ea typeface="Times New Roman" panose="02020603050405020304" pitchFamily="18" charset="0"/>
              </a:rPr>
              <a:t>+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). The y* ions are y ions with loss of water. Fragmentation spectra matching two further </a:t>
            </a:r>
            <a:r>
              <a:rPr lang="en-GB" sz="900" i="1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in-silico</a:t>
            </a:r>
            <a:r>
              <a:rPr lang="en-GB" sz="9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 </a:t>
            </a:r>
            <a:r>
              <a:rPr lang="en-GB" sz="900">
                <a:latin typeface="Century Schoolbook" panose="02040604050505020304" pitchFamily="18" charset="0"/>
                <a:ea typeface="Times New Roman" panose="02020603050405020304" pitchFamily="18" charset="0"/>
              </a:rPr>
              <a:t>peptides (ENYLK and ENYLKYDYCYDTK) from HTG partial transcriptome sequences were also identified. </a:t>
            </a:r>
          </a:p>
          <a:p>
            <a:pPr>
              <a:spcAft>
                <a:spcPts val="600"/>
              </a:spcAft>
            </a:pPr>
            <a:r>
              <a:rPr lang="en-GB" sz="800">
                <a:latin typeface="Century Schoolbook" panose="02040604050505020304" pitchFamily="18" charset="0"/>
                <a:ea typeface="Times New Roman" panose="02020603050405020304" pitchFamily="18" charset="0"/>
              </a:rPr>
              <a:t>† For explanation, see http://www.matrixscience.com/help/interpretation_help.html</a:t>
            </a:r>
          </a:p>
          <a:p>
            <a:pPr>
              <a:spcAft>
                <a:spcPts val="600"/>
              </a:spcAft>
            </a:pPr>
            <a:r>
              <a:rPr lang="en-GB" sz="800">
                <a:latin typeface="Century Schoolbook" panose="02040604050505020304" pitchFamily="18" charset="0"/>
                <a:ea typeface="Times New Roman" panose="02020603050405020304" pitchFamily="18" charset="0"/>
              </a:rPr>
              <a:t>‡ For explanation, see http://</a:t>
            </a:r>
            <a:r>
              <a:rPr lang="en-GB" sz="800" smtClean="0">
                <a:latin typeface="Century Schoolbook" panose="02040604050505020304" pitchFamily="18" charset="0"/>
                <a:ea typeface="Times New Roman" panose="02020603050405020304" pitchFamily="18" charset="0"/>
              </a:rPr>
              <a:t>www.matrixscience.com/help/scoring_help.html</a:t>
            </a:r>
            <a:endParaRPr lang="en-GB" sz="800">
              <a:latin typeface="Century Schoolbook" panose="020406040505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76672" y="200472"/>
            <a:ext cx="5940000" cy="2000625"/>
            <a:chOff x="363100" y="5616671"/>
            <a:chExt cx="5940000" cy="2000625"/>
          </a:xfrm>
        </p:grpSpPr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4302836"/>
                </p:ext>
              </p:extLst>
            </p:nvPr>
          </p:nvGraphicFramePr>
          <p:xfrm>
            <a:off x="363100" y="5616671"/>
            <a:ext cx="5940000" cy="2000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43" name="SPW 12.0 Graph" r:id="rId7" imgW="13362390" imgH="4500506" progId="SigmaPlotGraphicObject.11">
                    <p:embed/>
                  </p:oleObj>
                </mc:Choice>
                <mc:Fallback>
                  <p:oleObj name="SPW 12.0 Graph" r:id="rId7" imgW="13362390" imgH="4500506" progId="SigmaPlotGraphicObjec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63100" y="5616671"/>
                          <a:ext cx="5940000" cy="2000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 rot="16200000">
              <a:off x="2156172" y="6003133"/>
              <a:ext cx="35266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9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963.43</a:t>
              </a:r>
              <a:endParaRPr lang="en-GB" sz="900" b="1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2270045" y="6768606"/>
              <a:ext cx="35266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900" smtClean="0">
                  <a:latin typeface="Arial" pitchFamily="34" charset="0"/>
                  <a:cs typeface="Arial" pitchFamily="34" charset="0"/>
                </a:rPr>
                <a:t>964.43</a:t>
              </a:r>
              <a:endParaRPr lang="en-GB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1752117" y="6768606"/>
              <a:ext cx="35266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900" smtClean="0">
                  <a:latin typeface="Arial" pitchFamily="34" charset="0"/>
                  <a:cs typeface="Arial" pitchFamily="34" charset="0"/>
                </a:rPr>
                <a:t>861.02</a:t>
              </a:r>
              <a:endParaRPr lang="en-GB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1661926" y="6651205"/>
              <a:ext cx="35266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900" smtClean="0">
                  <a:latin typeface="Arial" pitchFamily="34" charset="0"/>
                  <a:cs typeface="Arial" pitchFamily="34" charset="0"/>
                </a:rPr>
                <a:t>842.46</a:t>
              </a:r>
              <a:endParaRPr lang="en-GB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871695" y="6651205"/>
              <a:ext cx="35266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900" smtClean="0">
                  <a:latin typeface="Arial" pitchFamily="34" charset="0"/>
                  <a:cs typeface="Arial" pitchFamily="34" charset="0"/>
                </a:rPr>
                <a:t>656.03</a:t>
              </a:r>
              <a:endParaRPr lang="en-GB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778783" y="6579197"/>
              <a:ext cx="35266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900" smtClean="0">
                  <a:latin typeface="Arial" pitchFamily="34" charset="0"/>
                  <a:cs typeface="Arial" pitchFamily="34" charset="0"/>
                </a:rPr>
                <a:t>650.02</a:t>
              </a:r>
              <a:endParaRPr lang="en-GB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4828309" y="6722246"/>
              <a:ext cx="41678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900" b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1548.59</a:t>
              </a:r>
              <a:endParaRPr lang="en-GB" sz="900" b="1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4503981" y="6892877"/>
              <a:ext cx="41678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900" smtClean="0">
                  <a:latin typeface="Arial" pitchFamily="34" charset="0"/>
                  <a:cs typeface="Arial" pitchFamily="34" charset="0"/>
                </a:rPr>
                <a:t>1475.60</a:t>
              </a:r>
              <a:endParaRPr lang="en-GB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5852147" y="6820869"/>
              <a:ext cx="41678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900" smtClean="0">
                  <a:latin typeface="Arial" pitchFamily="34" charset="0"/>
                  <a:cs typeface="Arial" pitchFamily="34" charset="0"/>
                </a:rPr>
                <a:t>1774.52</a:t>
              </a:r>
              <a:endParaRPr lang="en-GB" sz="9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699059" y="5976711"/>
              <a:ext cx="86433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smtClean="0">
                  <a:solidFill>
                    <a:srgbClr val="0000FF"/>
                  </a:solidFill>
                  <a:latin typeface="Courier New" pitchFamily="49" charset="0"/>
                  <a:cs typeface="Courier New" pitchFamily="49" charset="0"/>
                </a:rPr>
                <a:t>LYPNGFPR</a:t>
              </a:r>
              <a:endParaRPr lang="en-GB" sz="11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183212" y="5976711"/>
              <a:ext cx="137409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smtClean="0">
                  <a:solidFill>
                    <a:srgbClr val="0000FF"/>
                  </a:solidFill>
                  <a:latin typeface="Courier New" pitchFamily="49" charset="0"/>
                  <a:cs typeface="Courier New" pitchFamily="49" charset="0"/>
                </a:rPr>
                <a:t>SFPNNEAIGVPYLK</a:t>
              </a:r>
              <a:endParaRPr lang="en-GB" sz="110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2394057" y="6099821"/>
              <a:ext cx="305002" cy="0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5026431" y="6222932"/>
              <a:ext cx="0" cy="329843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255010" y="44153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23099" y="1069582"/>
            <a:ext cx="1209406" cy="16006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36000" rIns="72000" bIns="18000" rtlCol="0">
            <a:spAutoFit/>
          </a:bodyPr>
          <a:lstStyle/>
          <a:p>
            <a:pPr algn="ctr">
              <a:lnSpc>
                <a:spcPts val="800"/>
              </a:lnSpc>
            </a:pPr>
            <a:r>
              <a:rPr lang="en-GB" sz="1000" smtClean="0">
                <a:latin typeface="Arial Narrow" panose="020B0606020202030204" pitchFamily="34" charset="0"/>
              </a:rPr>
              <a:t>Intensity</a:t>
            </a:r>
            <a:endParaRPr lang="en-GB" sz="1000">
              <a:latin typeface="Arial Narrow" panose="020B0606020202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61248" y="128464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latin typeface="Century Schoolbook" panose="02040604050505020304" pitchFamily="18" charset="0"/>
              </a:rPr>
              <a:t>Fig. S2</a:t>
            </a:r>
            <a:endParaRPr lang="en-GB" sz="120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893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2893</TotalTime>
  <Words>529</Words>
  <Application>Microsoft Office PowerPoint</Application>
  <PresentationFormat>A4 Paper (210x297 mm)</PresentationFormat>
  <Paragraphs>266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SPW 10.0 Graph</vt:lpstr>
      <vt:lpstr>SPW 12.0 Graph</vt:lpstr>
      <vt:lpstr>PowerPoint Presentation</vt:lpstr>
    </vt:vector>
  </TitlesOfParts>
  <Company>University of Edinburgh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FRY Stephen</dc:creator>
  <cp:lastModifiedBy>Steve Fry</cp:lastModifiedBy>
  <cp:revision>95</cp:revision>
  <cp:lastPrinted>2015-03-02T19:14:39Z</cp:lastPrinted>
  <dcterms:created xsi:type="dcterms:W3CDTF">2014-10-24T13:36:09Z</dcterms:created>
  <dcterms:modified xsi:type="dcterms:W3CDTF">2015-07-12T20:25:46Z</dcterms:modified>
</cp:coreProperties>
</file>