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</p:sldIdLst>
  <p:sldSz cx="6858000" cy="9906000" type="A4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  <a:srgbClr val="008000"/>
    <a:srgbClr val="009999"/>
    <a:srgbClr val="FF99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3726" y="-10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99C95-D0CE-4776-9395-20C698659C52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2E77-E2FE-42CB-BCCC-5B3A01028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023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99C95-D0CE-4776-9395-20C698659C52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2E77-E2FE-42CB-BCCC-5B3A01028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695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99C95-D0CE-4776-9395-20C698659C52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2E77-E2FE-42CB-BCCC-5B3A01028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717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99C95-D0CE-4776-9395-20C698659C52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2E77-E2FE-42CB-BCCC-5B3A01028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685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99C95-D0CE-4776-9395-20C698659C52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2E77-E2FE-42CB-BCCC-5B3A01028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626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99C95-D0CE-4776-9395-20C698659C52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2E77-E2FE-42CB-BCCC-5B3A01028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307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99C95-D0CE-4776-9395-20C698659C52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2E77-E2FE-42CB-BCCC-5B3A01028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99C95-D0CE-4776-9395-20C698659C52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2E77-E2FE-42CB-BCCC-5B3A01028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984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99C95-D0CE-4776-9395-20C698659C52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2E77-E2FE-42CB-BCCC-5B3A01028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02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99C95-D0CE-4776-9395-20C698659C52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2E77-E2FE-42CB-BCCC-5B3A01028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670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99C95-D0CE-4776-9395-20C698659C52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2E77-E2FE-42CB-BCCC-5B3A01028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799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99C95-D0CE-4776-9395-20C698659C52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02E77-E2FE-42CB-BCCC-5B3A01028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671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73216" y="200472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latin typeface="Century Schoolbook" panose="02040604050505020304" pitchFamily="18" charset="0"/>
              </a:rPr>
              <a:t> Fig. S5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58367" y="2000670"/>
            <a:ext cx="16834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800" b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800" smtClean="0">
                <a:latin typeface="Arial" panose="020B0604020202020204" pitchFamily="34" charset="0"/>
                <a:cs typeface="Arial" panose="020B0604020202020204" pitchFamily="34" charset="0"/>
              </a:rPr>
              <a:t>ame plate, total carbohydrate</a:t>
            </a:r>
            <a:endParaRPr lang="en-GB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18462" y="2000670"/>
            <a:ext cx="7970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800" b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sz="800" smtClean="0">
                <a:latin typeface="Arial" panose="020B0604020202020204" pitchFamily="34" charset="0"/>
                <a:cs typeface="Arial" panose="020B0604020202020204" pitchFamily="34" charset="0"/>
              </a:rPr>
              <a:t>luorogram</a:t>
            </a:r>
            <a:endParaRPr lang="en-GB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H:\221M plate 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5" t="24939" r="4101" b="7622"/>
          <a:stretch/>
        </p:blipFill>
        <p:spPr bwMode="auto">
          <a:xfrm>
            <a:off x="1750713" y="2216696"/>
            <a:ext cx="1816401" cy="1337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 rot="16200000">
            <a:off x="1992838" y="3571714"/>
            <a:ext cx="105798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½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 rot="16200000">
            <a:off x="2105371" y="3562897"/>
            <a:ext cx="88165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2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16200000">
            <a:off x="2199389" y="3562897"/>
            <a:ext cx="88165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9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 rot="16200000">
            <a:off x="2280356" y="3580530"/>
            <a:ext cx="123431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24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16200000">
            <a:off x="2363516" y="3580530"/>
            <a:ext cx="123431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56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55295" y="3806753"/>
            <a:ext cx="37189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600" smtClean="0">
                <a:latin typeface="Arial Narrow" panose="020B0606020202030204" pitchFamily="34" charset="0"/>
                <a:cs typeface="Arial" pitchFamily="34" charset="0"/>
              </a:rPr>
              <a:t>76 mM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  <a:p>
            <a:pPr algn="ctr"/>
            <a:r>
              <a:rPr lang="en-GB" sz="600" smtClean="0">
                <a:latin typeface="Arial Narrow" panose="020B0606020202030204" pitchFamily="34" charset="0"/>
                <a:cs typeface="Arial" pitchFamily="34" charset="0"/>
              </a:rPr>
              <a:t>cellohexaose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12" name="Left Brace 11"/>
          <p:cNvSpPr/>
          <p:nvPr/>
        </p:nvSpPr>
        <p:spPr>
          <a:xfrm rot="16200000">
            <a:off x="2208262" y="3558634"/>
            <a:ext cx="64822" cy="43144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 rot="16200000">
            <a:off x="1708244" y="3750448"/>
            <a:ext cx="463267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[</a:t>
            </a:r>
            <a:r>
              <a:rPr lang="en-GB" sz="600" baseline="300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3</a:t>
            </a:r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H]XXXGol only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 rot="16200000">
            <a:off x="2469588" y="3571714"/>
            <a:ext cx="105798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½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 rot="16200000">
            <a:off x="2582120" y="3562898"/>
            <a:ext cx="88165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2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 rot="16200000">
            <a:off x="2676139" y="3562898"/>
            <a:ext cx="88165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9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 rot="16200000">
            <a:off x="2757105" y="3580531"/>
            <a:ext cx="123431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24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 rot="16200000">
            <a:off x="2840265" y="3580531"/>
            <a:ext cx="123431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56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532045" y="3806753"/>
            <a:ext cx="37189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600" smtClean="0">
                <a:latin typeface="Arial Narrow" panose="020B0606020202030204" pitchFamily="34" charset="0"/>
                <a:cs typeface="Arial" pitchFamily="34" charset="0"/>
              </a:rPr>
              <a:t>25 mM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  <a:p>
            <a:pPr algn="ctr"/>
            <a:r>
              <a:rPr lang="en-GB" sz="600" smtClean="0">
                <a:latin typeface="Arial Narrow" panose="020B0606020202030204" pitchFamily="34" charset="0"/>
                <a:cs typeface="Arial" pitchFamily="34" charset="0"/>
              </a:rPr>
              <a:t>cellohexaose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20" name="Left Brace 19"/>
          <p:cNvSpPr/>
          <p:nvPr/>
        </p:nvSpPr>
        <p:spPr>
          <a:xfrm rot="16200000">
            <a:off x="2685011" y="3558634"/>
            <a:ext cx="64822" cy="43144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 rot="16200000">
            <a:off x="2954570" y="3571714"/>
            <a:ext cx="105798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½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 rot="16200000">
            <a:off x="3067101" y="3562898"/>
            <a:ext cx="88165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2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 rot="16200000">
            <a:off x="3161121" y="3562898"/>
            <a:ext cx="88165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9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 rot="16200000">
            <a:off x="3242088" y="3580531"/>
            <a:ext cx="123431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24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 rot="16200000">
            <a:off x="3325248" y="3580531"/>
            <a:ext cx="123431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56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017027" y="3806753"/>
            <a:ext cx="37189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600" smtClean="0">
                <a:latin typeface="Arial Narrow" panose="020B0606020202030204" pitchFamily="34" charset="0"/>
                <a:cs typeface="Arial" pitchFamily="34" charset="0"/>
              </a:rPr>
              <a:t>7.6 mM</a:t>
            </a:r>
          </a:p>
          <a:p>
            <a:pPr algn="ctr"/>
            <a:r>
              <a:rPr lang="en-GB" sz="600" smtClean="0">
                <a:latin typeface="Arial Narrow" panose="020B0606020202030204" pitchFamily="34" charset="0"/>
                <a:cs typeface="Arial" pitchFamily="34" charset="0"/>
              </a:rPr>
              <a:t>cellohexaose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27" name="Left Brace 26"/>
          <p:cNvSpPr/>
          <p:nvPr/>
        </p:nvSpPr>
        <p:spPr>
          <a:xfrm rot="16200000">
            <a:off x="3169994" y="3558634"/>
            <a:ext cx="64822" cy="43144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1827137" y="3147123"/>
            <a:ext cx="36000" cy="0"/>
          </a:xfrm>
          <a:prstGeom prst="line">
            <a:avLst/>
          </a:prstGeom>
          <a:ln>
            <a:solidFill>
              <a:srgbClr val="FFFF00"/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1887167" y="3118787"/>
            <a:ext cx="111052" cy="59208"/>
          </a:xfrm>
          <a:prstGeom prst="ellipse">
            <a:avLst/>
          </a:prstGeom>
          <a:noFill/>
          <a:ln w="6350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" descr="F:\221M plates 3 and 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62" t="1674" r="10669" b="35625"/>
          <a:stretch/>
        </p:blipFill>
        <p:spPr bwMode="auto">
          <a:xfrm rot="16200000">
            <a:off x="3828873" y="1980148"/>
            <a:ext cx="1337551" cy="181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5589240" y="3061901"/>
            <a:ext cx="32893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600" smtClean="0">
                <a:solidFill>
                  <a:srgbClr val="7030A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Cell6</a:t>
            </a:r>
            <a:endParaRPr lang="en-GB" sz="600">
              <a:solidFill>
                <a:srgbClr val="7030A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589240" y="2840432"/>
            <a:ext cx="32893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600" smtClean="0">
                <a:solidFill>
                  <a:srgbClr val="7030A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Cell4</a:t>
            </a:r>
            <a:endParaRPr lang="en-GB" sz="600">
              <a:solidFill>
                <a:srgbClr val="7030A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89240" y="2516631"/>
            <a:ext cx="32893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600" smtClean="0">
                <a:solidFill>
                  <a:srgbClr val="7030A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Cell2</a:t>
            </a:r>
            <a:endParaRPr lang="en-GB" sz="600">
              <a:solidFill>
                <a:srgbClr val="7030A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5218363" y="3166335"/>
            <a:ext cx="432000" cy="0"/>
          </a:xfrm>
          <a:prstGeom prst="line">
            <a:avLst/>
          </a:prstGeom>
          <a:ln w="63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218363" y="2932010"/>
            <a:ext cx="432000" cy="0"/>
          </a:xfrm>
          <a:prstGeom prst="line">
            <a:avLst/>
          </a:prstGeom>
          <a:ln w="63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218363" y="2612260"/>
            <a:ext cx="432000" cy="0"/>
          </a:xfrm>
          <a:prstGeom prst="line">
            <a:avLst/>
          </a:prstGeom>
          <a:ln w="63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 rot="16200000">
            <a:off x="3828692" y="3571714"/>
            <a:ext cx="105798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½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 rot="16200000">
            <a:off x="3941224" y="3562898"/>
            <a:ext cx="88165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2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 rot="16200000">
            <a:off x="4035243" y="3562898"/>
            <a:ext cx="88165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9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 rot="16200000">
            <a:off x="4116210" y="3580531"/>
            <a:ext cx="123431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24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 rot="16200000">
            <a:off x="4199370" y="3580531"/>
            <a:ext cx="123431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56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42" name="Left Brace 41"/>
          <p:cNvSpPr/>
          <p:nvPr/>
        </p:nvSpPr>
        <p:spPr>
          <a:xfrm rot="16200000">
            <a:off x="4044116" y="3558635"/>
            <a:ext cx="64822" cy="43144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 rot="16200000">
            <a:off x="4305442" y="3571714"/>
            <a:ext cx="105798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½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 rot="16200000">
            <a:off x="4417974" y="3562898"/>
            <a:ext cx="88165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2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 rot="16200000">
            <a:off x="4511993" y="3562898"/>
            <a:ext cx="88165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9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 rot="16200000">
            <a:off x="4592959" y="3580531"/>
            <a:ext cx="123431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24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 rot="16200000">
            <a:off x="4676119" y="3580531"/>
            <a:ext cx="123431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56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48" name="Left Brace 47"/>
          <p:cNvSpPr/>
          <p:nvPr/>
        </p:nvSpPr>
        <p:spPr>
          <a:xfrm rot="16200000">
            <a:off x="4520866" y="3558635"/>
            <a:ext cx="64822" cy="43144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 rot="16200000">
            <a:off x="4790424" y="3571714"/>
            <a:ext cx="105798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½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 rot="16200000">
            <a:off x="4902957" y="3562898"/>
            <a:ext cx="88165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2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 rot="16200000">
            <a:off x="4996976" y="3562898"/>
            <a:ext cx="88165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9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 rot="16200000">
            <a:off x="5077942" y="3580530"/>
            <a:ext cx="123431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24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 rot="16200000">
            <a:off x="5161102" y="3580530"/>
            <a:ext cx="123431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56 h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54" name="Left Brace 53"/>
          <p:cNvSpPr/>
          <p:nvPr/>
        </p:nvSpPr>
        <p:spPr>
          <a:xfrm rot="16200000">
            <a:off x="5005849" y="3558635"/>
            <a:ext cx="64822" cy="43144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4978202" y="3187835"/>
            <a:ext cx="683046" cy="117316"/>
            <a:chOff x="7914948" y="2649498"/>
            <a:chExt cx="837339" cy="195526"/>
          </a:xfrm>
        </p:grpSpPr>
        <p:cxnSp>
          <p:nvCxnSpPr>
            <p:cNvPr id="56" name="Straight Connector 55"/>
            <p:cNvCxnSpPr/>
            <p:nvPr/>
          </p:nvCxnSpPr>
          <p:spPr>
            <a:xfrm>
              <a:off x="7914948" y="2845024"/>
              <a:ext cx="729000" cy="0"/>
            </a:xfrm>
            <a:prstGeom prst="line">
              <a:avLst/>
            </a:prstGeom>
            <a:ln w="6350"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>
              <a:off x="8647254" y="2649498"/>
              <a:ext cx="105033" cy="193914"/>
            </a:xfrm>
            <a:prstGeom prst="line">
              <a:avLst/>
            </a:prstGeom>
            <a:ln w="6350"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tangle 57"/>
          <p:cNvSpPr/>
          <p:nvPr/>
        </p:nvSpPr>
        <p:spPr>
          <a:xfrm>
            <a:off x="3894577" y="3806754"/>
            <a:ext cx="37189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600" smtClean="0">
                <a:latin typeface="Arial Narrow" panose="020B0606020202030204" pitchFamily="34" charset="0"/>
                <a:cs typeface="Arial" pitchFamily="34" charset="0"/>
              </a:rPr>
              <a:t>76 mM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  <a:p>
            <a:pPr algn="ctr"/>
            <a:r>
              <a:rPr lang="en-GB" sz="600" smtClean="0">
                <a:latin typeface="Arial Narrow" panose="020B0606020202030204" pitchFamily="34" charset="0"/>
                <a:cs typeface="Arial" pitchFamily="34" charset="0"/>
              </a:rPr>
              <a:t>cellohexaose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4371327" y="3806754"/>
            <a:ext cx="37189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600" smtClean="0">
                <a:latin typeface="Arial Narrow" panose="020B0606020202030204" pitchFamily="34" charset="0"/>
                <a:cs typeface="Arial" pitchFamily="34" charset="0"/>
              </a:rPr>
              <a:t>25 mM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  <a:p>
            <a:pPr algn="ctr"/>
            <a:r>
              <a:rPr lang="en-GB" sz="600" smtClean="0">
                <a:latin typeface="Arial Narrow" panose="020B0606020202030204" pitchFamily="34" charset="0"/>
                <a:cs typeface="Arial" pitchFamily="34" charset="0"/>
              </a:rPr>
              <a:t>cellohexaose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4856309" y="3806754"/>
            <a:ext cx="37189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600" smtClean="0">
                <a:latin typeface="Arial Narrow" panose="020B0606020202030204" pitchFamily="34" charset="0"/>
                <a:cs typeface="Arial" pitchFamily="34" charset="0"/>
              </a:rPr>
              <a:t>7.6 mM</a:t>
            </a:r>
          </a:p>
          <a:p>
            <a:pPr algn="ctr"/>
            <a:r>
              <a:rPr lang="en-GB" sz="600" smtClean="0">
                <a:latin typeface="Arial Narrow" panose="020B0606020202030204" pitchFamily="34" charset="0"/>
                <a:cs typeface="Arial" pitchFamily="34" charset="0"/>
              </a:rPr>
              <a:t>cellohexaose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 rot="16200000">
            <a:off x="3547294" y="3750449"/>
            <a:ext cx="463267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[</a:t>
            </a:r>
            <a:r>
              <a:rPr lang="en-GB" sz="600" baseline="300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3</a:t>
            </a:r>
            <a:r>
              <a:rPr lang="en-GB" sz="600" smtClean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itchFamily="34" charset="0"/>
              </a:rPr>
              <a:t>H]XXXGol only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306080" y="3564981"/>
            <a:ext cx="52899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600" smtClean="0">
                <a:latin typeface="Arial Narrow" panose="020B0606020202030204" pitchFamily="34" charset="0"/>
                <a:cs typeface="Arial" pitchFamily="34" charset="0"/>
              </a:rPr>
              <a:t>M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3659876" y="3564981"/>
            <a:ext cx="52899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600" smtClean="0">
                <a:latin typeface="Arial Narrow" panose="020B0606020202030204" pitchFamily="34" charset="0"/>
                <a:cs typeface="Arial" pitchFamily="34" charset="0"/>
              </a:rPr>
              <a:t>M</a:t>
            </a:r>
            <a:endParaRPr lang="en-GB" sz="600">
              <a:latin typeface="Arial Narrow" panose="020B0606020202030204" pitchFamily="34" charset="0"/>
              <a:cs typeface="Arial" pitchFamily="34" charset="0"/>
            </a:endParaRPr>
          </a:p>
        </p:txBody>
      </p:sp>
      <p:cxnSp>
        <p:nvCxnSpPr>
          <p:cNvPr id="64" name="Straight Connector 63"/>
          <p:cNvCxnSpPr/>
          <p:nvPr/>
        </p:nvCxnSpPr>
        <p:spPr>
          <a:xfrm>
            <a:off x="3664020" y="3145902"/>
            <a:ext cx="36000" cy="0"/>
          </a:xfrm>
          <a:prstGeom prst="line">
            <a:avLst/>
          </a:prstGeom>
          <a:ln>
            <a:solidFill>
              <a:srgbClr val="0000FF"/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/>
          <p:nvPr/>
        </p:nvSpPr>
        <p:spPr>
          <a:xfrm>
            <a:off x="3724049" y="3117566"/>
            <a:ext cx="111052" cy="59208"/>
          </a:xfrm>
          <a:prstGeom prst="ellipse">
            <a:avLst/>
          </a:prstGeom>
          <a:noFill/>
          <a:ln w="6350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414875" y="2344043"/>
            <a:ext cx="78547" cy="769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500" smtClean="0">
                <a:latin typeface="Arial Narrow" panose="020B0606020202030204" pitchFamily="34" charset="0"/>
                <a:cs typeface="Arial" panose="020B0604020202020204" pitchFamily="34" charset="0"/>
              </a:rPr>
              <a:t>Glc</a:t>
            </a:r>
            <a:endParaRPr lang="en-GB" sz="50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412752" y="2528669"/>
            <a:ext cx="72135" cy="769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500" smtClean="0">
                <a:latin typeface="Arial Narrow" panose="020B0606020202030204" pitchFamily="34" charset="0"/>
                <a:cs typeface="Arial" panose="020B0604020202020204" pitchFamily="34" charset="0"/>
              </a:rPr>
              <a:t>M2</a:t>
            </a:r>
            <a:endParaRPr lang="en-GB" sz="50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412752" y="2688615"/>
            <a:ext cx="72135" cy="769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500" smtClean="0">
                <a:latin typeface="Arial Narrow" panose="020B0606020202030204" pitchFamily="34" charset="0"/>
                <a:cs typeface="Arial" panose="020B0604020202020204" pitchFamily="34" charset="0"/>
              </a:rPr>
              <a:t>M3</a:t>
            </a:r>
            <a:endParaRPr lang="en-GB" sz="50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412752" y="2820432"/>
            <a:ext cx="72135" cy="769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500" smtClean="0">
                <a:latin typeface="Arial Narrow" panose="020B0606020202030204" pitchFamily="34" charset="0"/>
                <a:cs typeface="Arial" panose="020B0604020202020204" pitchFamily="34" charset="0"/>
              </a:rPr>
              <a:t>M4</a:t>
            </a:r>
            <a:endParaRPr lang="en-GB" sz="50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412752" y="2953320"/>
            <a:ext cx="72135" cy="769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500" smtClean="0">
                <a:latin typeface="Arial Narrow" panose="020B0606020202030204" pitchFamily="34" charset="0"/>
                <a:cs typeface="Arial" panose="020B0604020202020204" pitchFamily="34" charset="0"/>
              </a:rPr>
              <a:t>M5</a:t>
            </a:r>
            <a:endParaRPr lang="en-GB" sz="50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412752" y="3056169"/>
            <a:ext cx="72135" cy="769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500" smtClean="0">
                <a:latin typeface="Arial Narrow" panose="020B0606020202030204" pitchFamily="34" charset="0"/>
                <a:cs typeface="Arial" panose="020B0604020202020204" pitchFamily="34" charset="0"/>
              </a:rPr>
              <a:t>M6</a:t>
            </a:r>
            <a:endParaRPr lang="en-GB" sz="50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412752" y="3133354"/>
            <a:ext cx="72135" cy="769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500" smtClean="0">
                <a:latin typeface="Arial Narrow" panose="020B0606020202030204" pitchFamily="34" charset="0"/>
                <a:cs typeface="Arial" panose="020B0604020202020204" pitchFamily="34" charset="0"/>
              </a:rPr>
              <a:t>M7</a:t>
            </a:r>
            <a:endParaRPr lang="en-GB" sz="50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412752" y="3254820"/>
            <a:ext cx="72135" cy="769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500" smtClean="0">
                <a:latin typeface="Arial Narrow" panose="020B0606020202030204" pitchFamily="34" charset="0"/>
                <a:cs typeface="Arial" panose="020B0604020202020204" pitchFamily="34" charset="0"/>
              </a:rPr>
              <a:t>M9</a:t>
            </a:r>
            <a:endParaRPr lang="en-GB" sz="50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3466316" y="2344043"/>
            <a:ext cx="78547" cy="769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50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Glc</a:t>
            </a:r>
            <a:endParaRPr lang="en-GB" sz="500">
              <a:solidFill>
                <a:schemeClr val="bg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3464193" y="2528669"/>
            <a:ext cx="72135" cy="769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50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M2</a:t>
            </a:r>
            <a:endParaRPr lang="en-GB" sz="500">
              <a:solidFill>
                <a:schemeClr val="bg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464193" y="2688615"/>
            <a:ext cx="72135" cy="769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50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M3</a:t>
            </a:r>
            <a:endParaRPr lang="en-GB" sz="500">
              <a:solidFill>
                <a:schemeClr val="bg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3464193" y="2820432"/>
            <a:ext cx="72135" cy="769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50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M4</a:t>
            </a:r>
            <a:endParaRPr lang="en-GB" sz="500">
              <a:solidFill>
                <a:schemeClr val="bg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3464193" y="2953320"/>
            <a:ext cx="72135" cy="769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50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M5</a:t>
            </a:r>
            <a:endParaRPr lang="en-GB" sz="500">
              <a:solidFill>
                <a:schemeClr val="bg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3464193" y="3056169"/>
            <a:ext cx="72135" cy="769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50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M6</a:t>
            </a:r>
            <a:endParaRPr lang="en-GB" sz="500">
              <a:solidFill>
                <a:schemeClr val="bg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3464193" y="3133354"/>
            <a:ext cx="72135" cy="769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50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M7</a:t>
            </a:r>
            <a:endParaRPr lang="en-GB" sz="500">
              <a:solidFill>
                <a:schemeClr val="bg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3464193" y="3200700"/>
            <a:ext cx="72135" cy="769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50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M8</a:t>
            </a:r>
            <a:endParaRPr lang="en-GB" sz="500">
              <a:solidFill>
                <a:schemeClr val="bg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3464193" y="3254820"/>
            <a:ext cx="72135" cy="769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50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M9</a:t>
            </a:r>
            <a:endParaRPr lang="en-GB" sz="500">
              <a:solidFill>
                <a:schemeClr val="bg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88452" y="4483685"/>
            <a:ext cx="564886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900" b="1">
                <a:latin typeface="Century Schoolbook" panose="02040604050505020304" pitchFamily="18" charset="0"/>
                <a:ea typeface="Times New Roman" panose="02020603050405020304" pitchFamily="18" charset="0"/>
              </a:rPr>
              <a:t>Fig. S5.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 Inability of </a:t>
            </a:r>
            <a:r>
              <a:rPr lang="en-GB" sz="900" i="1">
                <a:latin typeface="Century Schoolbook" panose="02040604050505020304" pitchFamily="18" charset="0"/>
                <a:ea typeface="Times New Roman" panose="02020603050405020304" pitchFamily="18" charset="0"/>
              </a:rPr>
              <a:t>Pichia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-produced HTG to utilise cellohexaose as donor-substrate. </a:t>
            </a:r>
          </a:p>
          <a:p>
            <a:pPr>
              <a:spcAft>
                <a:spcPts val="600"/>
              </a:spcAft>
            </a:pP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The reaction mixtures contained 76, 25 or 7.6 mM non-radioactive cellohexaose, 0.40 µM [</a:t>
            </a:r>
            <a:r>
              <a:rPr lang="en-GB" sz="900" baseline="30000">
                <a:latin typeface="Century Schoolbook" panose="02040604050505020304" pitchFamily="18" charset="0"/>
                <a:ea typeface="Times New Roman" panose="02020603050405020304" pitchFamily="18" charset="0"/>
              </a:rPr>
              <a:t>3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H]XXXGol, 32% v/v culture medium from EfHTG-producing </a:t>
            </a:r>
            <a:r>
              <a:rPr lang="en-GB" sz="900" i="1">
                <a:latin typeface="Century Schoolbook" panose="02040604050505020304" pitchFamily="18" charset="0"/>
                <a:ea typeface="Times New Roman" panose="02020603050405020304" pitchFamily="18" charset="0"/>
              </a:rPr>
              <a:t>Pichia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, and 40 mM citrate (Na</a:t>
            </a:r>
            <a:r>
              <a:rPr lang="en-GB" sz="900" baseline="30000">
                <a:latin typeface="Century Schoolbook" panose="02040604050505020304" pitchFamily="18" charset="0"/>
                <a:ea typeface="Times New Roman" panose="02020603050405020304" pitchFamily="18" charset="0"/>
              </a:rPr>
              <a:t>+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, pH 6.3). At the times indicated, 3.5-µl aliquots were dried onto a silica-gel TLC plate and chromatographed in butan-1-ol/acetic acid/water (2:1:1; two ascents). The plate was </a:t>
            </a:r>
            <a:r>
              <a:rPr lang="en-GB" sz="900" smtClean="0">
                <a:latin typeface="Century Schoolbook" panose="02040604050505020304" pitchFamily="18" charset="0"/>
                <a:ea typeface="Times New Roman" panose="02020603050405020304" pitchFamily="18" charset="0"/>
              </a:rPr>
              <a:t>(</a:t>
            </a:r>
            <a:r>
              <a:rPr lang="en-GB" sz="900" b="1" smtClean="0">
                <a:latin typeface="Century Schoolbook" panose="02040604050505020304" pitchFamily="18" charset="0"/>
                <a:ea typeface="Times New Roman" panose="02020603050405020304" pitchFamily="18" charset="0"/>
              </a:rPr>
              <a:t>a</a:t>
            </a:r>
            <a:r>
              <a:rPr lang="en-GB" sz="900" smtClean="0">
                <a:latin typeface="Century Schoolbook" panose="02040604050505020304" pitchFamily="18" charset="0"/>
                <a:ea typeface="Times New Roman" panose="02020603050405020304" pitchFamily="18" charset="0"/>
              </a:rPr>
              <a:t>) 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fluorographed, revealing the unchanged [</a:t>
            </a:r>
            <a:r>
              <a:rPr lang="en-GB" sz="900" baseline="30000">
                <a:latin typeface="Century Schoolbook" panose="02040604050505020304" pitchFamily="18" charset="0"/>
                <a:ea typeface="Times New Roman" panose="02020603050405020304" pitchFamily="18" charset="0"/>
              </a:rPr>
              <a:t>3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H]XXXGol; then </a:t>
            </a:r>
            <a:r>
              <a:rPr lang="en-GB" sz="900" smtClean="0">
                <a:latin typeface="Century Schoolbook" panose="02040604050505020304" pitchFamily="18" charset="0"/>
                <a:ea typeface="Times New Roman" panose="02020603050405020304" pitchFamily="18" charset="0"/>
              </a:rPr>
              <a:t>(</a:t>
            </a:r>
            <a:r>
              <a:rPr lang="en-GB" sz="900" b="1" smtClean="0">
                <a:latin typeface="Century Schoolbook" panose="02040604050505020304" pitchFamily="18" charset="0"/>
                <a:ea typeface="Times New Roman" panose="02020603050405020304" pitchFamily="18" charset="0"/>
              </a:rPr>
              <a:t>b</a:t>
            </a:r>
            <a:r>
              <a:rPr lang="en-GB" sz="900" smtClean="0">
                <a:latin typeface="Century Schoolbook" panose="02040604050505020304" pitchFamily="18" charset="0"/>
                <a:ea typeface="Times New Roman" panose="02020603050405020304" pitchFamily="18" charset="0"/>
              </a:rPr>
              <a:t>) 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stained with thymol, revealing the cellohexaose and its partial hydrolysis products [the radio-tracer, [</a:t>
            </a:r>
            <a:r>
              <a:rPr lang="en-GB" sz="900" baseline="30000">
                <a:latin typeface="Century Schoolbook" panose="02040604050505020304" pitchFamily="18" charset="0"/>
                <a:ea typeface="Times New Roman" panose="02020603050405020304" pitchFamily="18" charset="0"/>
              </a:rPr>
              <a:t>3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H]XXXGol (arrowed oval), is unstainable]. M, malto-oligosaccharide ladder (M2–M9). A native </a:t>
            </a:r>
            <a:r>
              <a:rPr lang="en-GB" sz="900" i="1">
                <a:latin typeface="Century Schoolbook" panose="02040604050505020304" pitchFamily="18" charset="0"/>
                <a:ea typeface="Times New Roman" panose="02020603050405020304" pitchFamily="18" charset="0"/>
              </a:rPr>
              <a:t>Pichia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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-glucanase in the crude HTG preparation partially hydrolysed cellohexaose (Cell6; GGGGGG) to Cell4 + Cell2; however, at least with the higher initial substrate concentrations, much Cell6 remained even after 56 h incubation. If a CXE reaction with Cell6 as donor-substrate had occurred, e.g. </a:t>
            </a:r>
          </a:p>
          <a:p>
            <a:pPr algn="ctr">
              <a:spcAft>
                <a:spcPts val="600"/>
              </a:spcAft>
            </a:pP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GGGGGG </a:t>
            </a:r>
            <a:r>
              <a:rPr lang="en-GB" sz="900" smtClean="0">
                <a:latin typeface="Century Schoolbook" panose="02040604050505020304" pitchFamily="18" charset="0"/>
                <a:ea typeface="Times New Roman" panose="02020603050405020304" pitchFamily="18" charset="0"/>
              </a:rPr>
              <a:t>  +   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[</a:t>
            </a:r>
            <a:r>
              <a:rPr lang="en-GB" sz="900" baseline="30000">
                <a:latin typeface="Century Schoolbook" panose="02040604050505020304" pitchFamily="18" charset="0"/>
                <a:ea typeface="Times New Roman" panose="02020603050405020304" pitchFamily="18" charset="0"/>
              </a:rPr>
              <a:t>3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H]XXXGol </a:t>
            </a:r>
            <a:r>
              <a:rPr lang="en-GB" sz="900" smtClean="0">
                <a:latin typeface="Century Schoolbook" panose="02040604050505020304" pitchFamily="18" charset="0"/>
                <a:ea typeface="Times New Roman" panose="02020603050405020304" pitchFamily="18" charset="0"/>
              </a:rPr>
              <a:t>  </a:t>
            </a:r>
            <a:r>
              <a:rPr lang="en-GB" sz="900" smtClean="0">
                <a:latin typeface="Century Schoolbook" panose="020406040505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  </a:t>
            </a:r>
            <a:r>
              <a:rPr lang="en-GB" sz="900" smtClean="0"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GGG-[</a:t>
            </a:r>
            <a:r>
              <a:rPr lang="en-GB" sz="900" baseline="30000">
                <a:latin typeface="Century Schoolbook" panose="02040604050505020304" pitchFamily="18" charset="0"/>
                <a:ea typeface="Times New Roman" panose="02020603050405020304" pitchFamily="18" charset="0"/>
              </a:rPr>
              <a:t>3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H]XXXGol </a:t>
            </a:r>
            <a:r>
              <a:rPr lang="en-GB" sz="900" smtClean="0">
                <a:latin typeface="Century Schoolbook" panose="02040604050505020304" pitchFamily="18" charset="0"/>
                <a:ea typeface="Times New Roman" panose="02020603050405020304" pitchFamily="18" charset="0"/>
              </a:rPr>
              <a:t>  +   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GGG,</a:t>
            </a:r>
          </a:p>
          <a:p>
            <a:pPr>
              <a:spcAft>
                <a:spcPts val="600"/>
              </a:spcAft>
            </a:pP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then slower-migrating radioactive spots such as GGG-[</a:t>
            </a:r>
            <a:r>
              <a:rPr lang="en-GB" sz="900" baseline="30000" smtClean="0">
                <a:latin typeface="Century Schoolbook" panose="02040604050505020304" pitchFamily="18" charset="0"/>
                <a:ea typeface="Times New Roman" panose="02020603050405020304" pitchFamily="18" charset="0"/>
              </a:rPr>
              <a:t>3</a:t>
            </a:r>
            <a:r>
              <a:rPr lang="en-GB" sz="900" smtClean="0">
                <a:latin typeface="Century Schoolbook" panose="02040604050505020304" pitchFamily="18" charset="0"/>
                <a:ea typeface="Times New Roman" panose="02020603050405020304" pitchFamily="18" charset="0"/>
              </a:rPr>
              <a:t>H]XXXGol 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would have been seen on the fluorogram. </a:t>
            </a:r>
          </a:p>
          <a:p>
            <a:pPr>
              <a:spcAft>
                <a:spcPts val="600"/>
              </a:spcAft>
            </a:pPr>
            <a:r>
              <a:rPr lang="en-GB" sz="800">
                <a:latin typeface="Century Schoolbook" panose="02040604050505020304" pitchFamily="18" charset="0"/>
                <a:ea typeface="Times New Roman" panose="02020603050405020304" pitchFamily="18" charset="0"/>
              </a:rPr>
              <a:t>[On some batches of Merck silica-gel TLC plates, </a:t>
            </a:r>
            <a:r>
              <a:rPr lang="en-GB" sz="800" smtClean="0">
                <a:latin typeface="Century Schoolbook" panose="02040604050505020304" pitchFamily="18" charset="0"/>
                <a:ea typeface="Times New Roman" panose="02020603050405020304" pitchFamily="18" charset="0"/>
              </a:rPr>
              <a:t>cellohexaose </a:t>
            </a:r>
            <a:r>
              <a:rPr lang="en-GB" sz="800">
                <a:latin typeface="Century Schoolbook" panose="02040604050505020304" pitchFamily="18" charset="0"/>
                <a:ea typeface="Times New Roman" panose="02020603050405020304" pitchFamily="18" charset="0"/>
              </a:rPr>
              <a:t>produced a double spot, especially at high loadings, as shown here. We have since found that this problem can be prevented if the silica-gel plate is heated at </a:t>
            </a:r>
            <a:r>
              <a:rPr lang="en-GB" sz="800" smtClean="0">
                <a:latin typeface="Century Schoolbook" panose="02040604050505020304" pitchFamily="18" charset="0"/>
                <a:ea typeface="Times New Roman" panose="02020603050405020304" pitchFamily="18" charset="0"/>
              </a:rPr>
              <a:t>120°C </a:t>
            </a:r>
            <a:r>
              <a:rPr lang="en-GB" sz="800">
                <a:latin typeface="Century Schoolbook" panose="02040604050505020304" pitchFamily="18" charset="0"/>
                <a:ea typeface="Times New Roman" panose="02020603050405020304" pitchFamily="18" charset="0"/>
              </a:rPr>
              <a:t>for 15 minutes before the samples are loaded. The artifact does not affect the conclusions</a:t>
            </a:r>
            <a:r>
              <a:rPr lang="en-GB" sz="800" smtClean="0">
                <a:latin typeface="Century Schoolbook" panose="02040604050505020304" pitchFamily="18" charset="0"/>
                <a:ea typeface="Times New Roman" panose="02020603050405020304" pitchFamily="18" charset="0"/>
              </a:rPr>
              <a:t>.]</a:t>
            </a:r>
            <a:endParaRPr lang="en-GB" sz="800">
              <a:effectLst/>
              <a:latin typeface="Century Schoolbook" panose="020406040505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412752" y="3200700"/>
            <a:ext cx="72135" cy="769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500" smtClean="0">
                <a:latin typeface="Arial Narrow" panose="020B0606020202030204" pitchFamily="34" charset="0"/>
                <a:cs typeface="Arial" panose="020B0604020202020204" pitchFamily="34" charset="0"/>
              </a:rPr>
              <a:t>M8</a:t>
            </a:r>
            <a:endParaRPr lang="en-GB" sz="50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469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2893</TotalTime>
  <Words>390</Words>
  <Application>Microsoft Office PowerPoint</Application>
  <PresentationFormat>A4 Paper (210x297 mm)</PresentationFormat>
  <Paragraphs>75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Edinburgh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FRY Stephen</dc:creator>
  <cp:lastModifiedBy>Steve Fry</cp:lastModifiedBy>
  <cp:revision>95</cp:revision>
  <cp:lastPrinted>2015-03-02T19:14:39Z</cp:lastPrinted>
  <dcterms:created xsi:type="dcterms:W3CDTF">2014-10-24T13:36:09Z</dcterms:created>
  <dcterms:modified xsi:type="dcterms:W3CDTF">2015-07-12T20:27:22Z</dcterms:modified>
</cp:coreProperties>
</file>