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1014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806B3-43CC-4181-B2C8-36DACB6CD21F}" type="datetimeFigureOut">
              <a:rPr lang="pl-PL" smtClean="0"/>
              <a:t>2016-04-10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9BB5F-960E-4C11-B1D0-535B8E8E01D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4886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806B3-43CC-4181-B2C8-36DACB6CD21F}" type="datetimeFigureOut">
              <a:rPr lang="pl-PL" smtClean="0"/>
              <a:t>2016-04-10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9BB5F-960E-4C11-B1D0-535B8E8E01D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1356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806B3-43CC-4181-B2C8-36DACB6CD21F}" type="datetimeFigureOut">
              <a:rPr lang="pl-PL" smtClean="0"/>
              <a:t>2016-04-10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9BB5F-960E-4C11-B1D0-535B8E8E01D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2663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806B3-43CC-4181-B2C8-36DACB6CD21F}" type="datetimeFigureOut">
              <a:rPr lang="pl-PL" smtClean="0"/>
              <a:t>2016-04-10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9BB5F-960E-4C11-B1D0-535B8E8E01D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2358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806B3-43CC-4181-B2C8-36DACB6CD21F}" type="datetimeFigureOut">
              <a:rPr lang="pl-PL" smtClean="0"/>
              <a:t>2016-04-10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9BB5F-960E-4C11-B1D0-535B8E8E01D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0587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806B3-43CC-4181-B2C8-36DACB6CD21F}" type="datetimeFigureOut">
              <a:rPr lang="pl-PL" smtClean="0"/>
              <a:t>2016-04-10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9BB5F-960E-4C11-B1D0-535B8E8E01D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8202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806B3-43CC-4181-B2C8-36DACB6CD21F}" type="datetimeFigureOut">
              <a:rPr lang="pl-PL" smtClean="0"/>
              <a:t>2016-04-10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9BB5F-960E-4C11-B1D0-535B8E8E01D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14919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806B3-43CC-4181-B2C8-36DACB6CD21F}" type="datetimeFigureOut">
              <a:rPr lang="pl-PL" smtClean="0"/>
              <a:t>2016-04-10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9BB5F-960E-4C11-B1D0-535B8E8E01D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2086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806B3-43CC-4181-B2C8-36DACB6CD21F}" type="datetimeFigureOut">
              <a:rPr lang="pl-PL" smtClean="0"/>
              <a:t>2016-04-10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9BB5F-960E-4C11-B1D0-535B8E8E01D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36689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806B3-43CC-4181-B2C8-36DACB6CD21F}" type="datetimeFigureOut">
              <a:rPr lang="pl-PL" smtClean="0"/>
              <a:t>2016-04-10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9BB5F-960E-4C11-B1D0-535B8E8E01D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13100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806B3-43CC-4181-B2C8-36DACB6CD21F}" type="datetimeFigureOut">
              <a:rPr lang="pl-PL" smtClean="0"/>
              <a:t>2016-04-10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9BB5F-960E-4C11-B1D0-535B8E8E01D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5462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806B3-43CC-4181-B2C8-36DACB6CD21F}" type="datetimeFigureOut">
              <a:rPr lang="pl-PL" smtClean="0"/>
              <a:t>2016-04-10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9BB5F-960E-4C11-B1D0-535B8E8E01D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23747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404664"/>
            <a:ext cx="8352928" cy="1559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/>
              <a:t>A multiplexed cytokeratin analysis using targeted mass spectrometry reveals specific profiles in cancer-related pleural </a:t>
            </a:r>
            <a:r>
              <a:rPr lang="en-CA" b="1" dirty="0" smtClean="0"/>
              <a:t>effusions</a:t>
            </a:r>
          </a:p>
          <a:p>
            <a:endParaRPr lang="pl-PL" dirty="0" smtClean="0"/>
          </a:p>
          <a:p>
            <a:r>
              <a:rPr lang="pl-PL" sz="1200" dirty="0" smtClean="0"/>
              <a:t>Dominik Domanski</a:t>
            </a:r>
            <a:r>
              <a:rPr lang="pl-PL" sz="1200" baseline="30000" dirty="0" smtClean="0"/>
              <a:t>1</a:t>
            </a:r>
            <a:r>
              <a:rPr lang="pl-PL" sz="1200" dirty="0" smtClean="0"/>
              <a:t>, </a:t>
            </a:r>
            <a:r>
              <a:rPr lang="pl-PL" sz="1200" dirty="0"/>
              <a:t>Anna </a:t>
            </a:r>
            <a:r>
              <a:rPr lang="pl-PL" sz="1200" dirty="0" smtClean="0"/>
              <a:t>Perzanowska</a:t>
            </a:r>
            <a:r>
              <a:rPr lang="pl-PL" sz="1200" baseline="30000" dirty="0" smtClean="0"/>
              <a:t>1</a:t>
            </a:r>
            <a:r>
              <a:rPr lang="pl-PL" sz="1200" dirty="0" smtClean="0"/>
              <a:t>, </a:t>
            </a:r>
            <a:r>
              <a:rPr lang="pl-PL" sz="1200" dirty="0" err="1"/>
              <a:t>Michal</a:t>
            </a:r>
            <a:r>
              <a:rPr lang="pl-PL" sz="1200" dirty="0"/>
              <a:t> Kistowski</a:t>
            </a:r>
            <a:r>
              <a:rPr lang="pl-PL" sz="1200" baseline="30000" dirty="0"/>
              <a:t>1</a:t>
            </a:r>
            <a:r>
              <a:rPr lang="pl-PL" sz="1200" dirty="0"/>
              <a:t>, Grzegorz Wojtas</a:t>
            </a:r>
            <a:r>
              <a:rPr lang="pl-PL" sz="1200" baseline="30000" dirty="0"/>
              <a:t>2</a:t>
            </a:r>
            <a:r>
              <a:rPr lang="pl-PL" sz="1200" dirty="0"/>
              <a:t>, Agata Michalak</a:t>
            </a:r>
            <a:r>
              <a:rPr lang="pl-PL" sz="1200" baseline="30000" dirty="0"/>
              <a:t>2</a:t>
            </a:r>
            <a:r>
              <a:rPr lang="pl-PL" sz="1200" dirty="0"/>
              <a:t>, Grzegorz Krasowski</a:t>
            </a:r>
            <a:r>
              <a:rPr lang="pl-PL" sz="1200" baseline="30000" dirty="0"/>
              <a:t>2</a:t>
            </a:r>
            <a:r>
              <a:rPr lang="pl-PL" sz="1200" dirty="0"/>
              <a:t>, </a:t>
            </a:r>
            <a:r>
              <a:rPr lang="pl-PL" sz="1200" dirty="0" err="1"/>
              <a:t>Michal</a:t>
            </a:r>
            <a:r>
              <a:rPr lang="pl-PL" sz="1200" dirty="0"/>
              <a:t> </a:t>
            </a:r>
            <a:r>
              <a:rPr lang="pl-PL" sz="1200" dirty="0" smtClean="0"/>
              <a:t>Dadlez</a:t>
            </a:r>
            <a:r>
              <a:rPr lang="pl-PL" sz="1200" baseline="30000" dirty="0" smtClean="0"/>
              <a:t>1</a:t>
            </a:r>
            <a:r>
              <a:rPr lang="pl-PL" sz="1200" dirty="0" smtClean="0"/>
              <a:t> </a:t>
            </a:r>
            <a:endParaRPr lang="en-US" sz="1200" dirty="0"/>
          </a:p>
          <a:p>
            <a:endParaRPr lang="en-US" sz="1100" baseline="30000" dirty="0" smtClean="0"/>
          </a:p>
          <a:p>
            <a:r>
              <a:rPr lang="en-US" sz="1100" baseline="30000" dirty="0" smtClean="0"/>
              <a:t>1</a:t>
            </a:r>
            <a:r>
              <a:rPr lang="en-US" sz="1100" dirty="0" smtClean="0"/>
              <a:t>Institute </a:t>
            </a:r>
            <a:r>
              <a:rPr lang="en-US" sz="1100" dirty="0"/>
              <a:t>of Biochemistry and Biophysics - Polish Academy of Sciences, </a:t>
            </a:r>
            <a:r>
              <a:rPr lang="en-US" sz="1100" dirty="0" err="1"/>
              <a:t>Pawinskiego</a:t>
            </a:r>
            <a:r>
              <a:rPr lang="en-US" sz="1100" dirty="0"/>
              <a:t> 5A, 02-106 Warsaw, Poland, </a:t>
            </a:r>
            <a:r>
              <a:rPr lang="en-US" sz="1100" baseline="30000" dirty="0"/>
              <a:t>2</a:t>
            </a:r>
            <a:r>
              <a:rPr lang="en-US" sz="1100" dirty="0"/>
              <a:t>Mazovian Center of Pulmonary Disease and Tuberculosis Treatment, Gabriela </a:t>
            </a:r>
            <a:r>
              <a:rPr lang="en-US" sz="1100" dirty="0" err="1"/>
              <a:t>Narutowicza</a:t>
            </a:r>
            <a:r>
              <a:rPr lang="en-US" sz="1100" dirty="0"/>
              <a:t> 80, </a:t>
            </a:r>
            <a:r>
              <a:rPr lang="en-US" sz="1100" dirty="0" err="1"/>
              <a:t>Otwock</a:t>
            </a:r>
            <a:r>
              <a:rPr lang="en-US" sz="1100" dirty="0"/>
              <a:t>, Poland </a:t>
            </a:r>
          </a:p>
        </p:txBody>
      </p:sp>
      <p:sp>
        <p:nvSpPr>
          <p:cNvPr id="3" name="Rectangle 2"/>
          <p:cNvSpPr/>
          <p:nvPr/>
        </p:nvSpPr>
        <p:spPr>
          <a:xfrm>
            <a:off x="4196643" y="6237312"/>
            <a:ext cx="1038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page S-1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35696" y="2327969"/>
            <a:ext cx="54726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Supplementary Figures</a:t>
            </a:r>
            <a:endParaRPr lang="en-US" b="1" dirty="0"/>
          </a:p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Table of contents</a:t>
            </a:r>
          </a:p>
          <a:p>
            <a:pPr algn="ctr"/>
            <a:endParaRPr lang="en-US" b="1" dirty="0" smtClean="0"/>
          </a:p>
          <a:p>
            <a:pPr algn="ctr"/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Figure S-1. CK enrichment method development. </a:t>
            </a:r>
            <a:r>
              <a:rPr lang="en-US" sz="1200" b="1" dirty="0"/>
              <a:t>page S-2</a:t>
            </a:r>
            <a:endParaRPr lang="en-US" sz="12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Figure </a:t>
            </a:r>
            <a:r>
              <a:rPr lang="en-US" sz="1200" dirty="0"/>
              <a:t>S-2. Comparison of actin and vimentin levels between eight PE groups (ADC (n=15), SCC (n=10), NSCLC (n=3), SCLC (n=7), other-cancers (n=7), empyema (n=24), TB (n=6), control (n=17)) as determined by MRM analysis. </a:t>
            </a:r>
            <a:r>
              <a:rPr lang="en-US" sz="1200" b="1" dirty="0"/>
              <a:t>page </a:t>
            </a:r>
            <a:r>
              <a:rPr lang="en-US" sz="1200" b="1" dirty="0" smtClean="0"/>
              <a:t>S-3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Figure </a:t>
            </a:r>
            <a:r>
              <a:rPr lang="en-US" sz="1200" dirty="0"/>
              <a:t>S-3. Comparison of CK levels between eight PE groups (ADC (n=15), SCC (n=10), NSCLC (n=3 ), SCLC (n=7), other-cancers (n=7), empyema (n=24), TB (n=6), control (n=17)) as determined by MRM analysis. </a:t>
            </a:r>
            <a:r>
              <a:rPr lang="en-US" sz="1200" b="1" dirty="0"/>
              <a:t>page </a:t>
            </a:r>
            <a:r>
              <a:rPr lang="en-US" sz="1200" b="1" dirty="0" smtClean="0"/>
              <a:t>S-4</a:t>
            </a:r>
            <a:endParaRPr lang="en-US" sz="1200" b="1" dirty="0"/>
          </a:p>
          <a:p>
            <a:endParaRPr lang="en-US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3388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156" y="692696"/>
            <a:ext cx="3599688" cy="4878324"/>
          </a:xfrm>
          <a:prstGeom prst="rect">
            <a:avLst/>
          </a:prstGeom>
        </p:spPr>
      </p:pic>
      <p:sp>
        <p:nvSpPr>
          <p:cNvPr id="7" name="pole tekstowe 6"/>
          <p:cNvSpPr txBox="1"/>
          <p:nvPr/>
        </p:nvSpPr>
        <p:spPr>
          <a:xfrm>
            <a:off x="972000" y="5868162"/>
            <a:ext cx="72000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b="1" dirty="0" err="1" smtClean="0"/>
              <a:t>Figure</a:t>
            </a:r>
            <a:r>
              <a:rPr lang="pl-PL" sz="1100" b="1" dirty="0" smtClean="0"/>
              <a:t> S-1. </a:t>
            </a:r>
            <a:r>
              <a:rPr lang="en-US" sz="1100" b="1" dirty="0"/>
              <a:t>CK enrichment method development. </a:t>
            </a:r>
            <a:r>
              <a:rPr lang="en-US" sz="1100" dirty="0"/>
              <a:t>A, Optimization of pH of the CK precipitation buffer indicating relative CK protein levels per equivalent amount of total protein precipitated by the </a:t>
            </a:r>
            <a:r>
              <a:rPr lang="en-US" sz="1100" dirty="0" err="1"/>
              <a:t>KCl</a:t>
            </a:r>
            <a:r>
              <a:rPr lang="en-US" sz="1100" dirty="0"/>
              <a:t>-saturated buffer at different pH levels. Performed in triplicate. Errors bars are standard error of the mean (SEM). B, The intra- and inter-day reproducibility assessment of the CK enrichment method as shown for multiple peptides of CKs </a:t>
            </a:r>
            <a:r>
              <a:rPr lang="en-US" sz="1100" dirty="0" smtClean="0"/>
              <a:t>-</a:t>
            </a:r>
            <a:r>
              <a:rPr lang="pl-PL" sz="1100" dirty="0" smtClean="0"/>
              <a:t>1</a:t>
            </a:r>
            <a:r>
              <a:rPr lang="en-US" sz="1100" dirty="0" smtClean="0"/>
              <a:t>, -</a:t>
            </a:r>
            <a:r>
              <a:rPr lang="pl-PL" sz="1100" dirty="0" smtClean="0"/>
              <a:t>2e</a:t>
            </a:r>
            <a:r>
              <a:rPr lang="en-US" sz="1100" dirty="0" smtClean="0"/>
              <a:t>, -</a:t>
            </a:r>
            <a:r>
              <a:rPr lang="pl-PL" sz="1100" dirty="0" smtClean="0"/>
              <a:t>9</a:t>
            </a:r>
            <a:r>
              <a:rPr lang="en-US" sz="1100" dirty="0" smtClean="0"/>
              <a:t> </a:t>
            </a:r>
            <a:r>
              <a:rPr lang="en-US" sz="1100" dirty="0"/>
              <a:t>and -</a:t>
            </a:r>
            <a:r>
              <a:rPr lang="en-US" sz="1100" dirty="0" smtClean="0"/>
              <a:t>1</a:t>
            </a:r>
            <a:r>
              <a:rPr lang="pl-PL" sz="1100" dirty="0" smtClean="0"/>
              <a:t>0</a:t>
            </a:r>
            <a:r>
              <a:rPr lang="en-US" sz="1100" dirty="0" smtClean="0"/>
              <a:t>. </a:t>
            </a:r>
            <a:r>
              <a:rPr lang="en-US" sz="1100" dirty="0"/>
              <a:t>Three replicates were analyzed for the intra-day test and five replicates on five different days were performed for the inter-day test. </a:t>
            </a:r>
          </a:p>
        </p:txBody>
      </p:sp>
      <p:sp>
        <p:nvSpPr>
          <p:cNvPr id="4" name="Rectangle 3"/>
          <p:cNvSpPr/>
          <p:nvPr/>
        </p:nvSpPr>
        <p:spPr>
          <a:xfrm>
            <a:off x="3995936" y="116632"/>
            <a:ext cx="1038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page </a:t>
            </a:r>
            <a:r>
              <a:rPr lang="en-US" dirty="0" smtClean="0"/>
              <a:t>S-2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229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866" y="980728"/>
            <a:ext cx="2906268" cy="4675632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972000" y="5877272"/>
            <a:ext cx="720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Figure S</a:t>
            </a:r>
            <a:r>
              <a:rPr lang="pl-PL" sz="1100" b="1" dirty="0" smtClean="0"/>
              <a:t>-</a:t>
            </a:r>
            <a:r>
              <a:rPr lang="en-US" sz="1100" b="1" dirty="0" smtClean="0"/>
              <a:t>2. Comparison of actin and vimentin levels between eight PE groups (ADC (n=15), SCC (n=10), NSCLC (n=3), SCLC (n=7), other-cancers (n=7), empyema (n=24), TB (n=6), control (n=17)) as determined by MRM analysis.</a:t>
            </a:r>
            <a:r>
              <a:rPr lang="en-US" sz="1100" dirty="0"/>
              <a:t> Box-plots indicate the median and quartiles, with whiskers indicating the 1.5 interquartile range</a:t>
            </a:r>
            <a:r>
              <a:rPr lang="en-US" sz="1100" dirty="0" smtClean="0"/>
              <a:t>. The statistical significance was calculated using the Mann Whitney U-test, **=p≤0.01, *=p&lt;0.05.</a:t>
            </a:r>
            <a:endParaRPr lang="en-US" sz="1100" dirty="0"/>
          </a:p>
        </p:txBody>
      </p:sp>
      <p:sp>
        <p:nvSpPr>
          <p:cNvPr id="4" name="Rectangle 3"/>
          <p:cNvSpPr/>
          <p:nvPr/>
        </p:nvSpPr>
        <p:spPr>
          <a:xfrm>
            <a:off x="3923928" y="116632"/>
            <a:ext cx="1038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page </a:t>
            </a:r>
            <a:r>
              <a:rPr lang="en-US" dirty="0" smtClean="0"/>
              <a:t>S-3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231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861" y="166079"/>
            <a:ext cx="6018277" cy="5855209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972000" y="6021288"/>
            <a:ext cx="720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b="1" dirty="0" err="1" smtClean="0"/>
              <a:t>Figure</a:t>
            </a:r>
            <a:r>
              <a:rPr lang="pl-PL" sz="1100" b="1" dirty="0" smtClean="0"/>
              <a:t> S-3. </a:t>
            </a:r>
            <a:r>
              <a:rPr lang="en-US" sz="1100" b="1" dirty="0" smtClean="0"/>
              <a:t>C</a:t>
            </a:r>
            <a:r>
              <a:rPr lang="en-GB" sz="1100" b="1" dirty="0" err="1" smtClean="0"/>
              <a:t>omparison</a:t>
            </a:r>
            <a:r>
              <a:rPr lang="en-GB" sz="1100" b="1" dirty="0" smtClean="0"/>
              <a:t> </a:t>
            </a:r>
            <a:r>
              <a:rPr lang="en-GB" sz="1100" b="1" dirty="0"/>
              <a:t>of </a:t>
            </a:r>
            <a:r>
              <a:rPr lang="en-GB" sz="1100" b="1" dirty="0" smtClean="0"/>
              <a:t>CK levels between </a:t>
            </a:r>
            <a:r>
              <a:rPr lang="en-GB" sz="1100" b="1" dirty="0"/>
              <a:t>eight </a:t>
            </a:r>
            <a:r>
              <a:rPr lang="en-GB" sz="1100" b="1" dirty="0" smtClean="0"/>
              <a:t>PE </a:t>
            </a:r>
            <a:r>
              <a:rPr lang="en-GB" sz="1100" b="1" dirty="0"/>
              <a:t>groups (ADC (n=15), SCC (n=10), NSCLC (n=3</a:t>
            </a:r>
            <a:r>
              <a:rPr lang="en-US" sz="1100" dirty="0"/>
              <a:t> </a:t>
            </a:r>
            <a:r>
              <a:rPr lang="en-GB" sz="1100" b="1" dirty="0"/>
              <a:t>), SCLC (n=7), other-cancers (n=7), </a:t>
            </a:r>
            <a:r>
              <a:rPr lang="en-GB" sz="1100" b="1" dirty="0" smtClean="0"/>
              <a:t>empyema </a:t>
            </a:r>
            <a:r>
              <a:rPr lang="en-GB" sz="1100" b="1" dirty="0"/>
              <a:t>(n=24), TB (n=6), control (n=17)) </a:t>
            </a:r>
            <a:r>
              <a:rPr lang="en-GB" sz="1100" b="1" dirty="0" smtClean="0"/>
              <a:t>as determined by </a:t>
            </a:r>
            <a:r>
              <a:rPr lang="en-GB" sz="1100" b="1" dirty="0"/>
              <a:t>MRM analysis.</a:t>
            </a:r>
            <a:r>
              <a:rPr lang="en-GB" sz="1100" dirty="0"/>
              <a:t> </a:t>
            </a:r>
            <a:r>
              <a:rPr lang="en-US" sz="1100" dirty="0"/>
              <a:t>Box-plots indicate the median and quartiles, with whiskers indicating the 1.5 interquartile range. </a:t>
            </a:r>
            <a:r>
              <a:rPr lang="en-GB" sz="1100" dirty="0" smtClean="0"/>
              <a:t>The </a:t>
            </a:r>
            <a:r>
              <a:rPr lang="en-GB" sz="1100" dirty="0"/>
              <a:t>statistical significance was calculated using Mann Whitney U-test, **=p≤0.01, *=p&lt;0.05.</a:t>
            </a:r>
            <a:r>
              <a:rPr lang="pl-PL" sz="1100" dirty="0"/>
              <a:t> </a:t>
            </a:r>
            <a:r>
              <a:rPr lang="en-US" sz="1100" dirty="0"/>
              <a:t> </a:t>
            </a:r>
            <a:endParaRPr lang="pl-PL" sz="1100" b="1" dirty="0"/>
          </a:p>
        </p:txBody>
      </p:sp>
      <p:sp>
        <p:nvSpPr>
          <p:cNvPr id="4" name="Rectangle 3"/>
          <p:cNvSpPr/>
          <p:nvPr/>
        </p:nvSpPr>
        <p:spPr>
          <a:xfrm>
            <a:off x="3677270" y="44624"/>
            <a:ext cx="1038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page </a:t>
            </a:r>
            <a:r>
              <a:rPr lang="en-US" dirty="0" smtClean="0"/>
              <a:t>S-4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166236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395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Motyw pakietu Office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User</dc:creator>
  <cp:lastModifiedBy>Dominik Domanski</cp:lastModifiedBy>
  <cp:revision>11</cp:revision>
  <dcterms:created xsi:type="dcterms:W3CDTF">2015-11-05T16:11:45Z</dcterms:created>
  <dcterms:modified xsi:type="dcterms:W3CDTF">2016-04-10T14:35:07Z</dcterms:modified>
</cp:coreProperties>
</file>