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21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E22B2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7" autoAdjust="0"/>
    <p:restoredTop sz="99808" autoAdjust="0"/>
  </p:normalViewPr>
  <p:slideViewPr>
    <p:cSldViewPr>
      <p:cViewPr>
        <p:scale>
          <a:sx n="99" d="100"/>
          <a:sy n="99" d="100"/>
        </p:scale>
        <p:origin x="-2784" y="-10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6F574-3AB2-4209-8B99-57A5DE1D46B2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8A41-7F74-4F82-BB0E-4882F0F595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82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2DE5ECA-0C70-4D65-93A5-0992F9019417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48729A5-D07F-4FB2-A1C1-168622517B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51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BAC59-BBDE-4128-A47A-52331A058901}" type="datetimeFigureOut">
              <a:rPr lang="en-US" smtClean="0"/>
              <a:pPr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334DA-AB78-49F5-A261-085DF01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7.png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11" Type="http://schemas.openxmlformats.org/officeDocument/2006/relationships/oleObject" Target="../embeddings/oleObject2.bin"/><Relationship Id="rId5" Type="http://schemas.openxmlformats.org/officeDocument/2006/relationships/image" Target="../media/image5.png"/><Relationship Id="rId15" Type="http://schemas.openxmlformats.org/officeDocument/2006/relationships/oleObject" Target="../embeddings/oleObject4.bin"/><Relationship Id="rId10" Type="http://schemas.openxmlformats.org/officeDocument/2006/relationships/image" Target="../media/image10.png"/><Relationship Id="rId4" Type="http://schemas.openxmlformats.org/officeDocument/2006/relationships/image" Target="../media/image1.wmf"/><Relationship Id="rId9" Type="http://schemas.openxmlformats.org/officeDocument/2006/relationships/image" Target="../media/image9.png"/><Relationship Id="rId1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53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937887"/>
              </p:ext>
            </p:extLst>
          </p:nvPr>
        </p:nvGraphicFramePr>
        <p:xfrm>
          <a:off x="270766" y="2983545"/>
          <a:ext cx="3056683" cy="20565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710" name="Prism 6" r:id="rId3" imgW="4871880" imgH="3274920" progId="Prism6.Document">
                  <p:embed/>
                </p:oleObj>
              </mc:Choice>
              <mc:Fallback>
                <p:oleObj name="Prism 6" r:id="rId3" imgW="4871880" imgH="3274920" progId="Prism6.Document">
                  <p:embed/>
                  <p:pic>
                    <p:nvPicPr>
                      <p:cNvPr id="0" name="Picture 1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766" y="2983545"/>
                        <a:ext cx="3056683" cy="20565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3302" y="75962"/>
            <a:ext cx="871034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Figure S3. </a:t>
            </a:r>
            <a:r>
              <a:rPr lang="en-US" sz="1400" dirty="0" smtClean="0"/>
              <a:t>in </a:t>
            </a:r>
            <a:r>
              <a:rPr lang="en-US" sz="1400" dirty="0" smtClean="0"/>
              <a:t>vivo </a:t>
            </a:r>
            <a:r>
              <a:rPr lang="en-US" sz="1400" dirty="0" smtClean="0"/>
              <a:t>Study </a:t>
            </a:r>
            <a:r>
              <a:rPr lang="en-US" sz="1400" dirty="0" smtClean="0"/>
              <a:t>of </a:t>
            </a:r>
            <a:r>
              <a:rPr lang="en-US" sz="1400" dirty="0"/>
              <a:t>ABT-263 or </a:t>
            </a:r>
            <a:r>
              <a:rPr lang="en-US" sz="1400" dirty="0" smtClean="0"/>
              <a:t>SAR405838 in the RS4;11 </a:t>
            </a:r>
            <a:r>
              <a:rPr lang="en-US" sz="1400" dirty="0" smtClean="0"/>
              <a:t>model in mice. </a:t>
            </a:r>
            <a:r>
              <a:rPr lang="en-US" sz="1400" dirty="0" smtClean="0"/>
              <a:t>A, Immunoblotting of BAX and BAK in sublines isolated from RS4;11 xenografts treated with ABT-263 first followed by a second treatment with either ABT-263 or SAR405838. B, Immunoblotting of BAX and BAK in sublines isolated from RS4;11 xenografts treated with SAR405838 first followed by a second treatment with either ABT-263 or SAR405838. C, Antitumor activity of RS4;11 xenografts treated with ABT-263 for 21 days at 100 mg/kg orally (top) and body weight of mice during second round of treatment (bottom). D, Antitumor activity of RS4;11 xenografts treated with SAR405838 for 21 days at 100 mg/kg orally (top) and body weight of mice during second round of treatment (bottom).</a:t>
            </a:r>
            <a:endParaRPr lang="en-US" sz="1400" b="1" dirty="0" smtClean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70766" y="1925364"/>
            <a:ext cx="396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BAX</a:t>
            </a:r>
            <a:endParaRPr lang="en-US" sz="1000" dirty="0"/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38428" y="1696764"/>
            <a:ext cx="223490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cs typeface="Arial" charset="0"/>
              </a:rPr>
              <a:t>  </a:t>
            </a:r>
            <a:r>
              <a:rPr lang="en-US" sz="900" dirty="0" smtClean="0">
                <a:cs typeface="Arial" charset="0"/>
              </a:rPr>
              <a:t> 30R   A1M   A2M   A4M  A7M    A3A   A5A  </a:t>
            </a:r>
            <a:endParaRPr lang="en-US" sz="900" dirty="0">
              <a:cs typeface="Arial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4053" y="2534964"/>
            <a:ext cx="562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GAPDH</a:t>
            </a:r>
            <a:endParaRPr lang="en-US" sz="1000" dirty="0"/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 rotWithShape="1">
          <a:blip r:embed="rId5" cstate="print"/>
          <a:srcRect l="8333" t="27591" r="21762" b="6779"/>
          <a:stretch/>
        </p:blipFill>
        <p:spPr bwMode="auto">
          <a:xfrm>
            <a:off x="628928" y="2532102"/>
            <a:ext cx="1866900" cy="307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3" name="TextBox 42"/>
          <p:cNvSpPr txBox="1"/>
          <p:nvPr/>
        </p:nvSpPr>
        <p:spPr>
          <a:xfrm>
            <a:off x="2686328" y="1808202"/>
            <a:ext cx="1402948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A#M</a:t>
            </a:r>
          </a:p>
          <a:p>
            <a:r>
              <a:rPr lang="en-US" sz="1000" dirty="0" smtClean="0"/>
              <a:t>1</a:t>
            </a:r>
            <a:r>
              <a:rPr lang="en-US" sz="1000" baseline="30000" dirty="0" smtClean="0"/>
              <a:t>st</a:t>
            </a:r>
            <a:r>
              <a:rPr lang="en-US" sz="1000" dirty="0" smtClean="0"/>
              <a:t>: 100 mg/kg ABT-263</a:t>
            </a:r>
          </a:p>
          <a:p>
            <a:r>
              <a:rPr lang="en-US" sz="1000" dirty="0" smtClean="0"/>
              <a:t>2</a:t>
            </a:r>
            <a:r>
              <a:rPr lang="en-US" sz="1000" baseline="30000" dirty="0" smtClean="0"/>
              <a:t>nd</a:t>
            </a:r>
            <a:r>
              <a:rPr lang="en-US" sz="1000" dirty="0" smtClean="0"/>
              <a:t> : 100 mg/kg SAR</a:t>
            </a:r>
            <a:endParaRPr lang="en-US" sz="1000" dirty="0"/>
          </a:p>
        </p:txBody>
      </p:sp>
      <p:sp>
        <p:nvSpPr>
          <p:cNvPr id="44" name="TextBox 43"/>
          <p:cNvSpPr txBox="1"/>
          <p:nvPr/>
        </p:nvSpPr>
        <p:spPr>
          <a:xfrm>
            <a:off x="2686328" y="2417802"/>
            <a:ext cx="1460656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A#A</a:t>
            </a:r>
          </a:p>
          <a:p>
            <a:r>
              <a:rPr lang="en-US" sz="1000" dirty="0" smtClean="0"/>
              <a:t>1</a:t>
            </a:r>
            <a:r>
              <a:rPr lang="en-US" sz="1000" baseline="30000" dirty="0" smtClean="0"/>
              <a:t>st</a:t>
            </a:r>
            <a:r>
              <a:rPr lang="en-US" sz="1000" dirty="0" smtClean="0"/>
              <a:t>: 100 mg/kg ABT-263</a:t>
            </a:r>
          </a:p>
          <a:p>
            <a:r>
              <a:rPr lang="en-US" sz="1000" dirty="0" smtClean="0"/>
              <a:t>2</a:t>
            </a:r>
            <a:r>
              <a:rPr lang="en-US" sz="1000" baseline="30000" dirty="0" smtClean="0"/>
              <a:t>nd</a:t>
            </a:r>
            <a:r>
              <a:rPr lang="en-US" sz="1000" dirty="0" smtClean="0"/>
              <a:t> : 150 mg/kg ABT-263</a:t>
            </a:r>
            <a:endParaRPr lang="en-US" sz="1000" dirty="0"/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 rotWithShape="1">
          <a:blip r:embed="rId6" cstate="print"/>
          <a:srcRect l="2620" r="31047" b="23722"/>
          <a:stretch/>
        </p:blipFill>
        <p:spPr bwMode="auto">
          <a:xfrm>
            <a:off x="645409" y="1925364"/>
            <a:ext cx="1850419" cy="1900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6" name="Picture 6"/>
          <p:cNvPicPr>
            <a:picLocks noChangeAspect="1" noChangeArrowheads="1"/>
          </p:cNvPicPr>
          <p:nvPr/>
        </p:nvPicPr>
        <p:blipFill rotWithShape="1">
          <a:blip r:embed="rId7" cstate="print"/>
          <a:srcRect l="13615" t="-2" r="19238" b="6118"/>
          <a:stretch/>
        </p:blipFill>
        <p:spPr bwMode="auto">
          <a:xfrm>
            <a:off x="628928" y="2202644"/>
            <a:ext cx="1866900" cy="241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7" name="TextBox 46"/>
          <p:cNvSpPr txBox="1"/>
          <p:nvPr/>
        </p:nvSpPr>
        <p:spPr>
          <a:xfrm>
            <a:off x="270766" y="2212543"/>
            <a:ext cx="396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BAK</a:t>
            </a:r>
            <a:endParaRPr lang="en-US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117519" y="2933280"/>
            <a:ext cx="306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426072" y="2940710"/>
            <a:ext cx="330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</a:t>
            </a:r>
            <a:endParaRPr lang="en-US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0" y="1655802"/>
            <a:ext cx="3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8" cstate="print"/>
          <a:srcRect l="4449" t="18831" r="43952" b="26244"/>
          <a:stretch>
            <a:fillRect/>
          </a:stretch>
        </p:blipFill>
        <p:spPr bwMode="auto">
          <a:xfrm>
            <a:off x="4959472" y="2060378"/>
            <a:ext cx="2514600" cy="2441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4578472" y="2068341"/>
            <a:ext cx="396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BAX</a:t>
            </a:r>
            <a:endParaRPr lang="en-US" sz="1000" dirty="0"/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9" cstate="print"/>
          <a:srcRect t="11111" r="33841" b="11111"/>
          <a:stretch>
            <a:fillRect/>
          </a:stretch>
        </p:blipFill>
        <p:spPr bwMode="auto">
          <a:xfrm>
            <a:off x="4959472" y="2663904"/>
            <a:ext cx="2514600" cy="2646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10" cstate="print"/>
          <a:srcRect l="3282" r="31729" b="22768"/>
          <a:stretch>
            <a:fillRect/>
          </a:stretch>
        </p:blipFill>
        <p:spPr bwMode="auto">
          <a:xfrm>
            <a:off x="4959472" y="2363114"/>
            <a:ext cx="2514600" cy="2601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4578472" y="2363115"/>
            <a:ext cx="396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BAK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7639328" y="1787604"/>
            <a:ext cx="1223412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M16M</a:t>
            </a:r>
          </a:p>
          <a:p>
            <a:r>
              <a:rPr lang="en-US" sz="1000" dirty="0" smtClean="0"/>
              <a:t>1</a:t>
            </a:r>
            <a:r>
              <a:rPr lang="en-US" sz="1000" baseline="30000" dirty="0" smtClean="0"/>
              <a:t>st</a:t>
            </a:r>
            <a:r>
              <a:rPr lang="en-US" sz="1000" dirty="0" smtClean="0"/>
              <a:t> : 100 mg/kg SAR</a:t>
            </a:r>
          </a:p>
          <a:p>
            <a:r>
              <a:rPr lang="en-US" sz="1000" dirty="0" smtClean="0"/>
              <a:t>2</a:t>
            </a:r>
            <a:r>
              <a:rPr lang="en-US" sz="1000" baseline="30000" dirty="0" smtClean="0"/>
              <a:t>nd</a:t>
            </a:r>
            <a:r>
              <a:rPr lang="en-US" sz="1000" dirty="0" smtClean="0"/>
              <a:t> : 200 mg/kg SAR</a:t>
            </a:r>
            <a:endParaRPr lang="en-US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4426072" y="2680918"/>
            <a:ext cx="562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GAPDH</a:t>
            </a:r>
            <a:endParaRPr lang="en-US" sz="1000" dirty="0"/>
          </a:p>
        </p:txBody>
      </p:sp>
      <p:sp>
        <p:nvSpPr>
          <p:cNvPr id="26" name="TextBox 20"/>
          <p:cNvSpPr txBox="1">
            <a:spLocks noChangeArrowheads="1"/>
          </p:cNvSpPr>
          <p:nvPr/>
        </p:nvSpPr>
        <p:spPr bwMode="auto">
          <a:xfrm>
            <a:off x="4807072" y="1815191"/>
            <a:ext cx="286488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cs typeface="Arial" charset="0"/>
              </a:rPr>
              <a:t>  RS4;11   30L    30R    M16M   M7A   M9A   M13A  M14A   </a:t>
            </a:r>
            <a:endParaRPr lang="en-US" sz="900" dirty="0">
              <a:cs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26472" y="2397204"/>
            <a:ext cx="1460656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M#A</a:t>
            </a:r>
          </a:p>
          <a:p>
            <a:r>
              <a:rPr lang="en-US" sz="1000" dirty="0" smtClean="0"/>
              <a:t>1</a:t>
            </a:r>
            <a:r>
              <a:rPr lang="en-US" sz="1000" baseline="30000" dirty="0" smtClean="0"/>
              <a:t>st</a:t>
            </a:r>
            <a:r>
              <a:rPr lang="en-US" sz="1000" dirty="0" smtClean="0"/>
              <a:t> : 100 mg/kg SAR</a:t>
            </a:r>
          </a:p>
          <a:p>
            <a:r>
              <a:rPr lang="en-US" sz="1000" dirty="0" smtClean="0"/>
              <a:t>2</a:t>
            </a:r>
            <a:r>
              <a:rPr lang="en-US" sz="1000" baseline="30000" dirty="0" smtClean="0"/>
              <a:t>nd</a:t>
            </a:r>
            <a:r>
              <a:rPr lang="en-US" sz="1000" dirty="0" smtClean="0"/>
              <a:t> : 100 mg/kg ABT-263</a:t>
            </a:r>
            <a:endParaRPr lang="en-US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4197472" y="1655802"/>
            <a:ext cx="314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graphicFrame>
        <p:nvGraphicFramePr>
          <p:cNvPr id="150666" name="Object 1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5929613"/>
              </p:ext>
            </p:extLst>
          </p:nvPr>
        </p:nvGraphicFramePr>
        <p:xfrm>
          <a:off x="4586349" y="3027362"/>
          <a:ext cx="3109851" cy="1810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711" name="Prism 6" r:id="rId11" imgW="4871880" imgH="2743200" progId="Prism6.Document">
                  <p:embed/>
                </p:oleObj>
              </mc:Choice>
              <mc:Fallback>
                <p:oleObj name="Prism 6" r:id="rId11" imgW="4871880" imgH="2743200" progId="Prism6.Document">
                  <p:embed/>
                  <p:pic>
                    <p:nvPicPr>
                      <p:cNvPr id="0" name="Picture 1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6349" y="3027362"/>
                        <a:ext cx="3109851" cy="18105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668" name="Object 1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0715501"/>
              </p:ext>
            </p:extLst>
          </p:nvPr>
        </p:nvGraphicFramePr>
        <p:xfrm>
          <a:off x="364446" y="4876800"/>
          <a:ext cx="3068622" cy="18461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712" name="Prism 6" r:id="rId13" imgW="4454879" imgH="2680266" progId="Prism6.Document">
                  <p:embed/>
                </p:oleObj>
              </mc:Choice>
              <mc:Fallback>
                <p:oleObj name="Prism 6" r:id="rId13" imgW="4454879" imgH="2680266" progId="Prism6.Document">
                  <p:embed/>
                  <p:pic>
                    <p:nvPicPr>
                      <p:cNvPr id="0" name="Picture 1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446" y="4876800"/>
                        <a:ext cx="3068622" cy="18461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669" name="Object 1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0381787"/>
              </p:ext>
            </p:extLst>
          </p:nvPr>
        </p:nvGraphicFramePr>
        <p:xfrm>
          <a:off x="4648200" y="4877613"/>
          <a:ext cx="3124200" cy="18453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713" name="Prism 6" r:id="rId15" imgW="4536990" imgH="2680266" progId="Prism6.Document">
                  <p:embed/>
                </p:oleObj>
              </mc:Choice>
              <mc:Fallback>
                <p:oleObj name="Prism 6" r:id="rId15" imgW="4536990" imgH="2680266" progId="Prism6.Document">
                  <p:embed/>
                  <p:pic>
                    <p:nvPicPr>
                      <p:cNvPr id="0" name="Picture 1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4877613"/>
                        <a:ext cx="3124200" cy="18453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259265</TotalTime>
  <Words>210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6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Gianna</dc:creator>
  <cp:lastModifiedBy>Shaomeng</cp:lastModifiedBy>
  <cp:revision>440</cp:revision>
  <dcterms:created xsi:type="dcterms:W3CDTF">2013-06-25T13:44:11Z</dcterms:created>
  <dcterms:modified xsi:type="dcterms:W3CDTF">2015-01-20T00:25:39Z</dcterms:modified>
</cp:coreProperties>
</file>