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23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E22B2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7" autoAdjust="0"/>
    <p:restoredTop sz="99808" autoAdjust="0"/>
  </p:normalViewPr>
  <p:slideViewPr>
    <p:cSldViewPr>
      <p:cViewPr>
        <p:scale>
          <a:sx n="99" d="100"/>
          <a:sy n="99" d="100"/>
        </p:scale>
        <p:origin x="-2784" y="-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6F574-3AB2-4209-8B99-57A5DE1D46B2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8A41-7F74-4F82-BB0E-4882F0F5955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682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2DE5ECA-0C70-4D65-93A5-0992F9019417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48729A5-D07F-4FB2-A1C1-168622517BC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1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BAC59-BBDE-4128-A47A-52331A058901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34DA-AB78-49F5-A261-085DF01778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image" Target="../media/image7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image" Target="../media/image5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2" name="Object 1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023321"/>
              </p:ext>
            </p:extLst>
          </p:nvPr>
        </p:nvGraphicFramePr>
        <p:xfrm>
          <a:off x="457201" y="3696647"/>
          <a:ext cx="3352800" cy="1942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" name="Prism 6" r:id="rId3" imgW="5557254" imgH="3220137" progId="Prism6.Document">
                  <p:embed/>
                </p:oleObj>
              </mc:Choice>
              <mc:Fallback>
                <p:oleObj name="Prism 6" r:id="rId3" imgW="5557254" imgH="3220137" progId="Prism6.Document">
                  <p:embed/>
                  <p:pic>
                    <p:nvPicPr>
                      <p:cNvPr id="0" name="Picture 6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1" y="3696647"/>
                        <a:ext cx="3352800" cy="19421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826283"/>
              </p:ext>
            </p:extLst>
          </p:nvPr>
        </p:nvGraphicFramePr>
        <p:xfrm>
          <a:off x="457201" y="2009311"/>
          <a:ext cx="2886075" cy="1872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" name="Prism 6" r:id="rId5" imgW="4962670" imgH="3220137" progId="Prism6.Document">
                  <p:embed/>
                </p:oleObj>
              </mc:Choice>
              <mc:Fallback>
                <p:oleObj name="Prism 6" r:id="rId5" imgW="4962670" imgH="3220137" progId="Prism6.Document">
                  <p:embed/>
                  <p:pic>
                    <p:nvPicPr>
                      <p:cNvPr id="0" name="Picture 6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1" y="2009311"/>
                        <a:ext cx="2886075" cy="18720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94849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15993" y="194849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97055" y="533400"/>
            <a:ext cx="8686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/>
              <a:t>Figure </a:t>
            </a:r>
            <a:r>
              <a:rPr lang="en-US" altLang="zh-CN" sz="1400" b="1" dirty="0" smtClean="0"/>
              <a:t>S4. </a:t>
            </a:r>
            <a:r>
              <a:rPr lang="en-US" altLang="zh-CN" sz="1400" dirty="0" smtClean="0"/>
              <a:t>Further</a:t>
            </a:r>
            <a:r>
              <a:rPr lang="en-US" altLang="zh-CN" sz="1400" b="1" dirty="0" smtClean="0"/>
              <a:t> </a:t>
            </a:r>
            <a:r>
              <a:rPr lang="en-US" altLang="zh-CN" sz="1400" dirty="0" smtClean="0"/>
              <a:t>Characterization </a:t>
            </a:r>
            <a:r>
              <a:rPr lang="en-US" altLang="zh-CN" sz="1400" dirty="0"/>
              <a:t>of </a:t>
            </a:r>
            <a:r>
              <a:rPr lang="en-US" altLang="zh-CN" sz="1400" dirty="0" smtClean="0"/>
              <a:t>MV4;11 sublines obtained from </a:t>
            </a:r>
            <a:r>
              <a:rPr lang="en-US" altLang="zh-CN" sz="1400" i="1" dirty="0" smtClean="0"/>
              <a:t>in </a:t>
            </a:r>
            <a:r>
              <a:rPr lang="en-US" altLang="zh-CN" sz="1400" i="1" dirty="0" smtClean="0"/>
              <a:t>vitro </a:t>
            </a:r>
            <a:r>
              <a:rPr lang="en-US" altLang="zh-CN" sz="1400" dirty="0" smtClean="0"/>
              <a:t>treatment with ABT-263 or SAR. </a:t>
            </a:r>
            <a:r>
              <a:rPr lang="en-US" altLang="zh-CN" sz="1400" dirty="0" smtClean="0"/>
              <a:t>A</a:t>
            </a:r>
            <a:r>
              <a:rPr lang="en-US" altLang="zh-CN" sz="1400" dirty="0" smtClean="0"/>
              <a:t>, Cell </a:t>
            </a:r>
            <a:r>
              <a:rPr lang="en-US" altLang="zh-CN" sz="1400" dirty="0"/>
              <a:t>growth </a:t>
            </a:r>
            <a:r>
              <a:rPr lang="en-US" altLang="zh-CN" sz="1400" dirty="0" smtClean="0"/>
              <a:t>inhibition of </a:t>
            </a:r>
            <a:r>
              <a:rPr lang="en-US" altLang="zh-CN" sz="1400" dirty="0"/>
              <a:t>ABT-263  </a:t>
            </a:r>
            <a:r>
              <a:rPr lang="en-US" altLang="zh-CN" sz="1400" dirty="0" smtClean="0"/>
              <a:t>Cells </a:t>
            </a:r>
            <a:r>
              <a:rPr lang="en-US" altLang="zh-CN" sz="1400" dirty="0"/>
              <a:t>were treated for </a:t>
            </a:r>
            <a:r>
              <a:rPr lang="en-US" altLang="zh-CN" sz="1400" dirty="0" smtClean="0"/>
              <a:t>4 </a:t>
            </a:r>
            <a:r>
              <a:rPr lang="en-US" altLang="zh-CN" sz="1400" dirty="0"/>
              <a:t>days with ABT-263 or </a:t>
            </a:r>
            <a:r>
              <a:rPr lang="en-US" altLang="zh-CN" sz="1400" dirty="0" smtClean="0"/>
              <a:t>SAR </a:t>
            </a:r>
            <a:r>
              <a:rPr lang="en-US" altLang="zh-CN" sz="1400" dirty="0"/>
              <a:t>and cell viability was determined by WST </a:t>
            </a:r>
            <a:r>
              <a:rPr lang="en-US" altLang="zh-CN" sz="1400" dirty="0" smtClean="0"/>
              <a:t>assay. </a:t>
            </a:r>
            <a:r>
              <a:rPr lang="en-US" sz="1400" dirty="0" smtClean="0"/>
              <a:t>B</a:t>
            </a:r>
            <a:r>
              <a:rPr lang="en-US" sz="1400" dirty="0" smtClean="0"/>
              <a:t>, Apoptosis induction by </a:t>
            </a:r>
            <a:r>
              <a:rPr lang="en-US" altLang="zh-CN" sz="1400" dirty="0"/>
              <a:t>ABT-263 or SAR </a:t>
            </a:r>
            <a:r>
              <a:rPr lang="en-US" altLang="zh-CN" sz="1400" dirty="0" smtClean="0"/>
              <a:t>in </a:t>
            </a:r>
            <a:r>
              <a:rPr lang="en-US" altLang="zh-CN" sz="1400" dirty="0"/>
              <a:t>MV4;11 </a:t>
            </a:r>
            <a:r>
              <a:rPr lang="en-US" altLang="zh-CN" sz="1400" dirty="0" smtClean="0"/>
              <a:t>sublines. Cells were treated </a:t>
            </a:r>
            <a:r>
              <a:rPr lang="en-US" sz="1400" dirty="0" smtClean="0"/>
              <a:t>with </a:t>
            </a:r>
            <a:r>
              <a:rPr lang="en-US" sz="1400" dirty="0"/>
              <a:t>ABT-263 or </a:t>
            </a:r>
            <a:r>
              <a:rPr lang="en-US" sz="1400" dirty="0" smtClean="0"/>
              <a:t>SAR </a:t>
            </a:r>
            <a:r>
              <a:rPr lang="en-US" sz="1400" dirty="0"/>
              <a:t>for 48 </a:t>
            </a:r>
            <a:r>
              <a:rPr lang="en-US" sz="1400" dirty="0" smtClean="0"/>
              <a:t>h for apoptosis analysis by flow cytometry with Annexin V/P.I. double staining. </a:t>
            </a:r>
            <a:r>
              <a:rPr lang="en-US" altLang="zh-CN" sz="1400" dirty="0" smtClean="0"/>
              <a:t>C, I</a:t>
            </a:r>
            <a:r>
              <a:rPr lang="en-US" sz="1400" dirty="0" smtClean="0"/>
              <a:t>mmunoblotting for p53, Bcl-2 family members and GAPDH in MV4;11 </a:t>
            </a:r>
            <a:r>
              <a:rPr lang="en-US" sz="1400" dirty="0" smtClean="0"/>
              <a:t>sublines.</a:t>
            </a:r>
            <a:endParaRPr lang="en-US" sz="1400" dirty="0"/>
          </a:p>
        </p:txBody>
      </p:sp>
      <p:graphicFrame>
        <p:nvGraphicFramePr>
          <p:cNvPr id="2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9950317"/>
              </p:ext>
            </p:extLst>
          </p:nvPr>
        </p:nvGraphicFramePr>
        <p:xfrm>
          <a:off x="3578103" y="2020248"/>
          <a:ext cx="2622162" cy="1720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" name="Prism 6" r:id="rId7" imgW="4207826" imgH="2753378" progId="Prism6.Document">
                  <p:embed/>
                </p:oleObj>
              </mc:Choice>
              <mc:Fallback>
                <p:oleObj name="Prism 6" r:id="rId7" imgW="4207826" imgH="2753378" progId="Prism6.Document">
                  <p:embed/>
                  <p:pic>
                    <p:nvPicPr>
                      <p:cNvPr id="0" name="Picture 6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8103" y="2020248"/>
                        <a:ext cx="2622162" cy="17207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3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3428985"/>
              </p:ext>
            </p:extLst>
          </p:nvPr>
        </p:nvGraphicFramePr>
        <p:xfrm>
          <a:off x="3733801" y="3683224"/>
          <a:ext cx="2514599" cy="176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" name="Prism 6" r:id="rId9" imgW="3919717" imgH="2753378" progId="Prism6.Document">
                  <p:embed/>
                </p:oleObj>
              </mc:Choice>
              <mc:Fallback>
                <p:oleObj name="Prism 6" r:id="rId9" imgW="3919717" imgH="2753378" progId="Prism6.Document">
                  <p:embed/>
                  <p:pic>
                    <p:nvPicPr>
                      <p:cNvPr id="0" name="Picture 6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1" y="3683224"/>
                        <a:ext cx="2514599" cy="1766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6397502" y="194849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pic>
        <p:nvPicPr>
          <p:cNvPr id="44" name="Picture 10"/>
          <p:cNvPicPr>
            <a:picLocks noChangeAspect="1" noChangeArrowheads="1"/>
          </p:cNvPicPr>
          <p:nvPr/>
        </p:nvPicPr>
        <p:blipFill>
          <a:blip r:embed="rId11" cstate="print"/>
          <a:srcRect l="7143" t="23447" r="7143"/>
          <a:stretch>
            <a:fillRect/>
          </a:stretch>
        </p:blipFill>
        <p:spPr bwMode="auto">
          <a:xfrm>
            <a:off x="7086600" y="3905062"/>
            <a:ext cx="1143000" cy="2665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5" name="TextBox 21"/>
          <p:cNvSpPr txBox="1"/>
          <p:nvPr/>
        </p:nvSpPr>
        <p:spPr>
          <a:xfrm>
            <a:off x="6705600" y="2355825"/>
            <a:ext cx="383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p53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6705600" y="3696648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BAK</a:t>
            </a: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6858000" y="2109336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  MV.C   MV.ABTR  MV.MIR 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6553200" y="3938404"/>
            <a:ext cx="5629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GAPDH</a:t>
            </a:r>
            <a:endParaRPr lang="en-US" sz="1000" dirty="0"/>
          </a:p>
        </p:txBody>
      </p:sp>
      <p:sp>
        <p:nvSpPr>
          <p:cNvPr id="49" name="TextBox 21"/>
          <p:cNvSpPr txBox="1"/>
          <p:nvPr/>
        </p:nvSpPr>
        <p:spPr>
          <a:xfrm>
            <a:off x="6629400" y="2934648"/>
            <a:ext cx="487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Bcl-xL</a:t>
            </a:r>
            <a:endParaRPr lang="en-US" sz="1000" dirty="0"/>
          </a:p>
        </p:txBody>
      </p:sp>
      <p:pic>
        <p:nvPicPr>
          <p:cNvPr id="50" name="Picture 11"/>
          <p:cNvPicPr>
            <a:picLocks noChangeAspect="1" noChangeArrowheads="1"/>
          </p:cNvPicPr>
          <p:nvPr/>
        </p:nvPicPr>
        <p:blipFill>
          <a:blip r:embed="rId12" cstate="print"/>
          <a:srcRect l="14622" t="16667" r="5576" b="16667"/>
          <a:stretch>
            <a:fillRect/>
          </a:stretch>
        </p:blipFill>
        <p:spPr bwMode="auto">
          <a:xfrm>
            <a:off x="7086600" y="3696648"/>
            <a:ext cx="1143000" cy="1632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86600" y="2934648"/>
            <a:ext cx="1143000" cy="2160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6705600" y="3422625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BAX</a:t>
            </a:r>
            <a:endParaRPr lang="en-US" sz="1000" dirty="0"/>
          </a:p>
        </p:txBody>
      </p:sp>
      <p:pic>
        <p:nvPicPr>
          <p:cNvPr id="53" name="Picture 11"/>
          <p:cNvPicPr>
            <a:picLocks noChangeAspect="1" noChangeArrowheads="1"/>
          </p:cNvPicPr>
          <p:nvPr/>
        </p:nvPicPr>
        <p:blipFill>
          <a:blip r:embed="rId14" cstate="print"/>
          <a:srcRect l="14245" t="29412" r="21653" b="23529"/>
          <a:stretch>
            <a:fillRect/>
          </a:stretch>
        </p:blipFill>
        <p:spPr bwMode="auto">
          <a:xfrm>
            <a:off x="7086600" y="3194293"/>
            <a:ext cx="1143000" cy="2116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4" name="TextBox 21"/>
          <p:cNvSpPr txBox="1"/>
          <p:nvPr/>
        </p:nvSpPr>
        <p:spPr>
          <a:xfrm>
            <a:off x="6643850" y="3194025"/>
            <a:ext cx="4716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 Bcl-2</a:t>
            </a:r>
            <a:endParaRPr lang="en-US" sz="1000" dirty="0"/>
          </a:p>
        </p:txBody>
      </p:sp>
      <p:pic>
        <p:nvPicPr>
          <p:cNvPr id="55" name="Picture 15"/>
          <p:cNvPicPr>
            <a:picLocks noChangeAspect="1" noChangeArrowheads="1"/>
          </p:cNvPicPr>
          <p:nvPr/>
        </p:nvPicPr>
        <p:blipFill>
          <a:blip r:embed="rId15" cstate="print"/>
          <a:srcRect b="20345"/>
          <a:stretch>
            <a:fillRect/>
          </a:stretch>
        </p:blipFill>
        <p:spPr bwMode="auto">
          <a:xfrm>
            <a:off x="7086600" y="2355825"/>
            <a:ext cx="1143000" cy="2596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6" name="Picture 16"/>
          <p:cNvPicPr>
            <a:picLocks noChangeAspect="1" noChangeArrowheads="1"/>
          </p:cNvPicPr>
          <p:nvPr/>
        </p:nvPicPr>
        <p:blipFill>
          <a:blip r:embed="rId16" cstate="print"/>
          <a:srcRect l="13774" r="6037" b="14286"/>
          <a:stretch>
            <a:fillRect/>
          </a:stretch>
        </p:blipFill>
        <p:spPr bwMode="auto">
          <a:xfrm>
            <a:off x="7086600" y="3449787"/>
            <a:ext cx="1143000" cy="2017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17" cstate="print"/>
          <a:srcRect l="5620" t="17686" r="72072" b="22789"/>
          <a:stretch>
            <a:fillRect/>
          </a:stretch>
        </p:blipFill>
        <p:spPr bwMode="auto">
          <a:xfrm rot="10800000">
            <a:off x="7086600" y="2691669"/>
            <a:ext cx="1143000" cy="1687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8" name="TextBox 21"/>
          <p:cNvSpPr txBox="1"/>
          <p:nvPr/>
        </p:nvSpPr>
        <p:spPr>
          <a:xfrm>
            <a:off x="6629400" y="2660625"/>
            <a:ext cx="4812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Mcl-1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1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258015</TotalTime>
  <Words>109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6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Gianna</dc:creator>
  <cp:lastModifiedBy>Shaomeng</cp:lastModifiedBy>
  <cp:revision>460</cp:revision>
  <dcterms:created xsi:type="dcterms:W3CDTF">2013-06-25T13:44:11Z</dcterms:created>
  <dcterms:modified xsi:type="dcterms:W3CDTF">2015-01-19T23:50:43Z</dcterms:modified>
</cp:coreProperties>
</file>