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3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1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50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07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3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1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87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5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1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80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82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5AE91-EC2F-4133-AC61-7EAF5A12406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E7EEA-6D7F-441F-B356-35E81E9B7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8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3.emf"/><Relationship Id="rId5" Type="http://schemas.openxmlformats.org/officeDocument/2006/relationships/image" Target="../media/image4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.emf"/><Relationship Id="rId9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43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668824"/>
              </p:ext>
            </p:extLst>
          </p:nvPr>
        </p:nvGraphicFramePr>
        <p:xfrm>
          <a:off x="1295400" y="2438401"/>
          <a:ext cx="3436223" cy="2059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6" r:id="rId3" imgW="5418242" imgH="3247509" progId="Prism6.Document">
                  <p:embed/>
                </p:oleObj>
              </mc:Choice>
              <mc:Fallback>
                <p:oleObj name="Prism 6" r:id="rId3" imgW="5418242" imgH="3247509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438401"/>
                        <a:ext cx="3436223" cy="20599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100028" y="245191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667792" y="245191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100028" y="4509310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59959" y="4474509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" name="Rectangle 1"/>
          <p:cNvSpPr/>
          <p:nvPr/>
        </p:nvSpPr>
        <p:spPr>
          <a:xfrm>
            <a:off x="168066" y="304800"/>
            <a:ext cx="8458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/>
              <a:t>Figure </a:t>
            </a:r>
            <a:r>
              <a:rPr lang="en-US" altLang="zh-CN" sz="1400" b="1" dirty="0" smtClean="0"/>
              <a:t>S7. </a:t>
            </a:r>
            <a:r>
              <a:rPr lang="en-US" altLang="zh-CN" sz="1400" dirty="0" smtClean="0"/>
              <a:t>C</a:t>
            </a:r>
            <a:r>
              <a:rPr lang="en-US" sz="1400" dirty="0" smtClean="0"/>
              <a:t>haracterization </a:t>
            </a:r>
            <a:r>
              <a:rPr lang="en-US" sz="1400" dirty="0" smtClean="0"/>
              <a:t>of </a:t>
            </a:r>
            <a:r>
              <a:rPr lang="en-US" sz="1400" dirty="0" err="1" smtClean="0"/>
              <a:t>sublines</a:t>
            </a:r>
            <a:r>
              <a:rPr lang="en-US" sz="1400" dirty="0" smtClean="0"/>
              <a:t> </a:t>
            </a:r>
            <a:r>
              <a:rPr lang="en-US" sz="1400" dirty="0" smtClean="0"/>
              <a:t>established from </a:t>
            </a:r>
            <a:r>
              <a:rPr lang="en-US" sz="1400" i="1" dirty="0" smtClean="0"/>
              <a:t>in vivo</a:t>
            </a:r>
            <a:r>
              <a:rPr lang="en-US" sz="1400" dirty="0" smtClean="0"/>
              <a:t> treatment of the MV4;11 xenograft tumors in mice with SAR or ABT-263 for their response to SAR. </a:t>
            </a:r>
            <a:r>
              <a:rPr lang="en-US" altLang="zh-CN" sz="1400" dirty="0" smtClean="0"/>
              <a:t>A, </a:t>
            </a:r>
            <a:r>
              <a:rPr lang="en-US" altLang="zh-CN" sz="1400" dirty="0"/>
              <a:t>MV4;11 xenograft tumors were treated with vehicle (</a:t>
            </a:r>
            <a:r>
              <a:rPr lang="en-US" altLang="zh-CN" sz="1400" i="1" dirty="0"/>
              <a:t>grey</a:t>
            </a:r>
            <a:r>
              <a:rPr lang="en-US" altLang="zh-CN" sz="1400" dirty="0"/>
              <a:t>), 100 mg/kg ABT-263 orally (</a:t>
            </a:r>
            <a:r>
              <a:rPr lang="en-US" altLang="zh-CN" sz="1400" i="1" dirty="0"/>
              <a:t>dashed line</a:t>
            </a:r>
            <a:r>
              <a:rPr lang="en-US" altLang="zh-CN" sz="1400" dirty="0"/>
              <a:t>) or 100 mg/kg of </a:t>
            </a:r>
            <a:r>
              <a:rPr lang="en-US" altLang="zh-CN" sz="1400" dirty="0" smtClean="0"/>
              <a:t>SAR </a:t>
            </a:r>
            <a:r>
              <a:rPr lang="en-US" altLang="zh-CN" sz="1400" dirty="0"/>
              <a:t>orally (</a:t>
            </a:r>
            <a:r>
              <a:rPr lang="en-US" altLang="zh-CN" sz="1400" i="1" dirty="0"/>
              <a:t>black</a:t>
            </a:r>
            <a:r>
              <a:rPr lang="en-US" altLang="zh-CN" sz="1400" dirty="0"/>
              <a:t>, G3M1-G3M6) for 18 </a:t>
            </a:r>
            <a:r>
              <a:rPr lang="en-US" altLang="zh-CN" sz="1400" dirty="0" smtClean="0"/>
              <a:t>days. Tumors were then harvested and </a:t>
            </a:r>
            <a:r>
              <a:rPr lang="en-US" altLang="zh-CN" sz="1400" dirty="0"/>
              <a:t>c</a:t>
            </a:r>
            <a:r>
              <a:rPr lang="en-US" altLang="zh-CN" sz="1400" dirty="0" smtClean="0"/>
              <a:t>ultured to establish several sublines (G1M3 and G1M7 from ABT-263 treatment and G3M1-G3M6 from SAR treatment). B, MV4;11 sublines (G3M1-G3M6, G1M3 and G1M7) and MV4;11 parental cell line were treated with SAR for 4 </a:t>
            </a:r>
            <a:r>
              <a:rPr lang="en-US" altLang="zh-CN" sz="1400" dirty="0"/>
              <a:t>days and cell viability was evaluated by WST assay. </a:t>
            </a:r>
            <a:r>
              <a:rPr lang="en-US" altLang="zh-CN" sz="1400" dirty="0" smtClean="0"/>
              <a:t>C, Representative G1M3, G3M4, G3M5 and G3M5 sublines</a:t>
            </a:r>
            <a:r>
              <a:rPr lang="en-US" altLang="zh-CN" sz="1400" dirty="0"/>
              <a:t> </a:t>
            </a:r>
            <a:r>
              <a:rPr lang="en-US" sz="1400" dirty="0" smtClean="0"/>
              <a:t>were </a:t>
            </a:r>
            <a:r>
              <a:rPr lang="en-US" sz="1400" dirty="0"/>
              <a:t>treated with </a:t>
            </a:r>
            <a:r>
              <a:rPr lang="en-US" sz="1400" dirty="0" smtClean="0"/>
              <a:t>SAR </a:t>
            </a:r>
            <a:r>
              <a:rPr lang="en-US" sz="1400" dirty="0"/>
              <a:t>for </a:t>
            </a:r>
            <a:r>
              <a:rPr lang="en-US" sz="1400" dirty="0" smtClean="0"/>
              <a:t>48 h for apoptosis analysis by flow cytometry with Annexin V/P.I. double staining. D, Western blot analysis of p53 activation induced by SAR in the MV4;11 parental and G3M4 subline. Cells were treated with SAR for 24 hr. E. </a:t>
            </a:r>
            <a:endParaRPr lang="en-US" altLang="zh-CN" sz="14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5237331" y="4979847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MDM2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5389731" y="5316379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p53</a:t>
            </a:r>
            <a:endParaRPr 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5389731" y="5621179"/>
            <a:ext cx="3834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p21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207756" y="5925979"/>
            <a:ext cx="562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GAPDH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5753980" y="4572000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MV4:11</a:t>
            </a:r>
            <a:endParaRPr lang="en-US" sz="1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456531" y="4572000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G3M4</a:t>
            </a:r>
            <a:endParaRPr lang="en-US" sz="1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5770731" y="4818221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456531" y="4818221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 cstate="print"/>
          <a:srcRect l="15725" t="28962" r="26968" b="9632"/>
          <a:stretch>
            <a:fillRect/>
          </a:stretch>
        </p:blipFill>
        <p:spPr bwMode="auto">
          <a:xfrm>
            <a:off x="5715000" y="5029201"/>
            <a:ext cx="1295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6" cstate="print"/>
          <a:srcRect l="4000" t="7692" r="31934" b="22154"/>
          <a:stretch>
            <a:fillRect/>
          </a:stretch>
        </p:blipFill>
        <p:spPr bwMode="auto">
          <a:xfrm>
            <a:off x="5714999" y="5943600"/>
            <a:ext cx="1295401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7" cstate="print"/>
          <a:srcRect l="6917" r="33505" b="8800"/>
          <a:stretch>
            <a:fillRect/>
          </a:stretch>
        </p:blipFill>
        <p:spPr bwMode="auto">
          <a:xfrm>
            <a:off x="5715000" y="5638800"/>
            <a:ext cx="1295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5105400" y="4800600"/>
            <a:ext cx="1896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SAR (</a:t>
            </a:r>
            <a:r>
              <a:rPr lang="el-GR" sz="1000" b="1" dirty="0" smtClean="0"/>
              <a:t>μ</a:t>
            </a:r>
            <a:r>
              <a:rPr lang="en-US" sz="1000" b="1" dirty="0" smtClean="0"/>
              <a:t>M)   -     1      3      -     1     3            </a:t>
            </a:r>
            <a:endParaRPr lang="en-US" sz="1000" b="1" dirty="0"/>
          </a:p>
        </p:txBody>
      </p:sp>
      <p:graphicFrame>
        <p:nvGraphicFramePr>
          <p:cNvPr id="136325" name="Object 1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486487"/>
              </p:ext>
            </p:extLst>
          </p:nvPr>
        </p:nvGraphicFramePr>
        <p:xfrm>
          <a:off x="1600200" y="4563645"/>
          <a:ext cx="2667000" cy="1913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6" r:id="rId8" imgW="3837246" imgH="2753378" progId="Prism6.Document">
                  <p:embed/>
                </p:oleObj>
              </mc:Choice>
              <mc:Fallback>
                <p:oleObj name="Prism 6" r:id="rId8" imgW="3837246" imgH="2753378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563645"/>
                        <a:ext cx="2667000" cy="19133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6370" name="Object 1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8826248"/>
              </p:ext>
            </p:extLst>
          </p:nvPr>
        </p:nvGraphicFramePr>
        <p:xfrm>
          <a:off x="4724400" y="2493308"/>
          <a:ext cx="3485071" cy="2154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rism 6" r:id="rId10" imgW="5396994" imgH="3338988" progId="Prism6.Document">
                  <p:embed/>
                </p:oleObj>
              </mc:Choice>
              <mc:Fallback>
                <p:oleObj name="Prism 6" r:id="rId10" imgW="5396994" imgH="3338988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493308"/>
                        <a:ext cx="3485071" cy="21548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6454" name="Picture 262"/>
          <p:cNvPicPr>
            <a:picLocks noChangeAspect="1" noChangeArrowheads="1"/>
          </p:cNvPicPr>
          <p:nvPr/>
        </p:nvPicPr>
        <p:blipFill>
          <a:blip r:embed="rId12" cstate="print"/>
          <a:srcRect r="2158" b="10000"/>
          <a:stretch>
            <a:fillRect/>
          </a:stretch>
        </p:blipFill>
        <p:spPr bwMode="auto">
          <a:xfrm>
            <a:off x="5714999" y="5257800"/>
            <a:ext cx="1295400" cy="2914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062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38200" y="19812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05090" y="19928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2286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Figure S8. </a:t>
            </a:r>
            <a:r>
              <a:rPr lang="en-US" altLang="zh-CN" sz="1400" dirty="0" smtClean="0"/>
              <a:t>C</a:t>
            </a:r>
            <a:r>
              <a:rPr lang="en-US" sz="1400" dirty="0" smtClean="0"/>
              <a:t>haracterization </a:t>
            </a:r>
            <a:r>
              <a:rPr lang="en-US" sz="1400" dirty="0"/>
              <a:t>of </a:t>
            </a:r>
            <a:r>
              <a:rPr lang="en-US" sz="1400" dirty="0" err="1"/>
              <a:t>sublines</a:t>
            </a:r>
            <a:r>
              <a:rPr lang="en-US" sz="1400" dirty="0"/>
              <a:t> established from </a:t>
            </a:r>
            <a:r>
              <a:rPr lang="en-US" sz="1400" i="1" dirty="0"/>
              <a:t>in vivo</a:t>
            </a:r>
            <a:r>
              <a:rPr lang="en-US" sz="1400" dirty="0"/>
              <a:t> treatment of the MV4;11 </a:t>
            </a:r>
            <a:r>
              <a:rPr lang="en-US" sz="1400" dirty="0" err="1"/>
              <a:t>xenograft</a:t>
            </a:r>
            <a:r>
              <a:rPr lang="en-US" sz="1400" dirty="0"/>
              <a:t> tumors in mice with SAR or ABT-263 for their response to </a:t>
            </a:r>
            <a:r>
              <a:rPr lang="en-US" sz="1400" dirty="0" smtClean="0"/>
              <a:t>ABT-263. </a:t>
            </a:r>
            <a:r>
              <a:rPr lang="en-US" altLang="zh-CN" sz="1400" dirty="0" smtClean="0"/>
              <a:t>A, </a:t>
            </a:r>
            <a:r>
              <a:rPr lang="en-US" altLang="zh-CN" sz="1400" dirty="0"/>
              <a:t>MV4;11 sublines (</a:t>
            </a:r>
            <a:r>
              <a:rPr lang="en-US" altLang="zh-CN" sz="1400" dirty="0" smtClean="0"/>
              <a:t>G3M1-G3M6 obtained from in vivo treatment with SAR and G1M3 obtained from in vivo treatment with ABT-263) </a:t>
            </a:r>
            <a:r>
              <a:rPr lang="en-US" altLang="zh-CN" sz="1400" dirty="0"/>
              <a:t>and MV4;11 parental cell line were treated with </a:t>
            </a:r>
            <a:r>
              <a:rPr lang="en-US" altLang="zh-CN" sz="1400" dirty="0" smtClean="0"/>
              <a:t>ABT-263 </a:t>
            </a:r>
            <a:r>
              <a:rPr lang="en-US" altLang="zh-CN" sz="1400" dirty="0"/>
              <a:t>for 4 days and cell viability was evaluated by WST assay. </a:t>
            </a:r>
            <a:r>
              <a:rPr lang="en-US" altLang="zh-CN" sz="1400" dirty="0" smtClean="0"/>
              <a:t>B, </a:t>
            </a:r>
            <a:r>
              <a:rPr lang="en-US" altLang="zh-CN" sz="1400" dirty="0"/>
              <a:t>Representative G1M3, </a:t>
            </a:r>
            <a:r>
              <a:rPr lang="en-US" altLang="zh-CN" sz="1400" dirty="0" smtClean="0"/>
              <a:t>G3M2, G3M4 </a:t>
            </a:r>
            <a:r>
              <a:rPr lang="en-US" altLang="zh-CN" sz="1400" dirty="0"/>
              <a:t>and </a:t>
            </a:r>
            <a:r>
              <a:rPr lang="en-US" altLang="zh-CN" sz="1400" dirty="0" smtClean="0"/>
              <a:t>G3M5 </a:t>
            </a:r>
            <a:r>
              <a:rPr lang="en-US" altLang="zh-CN" sz="1400" dirty="0"/>
              <a:t>sublines </a:t>
            </a:r>
            <a:r>
              <a:rPr lang="en-US" sz="1400" dirty="0"/>
              <a:t>were treated with </a:t>
            </a:r>
            <a:r>
              <a:rPr lang="en-US" sz="1400" dirty="0" smtClean="0"/>
              <a:t>ABT-263 </a:t>
            </a:r>
            <a:r>
              <a:rPr lang="en-US" sz="1400" dirty="0"/>
              <a:t>for 48 h for apoptosis analysis by flow cytometry with Annexin V/P.I. double staining. </a:t>
            </a:r>
            <a:endParaRPr lang="en-US" sz="1400" dirty="0" smtClean="0"/>
          </a:p>
        </p:txBody>
      </p:sp>
      <p:graphicFrame>
        <p:nvGraphicFramePr>
          <p:cNvPr id="39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167657"/>
              </p:ext>
            </p:extLst>
          </p:nvPr>
        </p:nvGraphicFramePr>
        <p:xfrm>
          <a:off x="1014413" y="1930400"/>
          <a:ext cx="2924175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rism 6" r:id="rId3" imgW="4418145" imgH="3430467" progId="Prism6.Document">
                  <p:embed/>
                </p:oleObj>
              </mc:Choice>
              <mc:Fallback>
                <p:oleObj name="Prism 6" r:id="rId3" imgW="4418145" imgH="3430467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413" y="1930400"/>
                        <a:ext cx="2924175" cy="226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601577" y="334240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26187" name="Object 2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6573122"/>
              </p:ext>
            </p:extLst>
          </p:nvPr>
        </p:nvGraphicFramePr>
        <p:xfrm>
          <a:off x="4267200" y="2086988"/>
          <a:ext cx="3276600" cy="2004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rism 6" r:id="rId5" imgW="4476127" imgH="2738251" progId="Prism6.Document">
                  <p:embed/>
                </p:oleObj>
              </mc:Choice>
              <mc:Fallback>
                <p:oleObj name="Prism 6" r:id="rId5" imgW="4476127" imgH="2738251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086988"/>
                        <a:ext cx="3276600" cy="20043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243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Prism 6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Shaomeng</dc:creator>
  <cp:lastModifiedBy>Shaomeng</cp:lastModifiedBy>
  <cp:revision>2</cp:revision>
  <dcterms:created xsi:type="dcterms:W3CDTF">2015-01-19T23:50:06Z</dcterms:created>
  <dcterms:modified xsi:type="dcterms:W3CDTF">2015-01-20T00:27:44Z</dcterms:modified>
</cp:coreProperties>
</file>