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6858000" cy="12192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s De Haard" initials="" lastIdx="2" clrIdx="0"/>
  <p:cmAuthor id="1" name="Anna Hultberg" initials="AH" lastIdx="2" clrIdx="1">
    <p:extLst>
      <p:ext uri="{19B8F6BF-5375-455C-9EA6-DF929625EA0E}">
        <p15:presenceInfo xmlns:p15="http://schemas.microsoft.com/office/powerpoint/2012/main" userId="S-1-5-21-376419349-187797068-550029307-11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130" d="100"/>
          <a:sy n="130" d="100"/>
        </p:scale>
        <p:origin x="2730" y="-234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a\AppData\Local\Microsoft\Windows\Temporary%20Internet%20Files\Content.Outlook\2I3ZU6RM\CXCR4%20VHH%20clones_MS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a\AppData\Local\Microsoft\Windows\Temporary%20Internet%20Files\Content.Outlook\2I3ZU6RM\CXCR4%20VHH%20clones_MSD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VHH clones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'Magellan Sheet 3'!$H$15</c:f>
              <c:strCache>
                <c:ptCount val="1"/>
                <c:pt idx="0">
                  <c:v>CXCR4 VLPs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'Magellan Sheet 3'!$H$16:$H$61</c:f>
              <c:numCache>
                <c:formatCode>General</c:formatCode>
                <c:ptCount val="46"/>
                <c:pt idx="0">
                  <c:v>139</c:v>
                </c:pt>
                <c:pt idx="1">
                  <c:v>129</c:v>
                </c:pt>
                <c:pt idx="2">
                  <c:v>3391</c:v>
                </c:pt>
                <c:pt idx="3">
                  <c:v>218</c:v>
                </c:pt>
                <c:pt idx="4">
                  <c:v>188</c:v>
                </c:pt>
                <c:pt idx="5">
                  <c:v>186</c:v>
                </c:pt>
                <c:pt idx="6">
                  <c:v>140</c:v>
                </c:pt>
                <c:pt idx="7">
                  <c:v>975</c:v>
                </c:pt>
                <c:pt idx="8">
                  <c:v>168</c:v>
                </c:pt>
                <c:pt idx="9">
                  <c:v>150</c:v>
                </c:pt>
                <c:pt idx="10">
                  <c:v>4674</c:v>
                </c:pt>
                <c:pt idx="11">
                  <c:v>2445</c:v>
                </c:pt>
                <c:pt idx="12">
                  <c:v>96</c:v>
                </c:pt>
                <c:pt idx="13">
                  <c:v>278</c:v>
                </c:pt>
                <c:pt idx="14">
                  <c:v>1761</c:v>
                </c:pt>
                <c:pt idx="15">
                  <c:v>2053</c:v>
                </c:pt>
                <c:pt idx="16">
                  <c:v>280</c:v>
                </c:pt>
                <c:pt idx="17">
                  <c:v>251</c:v>
                </c:pt>
                <c:pt idx="18">
                  <c:v>10449</c:v>
                </c:pt>
                <c:pt idx="19">
                  <c:v>3234</c:v>
                </c:pt>
                <c:pt idx="20">
                  <c:v>105</c:v>
                </c:pt>
                <c:pt idx="21">
                  <c:v>139</c:v>
                </c:pt>
                <c:pt idx="22">
                  <c:v>150</c:v>
                </c:pt>
                <c:pt idx="23">
                  <c:v>102</c:v>
                </c:pt>
                <c:pt idx="24">
                  <c:v>328</c:v>
                </c:pt>
                <c:pt idx="25">
                  <c:v>8553</c:v>
                </c:pt>
                <c:pt idx="26">
                  <c:v>105</c:v>
                </c:pt>
                <c:pt idx="27">
                  <c:v>16054</c:v>
                </c:pt>
                <c:pt idx="28">
                  <c:v>1074</c:v>
                </c:pt>
                <c:pt idx="29">
                  <c:v>11910</c:v>
                </c:pt>
                <c:pt idx="30">
                  <c:v>506</c:v>
                </c:pt>
                <c:pt idx="31">
                  <c:v>653</c:v>
                </c:pt>
                <c:pt idx="32">
                  <c:v>1238</c:v>
                </c:pt>
                <c:pt idx="33">
                  <c:v>21172</c:v>
                </c:pt>
                <c:pt idx="34">
                  <c:v>691</c:v>
                </c:pt>
                <c:pt idx="35">
                  <c:v>100</c:v>
                </c:pt>
                <c:pt idx="36">
                  <c:v>1888</c:v>
                </c:pt>
                <c:pt idx="37">
                  <c:v>110</c:v>
                </c:pt>
                <c:pt idx="38">
                  <c:v>263</c:v>
                </c:pt>
                <c:pt idx="39">
                  <c:v>108</c:v>
                </c:pt>
                <c:pt idx="40">
                  <c:v>154</c:v>
                </c:pt>
                <c:pt idx="41">
                  <c:v>421</c:v>
                </c:pt>
                <c:pt idx="42">
                  <c:v>1737</c:v>
                </c:pt>
                <c:pt idx="43">
                  <c:v>432</c:v>
                </c:pt>
                <c:pt idx="44">
                  <c:v>106</c:v>
                </c:pt>
                <c:pt idx="45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3278400"/>
        <c:axId val="465626576"/>
      </c:barChart>
      <c:lineChart>
        <c:grouping val="standard"/>
        <c:varyColors val="0"/>
        <c:ser>
          <c:idx val="1"/>
          <c:order val="1"/>
          <c:tx>
            <c:strRef>
              <c:f>'Magellan Sheet 3'!$I$15</c:f>
              <c:strCache>
                <c:ptCount val="1"/>
                <c:pt idx="0">
                  <c:v>CXCR7 VLPs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'Magellan Sheet 3'!$I$16:$I$61</c:f>
              <c:numCache>
                <c:formatCode>General</c:formatCode>
                <c:ptCount val="46"/>
                <c:pt idx="0">
                  <c:v>113</c:v>
                </c:pt>
                <c:pt idx="1">
                  <c:v>125</c:v>
                </c:pt>
                <c:pt idx="2">
                  <c:v>121</c:v>
                </c:pt>
                <c:pt idx="3">
                  <c:v>105</c:v>
                </c:pt>
                <c:pt idx="4">
                  <c:v>110</c:v>
                </c:pt>
                <c:pt idx="5">
                  <c:v>109</c:v>
                </c:pt>
                <c:pt idx="6">
                  <c:v>126</c:v>
                </c:pt>
                <c:pt idx="7">
                  <c:v>103</c:v>
                </c:pt>
                <c:pt idx="8">
                  <c:v>107</c:v>
                </c:pt>
                <c:pt idx="9">
                  <c:v>109</c:v>
                </c:pt>
                <c:pt idx="10">
                  <c:v>105</c:v>
                </c:pt>
                <c:pt idx="11">
                  <c:v>105</c:v>
                </c:pt>
                <c:pt idx="12">
                  <c:v>105</c:v>
                </c:pt>
                <c:pt idx="13">
                  <c:v>127</c:v>
                </c:pt>
                <c:pt idx="14">
                  <c:v>120</c:v>
                </c:pt>
                <c:pt idx="15">
                  <c:v>108</c:v>
                </c:pt>
                <c:pt idx="16">
                  <c:v>113</c:v>
                </c:pt>
                <c:pt idx="17">
                  <c:v>111</c:v>
                </c:pt>
                <c:pt idx="18">
                  <c:v>120</c:v>
                </c:pt>
                <c:pt idx="19">
                  <c:v>107</c:v>
                </c:pt>
                <c:pt idx="20">
                  <c:v>105</c:v>
                </c:pt>
                <c:pt idx="21">
                  <c:v>113</c:v>
                </c:pt>
                <c:pt idx="22">
                  <c:v>105</c:v>
                </c:pt>
                <c:pt idx="23">
                  <c:v>105</c:v>
                </c:pt>
                <c:pt idx="24">
                  <c:v>108</c:v>
                </c:pt>
                <c:pt idx="25">
                  <c:v>120</c:v>
                </c:pt>
                <c:pt idx="26">
                  <c:v>115</c:v>
                </c:pt>
                <c:pt idx="27">
                  <c:v>127</c:v>
                </c:pt>
                <c:pt idx="28">
                  <c:v>114</c:v>
                </c:pt>
                <c:pt idx="29">
                  <c:v>122</c:v>
                </c:pt>
                <c:pt idx="30">
                  <c:v>110</c:v>
                </c:pt>
                <c:pt idx="31">
                  <c:v>109</c:v>
                </c:pt>
                <c:pt idx="32">
                  <c:v>111</c:v>
                </c:pt>
                <c:pt idx="33">
                  <c:v>110</c:v>
                </c:pt>
                <c:pt idx="34">
                  <c:v>106</c:v>
                </c:pt>
                <c:pt idx="35">
                  <c:v>104</c:v>
                </c:pt>
                <c:pt idx="36">
                  <c:v>140</c:v>
                </c:pt>
                <c:pt idx="37">
                  <c:v>112</c:v>
                </c:pt>
                <c:pt idx="38">
                  <c:v>107</c:v>
                </c:pt>
                <c:pt idx="39">
                  <c:v>109</c:v>
                </c:pt>
                <c:pt idx="40">
                  <c:v>111</c:v>
                </c:pt>
                <c:pt idx="41">
                  <c:v>111</c:v>
                </c:pt>
                <c:pt idx="42">
                  <c:v>105</c:v>
                </c:pt>
                <c:pt idx="43">
                  <c:v>118</c:v>
                </c:pt>
                <c:pt idx="44">
                  <c:v>110</c:v>
                </c:pt>
                <c:pt idx="45">
                  <c:v>117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3278400"/>
        <c:axId val="465626576"/>
      </c:lineChart>
      <c:catAx>
        <c:axId val="4632784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26576"/>
        <c:crosses val="autoZero"/>
        <c:auto val="1"/>
        <c:lblAlgn val="ctr"/>
        <c:lblOffset val="100"/>
        <c:noMultiLvlLbl val="0"/>
      </c:catAx>
      <c:valAx>
        <c:axId val="465626576"/>
        <c:scaling>
          <c:orientation val="minMax"/>
          <c:max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BE" dirty="0"/>
                  <a:t>Electrochemiluminescence units</a:t>
                </a:r>
              </a:p>
            </c:rich>
          </c:tx>
          <c:layout>
            <c:manualLayout>
              <c:xMode val="edge"/>
              <c:yMode val="edge"/>
              <c:x val="2.4126946135592901E-2"/>
              <c:y val="8.710327555266320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278400"/>
        <c:crosses val="autoZero"/>
        <c:crossBetween val="between"/>
        <c:majorUnit val="4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Control antibodies</a:t>
            </a:r>
          </a:p>
        </c:rich>
      </c:tx>
      <c:layout>
        <c:manualLayout>
          <c:xMode val="edge"/>
          <c:yMode val="edge"/>
          <c:x val="0.47273181460262298"/>
          <c:y val="3.3076175473885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2830184354749598"/>
          <c:y val="0.14461672697442099"/>
          <c:w val="0.61012315881060197"/>
          <c:h val="0.675739642427104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'Magellan Sheet 3'!$AC$45</c:f>
              <c:strCache>
                <c:ptCount val="1"/>
                <c:pt idx="0">
                  <c:v>CXCR4 VLPs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'Magellan Sheet 3'!$AB$46:$AB$47</c:f>
              <c:strCache>
                <c:ptCount val="2"/>
                <c:pt idx="0">
                  <c:v>12G5</c:v>
                </c:pt>
                <c:pt idx="1">
                  <c:v>11G8</c:v>
                </c:pt>
              </c:strCache>
            </c:strRef>
          </c:cat>
          <c:val>
            <c:numRef>
              <c:f>'Magellan Sheet 3'!$AC$46:$AC$47</c:f>
              <c:numCache>
                <c:formatCode>General</c:formatCode>
                <c:ptCount val="2"/>
                <c:pt idx="0">
                  <c:v>46567</c:v>
                </c:pt>
                <c:pt idx="1">
                  <c:v>110</c:v>
                </c:pt>
              </c:numCache>
            </c:numRef>
          </c:val>
        </c:ser>
        <c:ser>
          <c:idx val="1"/>
          <c:order val="1"/>
          <c:tx>
            <c:strRef>
              <c:f>'Magellan Sheet 3'!$AD$45</c:f>
              <c:strCache>
                <c:ptCount val="1"/>
                <c:pt idx="0">
                  <c:v>CXCR7 VLPs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'Magellan Sheet 3'!$AB$46:$AB$47</c:f>
              <c:strCache>
                <c:ptCount val="2"/>
                <c:pt idx="0">
                  <c:v>12G5</c:v>
                </c:pt>
                <c:pt idx="1">
                  <c:v>11G8</c:v>
                </c:pt>
              </c:strCache>
            </c:strRef>
          </c:cat>
          <c:val>
            <c:numRef>
              <c:f>'Magellan Sheet 3'!$AD$46:$AD$47</c:f>
              <c:numCache>
                <c:formatCode>General</c:formatCode>
                <c:ptCount val="2"/>
                <c:pt idx="0">
                  <c:v>120</c:v>
                </c:pt>
                <c:pt idx="1">
                  <c:v>27820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5626968"/>
        <c:axId val="465625400"/>
      </c:barChart>
      <c:catAx>
        <c:axId val="465626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25400"/>
        <c:crosses val="autoZero"/>
        <c:auto val="1"/>
        <c:lblAlgn val="ctr"/>
        <c:lblOffset val="100"/>
        <c:noMultiLvlLbl val="0"/>
      </c:catAx>
      <c:valAx>
        <c:axId val="465625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626968"/>
        <c:crosses val="autoZero"/>
        <c:crossBetween val="between"/>
        <c:majorUnit val="1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3857820026788"/>
          <c:y val="0.895735494415691"/>
          <c:w val="0.54498780597296603"/>
          <c:h val="0.1042645055843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0.12296</cdr:x>
      <cdr:y>0.10263</cdr:y>
    </cdr:from>
    <cdr:to>
      <cdr:x>0.19188</cdr:x>
      <cdr:y>0.82052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 rot="16200000">
          <a:off x="-247186" y="936453"/>
          <a:ext cx="1653871" cy="253830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2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4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2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2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0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5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1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3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3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2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D4DE4-BE0F-4EAD-B02B-11E48BB7863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E1F0-E4AE-4186-89DB-C5FCF4C0E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1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05583" y="2170094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514052"/>
              </p:ext>
            </p:extLst>
          </p:nvPr>
        </p:nvGraphicFramePr>
        <p:xfrm>
          <a:off x="905579" y="2421271"/>
          <a:ext cx="1965837" cy="1812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6" name="Prism 6" r:id="rId3" imgW="2808338" imgH="2588787" progId="Prism6.Document">
                  <p:embed/>
                </p:oleObj>
              </mc:Choice>
              <mc:Fallback>
                <p:oleObj name="Prism 6" r:id="rId3" imgW="2808338" imgH="2588787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579" y="2421271"/>
                        <a:ext cx="1965837" cy="1812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58127" y="2170094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424005"/>
              </p:ext>
            </p:extLst>
          </p:nvPr>
        </p:nvGraphicFramePr>
        <p:xfrm>
          <a:off x="3458122" y="2421270"/>
          <a:ext cx="1997853" cy="1812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Prism 6" r:id="rId5" imgW="2854076" imgH="2588787" progId="Prism6.Document">
                  <p:embed/>
                </p:oleObj>
              </mc:Choice>
              <mc:Fallback>
                <p:oleObj name="Prism 6" r:id="rId5" imgW="2854076" imgH="2588787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8122" y="2421270"/>
                        <a:ext cx="1997853" cy="1812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905584" y="4474379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314823"/>
              </p:ext>
            </p:extLst>
          </p:nvPr>
        </p:nvGraphicFramePr>
        <p:xfrm>
          <a:off x="905580" y="4727392"/>
          <a:ext cx="1965837" cy="1812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" name="Prism 6" r:id="rId7" imgW="2808338" imgH="2588787" progId="Prism6.Document">
                  <p:embed/>
                </p:oleObj>
              </mc:Choice>
              <mc:Fallback>
                <p:oleObj name="Prism 6" r:id="rId7" imgW="2808338" imgH="2588787" progId="Prism6.Document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580" y="4727392"/>
                        <a:ext cx="1965837" cy="1812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5643" y="6962455"/>
            <a:ext cx="62641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1.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Immune response after three and four DNA immunizations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Caki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-GCGR boost for (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llama 14,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llama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llama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immobilized ECD-GCGR in ELISA. Binding was detected with mouse anti-llama IgG1 (27E10) and HRP-conjugated donkey anti-mouse antibodies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25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6579" y="2509426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06580" y="3987604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3" name="Picture 1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5"/>
          <a:stretch/>
        </p:blipFill>
        <p:spPr bwMode="auto">
          <a:xfrm>
            <a:off x="106578" y="2779139"/>
            <a:ext cx="6172201" cy="996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2500306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3341483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16" name="TextBox 15"/>
          <p:cNvSpPr txBox="1"/>
          <p:nvPr/>
        </p:nvSpPr>
        <p:spPr>
          <a:xfrm>
            <a:off x="103939" y="6004514"/>
            <a:ext cx="66272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Sequences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clones binding to ECD-GCGR found by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cFv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display. (A) light chain and (B) heavy chain.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Amino acids are numbered according to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Kabat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numbering.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VH families are not based on IMTG, but internal labelling. Off-rates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were determined by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 ECD-GCGR coupled CM5 chip.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9" y="4311212"/>
            <a:ext cx="6278407" cy="97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34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5483" y="6997901"/>
            <a:ext cx="649716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3.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VHH binding to CXCR4 VLP after CXCR4 DNA immunizations. Binding of VHH expressed in periplasmic extracts to immobilized VLP-CXCR4 (1 U/well), detected with mouse anti-c-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sulfo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-tagged anti-mouse antibodies. Immobilized VLP-CXCR7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used as negative control. 12G5 anti-CXCR4 and 11G8 anti-CXCR7 were included as positive controls for the VLP. Binding measured by mesoscale and expressed as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electrochemiluminescence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units.  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988051"/>
              </p:ext>
            </p:extLst>
          </p:nvPr>
        </p:nvGraphicFramePr>
        <p:xfrm>
          <a:off x="701227" y="1743982"/>
          <a:ext cx="5799945" cy="2592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492403"/>
              </p:ext>
            </p:extLst>
          </p:nvPr>
        </p:nvGraphicFramePr>
        <p:xfrm>
          <a:off x="340460" y="4478215"/>
          <a:ext cx="3682900" cy="230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986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05583" y="1951730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58127" y="1951730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6035" y="4544749"/>
            <a:ext cx="6264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of 1C3 (GCGR-ECD-binding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phage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clone) binding to GCGR-VLP and recombinant GCGR-ECD. Dilution series of 1C3 phage expressing Fab or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scFv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(10</a:t>
            </a:r>
            <a:r>
              <a:rPr lang="en-US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binding to dilutions of immobilized GCGR-ECD (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and GCGR-VLP (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 Negative control phage expressing Fab or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scFv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were included.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717219"/>
              </p:ext>
            </p:extLst>
          </p:nvPr>
        </p:nvGraphicFramePr>
        <p:xfrm>
          <a:off x="595313" y="2161799"/>
          <a:ext cx="2278062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Prism 6" r:id="rId3" imgW="2835709" imgH="2616159" progId="Prism6.Document">
                  <p:embed/>
                </p:oleObj>
              </mc:Choice>
              <mc:Fallback>
                <p:oleObj name="Prism 6" r:id="rId3" imgW="2835709" imgH="261615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5313" y="2161799"/>
                        <a:ext cx="2278062" cy="2103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472011"/>
              </p:ext>
            </p:extLst>
          </p:nvPr>
        </p:nvGraphicFramePr>
        <p:xfrm>
          <a:off x="2984968" y="2162365"/>
          <a:ext cx="2399696" cy="210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Prism 6" r:id="rId5" imgW="2954553" imgH="2588787" progId="Prism6.Document">
                  <p:embed/>
                </p:oleObj>
              </mc:Choice>
              <mc:Fallback>
                <p:oleObj name="Prism 6" r:id="rId5" imgW="2954553" imgH="258878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84968" y="2162365"/>
                        <a:ext cx="2399696" cy="2103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529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10165" y="7304844"/>
            <a:ext cx="66272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Sequences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clones binding to ECD-GCGR found by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cFv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display. (A) light chain and (B) heavy chain.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Amino acids are numbered according to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Kabat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numbering.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VH families are not based </a:t>
            </a:r>
            <a:r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IMGT,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but internal labelling. Off-rates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were determined by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 ECD-GCGR coupled CM5 chip.</a:t>
            </a: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87767" y="1360331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87767" y="2201508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87767" y="1360331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187767" y="2394389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67315" y="3977123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187767" y="5715074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36171" y="801948"/>
            <a:ext cx="206467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136171" y="3894229"/>
            <a:ext cx="206467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71" y="1093768"/>
            <a:ext cx="6564848" cy="15246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52" y="6065630"/>
            <a:ext cx="6494758" cy="8709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71" y="4315499"/>
            <a:ext cx="6407504" cy="16157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171" y="2767203"/>
            <a:ext cx="6601239" cy="85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5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5069" y="2511268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95069" y="3595573"/>
            <a:ext cx="214482" cy="42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459" y="4965167"/>
            <a:ext cx="64971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alt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VH (</a:t>
            </a:r>
            <a:r>
              <a:rPr lang="en-US" alt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and VL (</a:t>
            </a:r>
            <a:r>
              <a:rPr lang="en-US" alt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alt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sequences of clones binding to the extracellular loop regions of GCGR. Amino acids are numbered according to the </a:t>
            </a:r>
            <a:r>
              <a:rPr lang="en-US" altLang="en-US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Kabat</a:t>
            </a:r>
            <a:r>
              <a:rPr lang="en-US" alt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numbering. </a:t>
            </a:r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8490" y="2502148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8490" y="3343324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9" y="2734642"/>
            <a:ext cx="6172200" cy="541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8490" y="2502148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8490" y="3054002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013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1" y="4047830"/>
            <a:ext cx="6172199" cy="56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12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361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arGEN-X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Hultberg</dc:creator>
  <cp:lastModifiedBy>Anna Hultberg</cp:lastModifiedBy>
  <cp:revision>45</cp:revision>
  <cp:lastPrinted>2016-03-18T10:37:48Z</cp:lastPrinted>
  <dcterms:created xsi:type="dcterms:W3CDTF">2015-12-18T10:13:59Z</dcterms:created>
  <dcterms:modified xsi:type="dcterms:W3CDTF">2016-04-12T11:28:39Z</dcterms:modified>
</cp:coreProperties>
</file>