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7223125" cy="9783763"/>
  <p:notesSz cx="6797675" cy="9928225"/>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590" y="-162"/>
      </p:cViewPr>
      <p:guideLst>
        <p:guide orient="horz" pos="3082"/>
        <p:guide pos="2275"/>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41735" y="3039308"/>
            <a:ext cx="6139656" cy="2097168"/>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083469" y="5544132"/>
            <a:ext cx="5056188" cy="250029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236766" y="391805"/>
            <a:ext cx="1625203" cy="834790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61156" y="391805"/>
            <a:ext cx="4755224" cy="834790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70577" y="6286974"/>
            <a:ext cx="6139656" cy="1943164"/>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570577" y="4146777"/>
            <a:ext cx="6139656" cy="214019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361156" y="2282879"/>
            <a:ext cx="3190214" cy="64568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3671755" y="2282879"/>
            <a:ext cx="3190214" cy="645683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61156" y="2190023"/>
            <a:ext cx="3191468" cy="91269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61156" y="3102721"/>
            <a:ext cx="3191468" cy="56369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3669247" y="2190023"/>
            <a:ext cx="3192722" cy="91269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669247" y="3102721"/>
            <a:ext cx="3192722" cy="56369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61157" y="389539"/>
            <a:ext cx="2376358" cy="1657804"/>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2824041" y="389539"/>
            <a:ext cx="4037928" cy="83501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361157" y="2047344"/>
            <a:ext cx="2376358" cy="66923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415783" y="6848634"/>
            <a:ext cx="4333875" cy="808520"/>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415783" y="874197"/>
            <a:ext cx="4333875" cy="587025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415783" y="7657154"/>
            <a:ext cx="4333875" cy="11482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5E6579B-B822-4052-831F-2A88AA405073}" type="datetimeFigureOut">
              <a:rPr lang="es-ES" smtClean="0"/>
              <a:pPr/>
              <a:t>14/04/2015</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8BDF02D3-E797-449B-A148-3D02A1DBA011}"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61156" y="391804"/>
            <a:ext cx="6500813" cy="1630627"/>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361156" y="2282879"/>
            <a:ext cx="6500813" cy="645683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361156" y="9068099"/>
            <a:ext cx="1685396" cy="520895"/>
          </a:xfrm>
          <a:prstGeom prst="rect">
            <a:avLst/>
          </a:prstGeom>
        </p:spPr>
        <p:txBody>
          <a:bodyPr vert="horz" lIns="91440" tIns="45720" rIns="91440" bIns="45720" rtlCol="0" anchor="ctr"/>
          <a:lstStyle>
            <a:lvl1pPr algn="l">
              <a:defRPr sz="1200">
                <a:solidFill>
                  <a:schemeClr val="tx1">
                    <a:tint val="75000"/>
                  </a:schemeClr>
                </a:solidFill>
              </a:defRPr>
            </a:lvl1pPr>
          </a:lstStyle>
          <a:p>
            <a:fld id="{A5E6579B-B822-4052-831F-2A88AA405073}" type="datetimeFigureOut">
              <a:rPr lang="es-ES" smtClean="0"/>
              <a:pPr/>
              <a:t>14/04/2015</a:t>
            </a:fld>
            <a:endParaRPr lang="es-ES"/>
          </a:p>
        </p:txBody>
      </p:sp>
      <p:sp>
        <p:nvSpPr>
          <p:cNvPr id="5" name="4 Marcador de pie de página"/>
          <p:cNvSpPr>
            <a:spLocks noGrp="1"/>
          </p:cNvSpPr>
          <p:nvPr>
            <p:ph type="ftr" sz="quarter" idx="3"/>
          </p:nvPr>
        </p:nvSpPr>
        <p:spPr>
          <a:xfrm>
            <a:off x="2467901" y="9068099"/>
            <a:ext cx="2287323" cy="52089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5176573" y="9068099"/>
            <a:ext cx="1685396" cy="520895"/>
          </a:xfrm>
          <a:prstGeom prst="rect">
            <a:avLst/>
          </a:prstGeom>
        </p:spPr>
        <p:txBody>
          <a:bodyPr vert="horz" lIns="91440" tIns="45720" rIns="91440" bIns="45720" rtlCol="0" anchor="ctr"/>
          <a:lstStyle>
            <a:lvl1pPr algn="r">
              <a:defRPr sz="1200">
                <a:solidFill>
                  <a:schemeClr val="tx1">
                    <a:tint val="75000"/>
                  </a:schemeClr>
                </a:solidFill>
              </a:defRPr>
            </a:lvl1pPr>
          </a:lstStyle>
          <a:p>
            <a:fld id="{8BDF02D3-E797-449B-A148-3D02A1DBA011}"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1</a:t>
            </a:r>
            <a:endParaRPr lang="en-US" sz="1000" b="1" dirty="0">
              <a:latin typeface="Arial" pitchFamily="34" charset="0"/>
              <a:cs typeface="Arial" pitchFamily="34" charset="0"/>
            </a:endParaRPr>
          </a:p>
        </p:txBody>
      </p:sp>
      <p:pic>
        <p:nvPicPr>
          <p:cNvPr id="1026" name="Picture 2"/>
          <p:cNvPicPr>
            <a:picLocks noChangeAspect="1" noChangeArrowheads="1"/>
          </p:cNvPicPr>
          <p:nvPr/>
        </p:nvPicPr>
        <p:blipFill>
          <a:blip r:embed="rId2"/>
          <a:srcRect/>
          <a:stretch>
            <a:fillRect/>
          </a:stretch>
        </p:blipFill>
        <p:spPr bwMode="auto">
          <a:xfrm>
            <a:off x="66675" y="931863"/>
            <a:ext cx="7089775" cy="7920037"/>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0" y="0"/>
            <a:ext cx="7223125"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Fig.5. </a:t>
            </a:r>
            <a:r>
              <a:rPr lang="en-US" sz="900" dirty="0" err="1" smtClean="0">
                <a:latin typeface="Arial" pitchFamily="34" charset="0"/>
                <a:ea typeface="Calibri" pitchFamily="34" charset="0"/>
                <a:cs typeface="Arial" pitchFamily="34" charset="0"/>
              </a:rPr>
              <a:t>TBC1D16-45KD</a:t>
            </a:r>
            <a:r>
              <a:rPr lang="en-US" sz="900" dirty="0" smtClean="0">
                <a:latin typeface="Arial" pitchFamily="34" charset="0"/>
                <a:ea typeface="Calibri" pitchFamily="34" charset="0"/>
                <a:cs typeface="Arial" pitchFamily="34" charset="0"/>
              </a:rPr>
              <a:t>/</a:t>
            </a:r>
            <a:r>
              <a:rPr lang="en-US" sz="900" dirty="0" err="1" smtClean="0">
                <a:latin typeface="Arial" pitchFamily="34" charset="0"/>
                <a:ea typeface="Calibri" pitchFamily="34" charset="0"/>
                <a:cs typeface="Arial" pitchFamily="34" charset="0"/>
              </a:rPr>
              <a:t>47KD</a:t>
            </a:r>
            <a:r>
              <a:rPr lang="en-US" sz="900" dirty="0" smtClean="0">
                <a:latin typeface="Arial" pitchFamily="34" charset="0"/>
                <a:ea typeface="Calibri" pitchFamily="34" charset="0"/>
                <a:cs typeface="Arial" pitchFamily="34" charset="0"/>
              </a:rPr>
              <a:t> </a:t>
            </a:r>
            <a:r>
              <a:rPr lang="en-US" sz="900" dirty="0" err="1" smtClean="0">
                <a:latin typeface="Arial" pitchFamily="34" charset="0"/>
                <a:ea typeface="Calibri" pitchFamily="34" charset="0"/>
                <a:cs typeface="Arial" pitchFamily="34" charset="0"/>
              </a:rPr>
              <a:t>methylation</a:t>
            </a:r>
            <a:r>
              <a:rPr lang="en-US" sz="900" dirty="0" smtClean="0">
                <a:latin typeface="Arial" pitchFamily="34" charset="0"/>
                <a:ea typeface="Calibri" pitchFamily="34" charset="0"/>
                <a:cs typeface="Arial" pitchFamily="34" charset="0"/>
              </a:rPr>
              <a:t> and expression patterns in normal tissues.</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 Bisulfite sequencing of TBC1D16-45KD/47KD promoter in normal melanocytes, normal skin, normal breast, and normal colon. Presence of a methylated or unmethylated cytosine is indicated by a black or white square, respectively.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Percentage of TBC1D16-45KD/47KD promoter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hypermethylated</a:t>
            </a:r>
            <a:r>
              <a:rPr kumimoji="0" lang="en-US" sz="900" b="0" i="0" u="none" strike="noStrike" cap="none" normalizeH="0" baseline="0" dirty="0" smtClean="0">
                <a:ln>
                  <a:noFill/>
                </a:ln>
                <a:effectLst/>
                <a:latin typeface="Arial" pitchFamily="34" charset="0"/>
                <a:ea typeface="Calibri" pitchFamily="34" charset="0"/>
                <a:cs typeface="Arial" pitchFamily="34" charset="0"/>
              </a:rPr>
              <a:t> cases in a set of normal samples obtained from TCGA database.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Bisulfite sequencing of normal lymphocyte and brain samples (gray and white matter). Presence of a methylated or unmethylated cytosine is indicated by a black or white square, respectively.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TBC1D16-47KD expression, determined by quantitative RT-PCR, in the samples previously analyzed by bisulfite genomic sequencing. In the case of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hESCs</a:t>
            </a:r>
            <a:r>
              <a:rPr kumimoji="0" lang="en-US" sz="900" b="0" i="0" u="none" strike="noStrike" cap="none" normalizeH="0" baseline="0" dirty="0" smtClean="0">
                <a:ln>
                  <a:noFill/>
                </a:ln>
                <a:effectLst/>
                <a:latin typeface="Arial" pitchFamily="34" charset="0"/>
                <a:ea typeface="Calibri" pitchFamily="34" charset="0"/>
                <a:cs typeface="Arial" pitchFamily="34" charset="0"/>
              </a:rPr>
              <a:t>, the data were obtained from the GEO database.</a:t>
            </a:r>
            <a:r>
              <a:rPr kumimoji="0" lang="en-US" sz="900" b="1" i="0" u="none" strike="noStrike" cap="none" normalizeH="0" baseline="0" dirty="0" smtClean="0">
                <a:ln>
                  <a:noFill/>
                </a:ln>
                <a:effectLst/>
                <a:latin typeface="Arial" pitchFamily="34" charset="0"/>
                <a:ea typeface="Calibri" pitchFamily="34" charset="0"/>
                <a:cs typeface="Arial" pitchFamily="34" charset="0"/>
              </a:rPr>
              <a:t> </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728663" y="0"/>
            <a:ext cx="5764212" cy="9791700"/>
          </a:xfrm>
          <a:prstGeom prst="rect">
            <a:avLst/>
          </a:prstGeom>
          <a:noFill/>
          <a:ln w="9525">
            <a:noFill/>
            <a:miter lim="800000"/>
            <a:headEnd/>
            <a:tailEnd/>
          </a:ln>
        </p:spPr>
      </p:pic>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6</a:t>
            </a:r>
            <a:endParaRPr lang="en-US" sz="1000" b="1"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0" y="0"/>
            <a:ext cx="7223125" cy="40369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Fig.6. </a:t>
            </a:r>
            <a:r>
              <a:rPr kumimoji="0" lang="en-US" sz="900" i="0" u="none" strike="noStrike" cap="none" normalizeH="0" baseline="0" dirty="0" smtClean="0">
                <a:ln>
                  <a:noFill/>
                </a:ln>
                <a:effectLst/>
                <a:latin typeface="Arial" pitchFamily="34" charset="0"/>
                <a:ea typeface="Calibri" pitchFamily="34" charset="0"/>
                <a:cs typeface="Arial" pitchFamily="34" charset="0"/>
              </a:rPr>
              <a:t>Functional assays</a:t>
            </a:r>
            <a:r>
              <a:rPr kumimoji="0" lang="en-US" sz="900" i="0" u="none" strike="noStrike" cap="none" normalizeH="0" dirty="0" smtClean="0">
                <a:ln>
                  <a:noFill/>
                </a:ln>
                <a:effectLst/>
                <a:latin typeface="Arial" pitchFamily="34" charset="0"/>
                <a:ea typeface="Calibri" pitchFamily="34" charset="0"/>
                <a:cs typeface="Arial" pitchFamily="34" charset="0"/>
              </a:rPr>
              <a:t> for</a:t>
            </a:r>
            <a:r>
              <a:rPr kumimoji="0" lang="en-US" sz="900" b="1" i="0" u="none" strike="noStrike" cap="none" normalizeH="0" dirty="0" smtClean="0">
                <a:ln>
                  <a:noFill/>
                </a:ln>
                <a:effectLst/>
                <a:latin typeface="Arial" pitchFamily="34" charset="0"/>
                <a:ea typeface="Calibri" pitchFamily="34" charset="0"/>
                <a:cs typeface="Arial" pitchFamily="34" charset="0"/>
              </a:rPr>
              <a:t> </a:t>
            </a:r>
            <a:r>
              <a:rPr lang="en-US" sz="900" dirty="0" smtClean="0">
                <a:latin typeface="Arial" pitchFamily="34" charset="0"/>
                <a:ea typeface="Calibri" pitchFamily="34" charset="0"/>
                <a:cs typeface="Arial" pitchFamily="34" charset="0"/>
              </a:rPr>
              <a:t>short-hairpin RNA interference of </a:t>
            </a:r>
            <a:r>
              <a:rPr lang="en-US" sz="900" dirty="0" err="1" smtClean="0">
                <a:latin typeface="Arial" pitchFamily="34" charset="0"/>
                <a:ea typeface="Calibri" pitchFamily="34" charset="0"/>
                <a:cs typeface="Arial" pitchFamily="34" charset="0"/>
              </a:rPr>
              <a:t>TBC1D16</a:t>
            </a:r>
            <a:r>
              <a:rPr lang="en-US" sz="900" dirty="0" smtClean="0">
                <a:latin typeface="Arial" pitchFamily="34" charset="0"/>
                <a:ea typeface="Calibri" pitchFamily="34" charset="0"/>
                <a:cs typeface="Arial" pitchFamily="34" charset="0"/>
              </a:rPr>
              <a:t>.</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a:t>
            </a:r>
            <a:r>
              <a:rPr kumimoji="0" lang="en-US" sz="900" b="1"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Left panel,</a:t>
            </a:r>
            <a:r>
              <a:rPr kumimoji="0" lang="en-US" sz="900" b="1"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TBC1D16 mRNA levels in IGR37 cell line upon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lentiviral</a:t>
            </a:r>
            <a:r>
              <a:rPr kumimoji="0" lang="en-US" sz="900" b="0" i="0" u="none" strike="noStrike" cap="none" normalizeH="0" baseline="0" dirty="0" smtClean="0">
                <a:ln>
                  <a:noFill/>
                </a:ln>
                <a:effectLst/>
                <a:latin typeface="Arial" pitchFamily="34" charset="0"/>
                <a:ea typeface="Calibri" pitchFamily="34" charset="0"/>
                <a:cs typeface="Arial" pitchFamily="34" charset="0"/>
              </a:rPr>
              <a:t> transductions with short-hairpin RNAs, targeting the isoform of 86KD (shRNA-2) or 45KD/47KD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1, 2, and 3). Centre and top right panels,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contructs</a:t>
            </a:r>
            <a:r>
              <a:rPr kumimoji="0" lang="en-US" sz="900" b="0" i="0" u="none" strike="noStrike" cap="none" normalizeH="0" baseline="0" dirty="0" smtClean="0">
                <a:ln>
                  <a:noFill/>
                </a:ln>
                <a:effectLst/>
                <a:latin typeface="Arial" pitchFamily="34" charset="0"/>
                <a:ea typeface="Calibri" pitchFamily="34" charset="0"/>
                <a:cs typeface="Arial" pitchFamily="34" charset="0"/>
              </a:rPr>
              <a:t> of TBC1D16-47KD mRNA insensitive to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RNAi</a:t>
            </a:r>
            <a:r>
              <a:rPr kumimoji="0" lang="en-US" sz="900" b="0" i="0" u="none" strike="noStrike" cap="none" normalizeH="0" baseline="0" dirty="0" smtClean="0">
                <a:ln>
                  <a:noFill/>
                </a:ln>
                <a:effectLst/>
                <a:latin typeface="Arial" pitchFamily="34" charset="0"/>
                <a:ea typeface="Calibri" pitchFamily="34" charset="0"/>
                <a:cs typeface="Arial" pitchFamily="34" charset="0"/>
              </a:rPr>
              <a:t>-mediated depletion in metastatic breast cell line 468LN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confocal</a:t>
            </a:r>
            <a:r>
              <a:rPr kumimoji="0" lang="en-US" sz="900" b="0" i="0" u="none" strike="noStrike" cap="none" normalizeH="0" baseline="0" dirty="0" smtClean="0">
                <a:ln>
                  <a:noFill/>
                </a:ln>
                <a:effectLst/>
                <a:latin typeface="Arial" pitchFamily="34" charset="0"/>
                <a:ea typeface="Calibri" pitchFamily="34" charset="0"/>
                <a:cs typeface="Arial" pitchFamily="34" charset="0"/>
              </a:rPr>
              <a:t> images showing TBC1D16-47KD overexpression associated fluorescence upon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shRNAs</a:t>
            </a:r>
            <a:r>
              <a:rPr kumimoji="0" lang="en-US" sz="900" b="0" i="0" u="none" strike="noStrike" cap="none" normalizeH="0" baseline="0" dirty="0" smtClean="0">
                <a:ln>
                  <a:noFill/>
                </a:ln>
                <a:effectLst/>
                <a:latin typeface="Arial" pitchFamily="34" charset="0"/>
                <a:ea typeface="Calibri" pitchFamily="34" charset="0"/>
                <a:cs typeface="Arial" pitchFamily="34" charset="0"/>
              </a:rPr>
              <a:t> influence. Bottom right panel,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cotransfection</a:t>
            </a:r>
            <a:r>
              <a:rPr kumimoji="0" lang="en-US" sz="900" b="0" i="0" u="none" strike="noStrike" cap="none" normalizeH="0" baseline="0" dirty="0" smtClean="0">
                <a:ln>
                  <a:noFill/>
                </a:ln>
                <a:effectLst/>
                <a:latin typeface="Arial" pitchFamily="34" charset="0"/>
                <a:ea typeface="Calibri" pitchFamily="34" charset="0"/>
                <a:cs typeface="Arial" pitchFamily="34" charset="0"/>
              </a:rPr>
              <a:t> experiments in IGR37 and 468LN cell lines in which the wild type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cDNA</a:t>
            </a:r>
            <a:r>
              <a:rPr kumimoji="0" lang="en-US" sz="900" b="0" i="0" u="none" strike="noStrike" cap="none" normalizeH="0" baseline="0" dirty="0" smtClean="0">
                <a:ln>
                  <a:noFill/>
                </a:ln>
                <a:effectLst/>
                <a:latin typeface="Arial" pitchFamily="34" charset="0"/>
                <a:ea typeface="Calibri" pitchFamily="34" charset="0"/>
                <a:cs typeface="Arial" pitchFamily="34" charset="0"/>
              </a:rPr>
              <a:t> was fused to a Flag-tag and the mutated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cDNA</a:t>
            </a:r>
            <a:r>
              <a:rPr kumimoji="0" lang="en-US" sz="900" b="0" i="0" u="none" strike="noStrike" cap="none" normalizeH="0" baseline="0" dirty="0" smtClean="0">
                <a:ln>
                  <a:noFill/>
                </a:ln>
                <a:effectLst/>
                <a:latin typeface="Arial" pitchFamily="34" charset="0"/>
                <a:ea typeface="Calibri" pitchFamily="34" charset="0"/>
                <a:cs typeface="Arial" pitchFamily="34" charset="0"/>
              </a:rPr>
              <a:t> was fused to a HA-tag. Western Blot against each tag confirms the fact that the mutant TBC1D16 ORF is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RNAi</a:t>
            </a:r>
            <a:r>
              <a:rPr kumimoji="0" lang="en-US" sz="900" b="0" i="0" u="none" strike="noStrike" cap="none" normalizeH="0" baseline="0" dirty="0" smtClean="0">
                <a:ln>
                  <a:noFill/>
                </a:ln>
                <a:effectLst/>
                <a:latin typeface="Arial" pitchFamily="34" charset="0"/>
                <a:ea typeface="Calibri" pitchFamily="34" charset="0"/>
                <a:cs typeface="Arial" pitchFamily="34" charset="0"/>
              </a:rPr>
              <a:t>-insensitive.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Left panel,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lentiviral</a:t>
            </a:r>
            <a:r>
              <a:rPr kumimoji="0" lang="en-US" sz="900" b="0" i="0" u="none" strike="noStrike" cap="none" normalizeH="0" baseline="0" dirty="0" smtClean="0">
                <a:ln>
                  <a:noFill/>
                </a:ln>
                <a:effectLst/>
                <a:latin typeface="Arial" pitchFamily="34" charset="0"/>
                <a:ea typeface="Calibri" pitchFamily="34" charset="0"/>
                <a:cs typeface="Arial" pitchFamily="34" charset="0"/>
              </a:rPr>
              <a:t> short-hairpin RNA interference of the TBC1D16-47KD protein isoform in the breast and colon metastatic cell lines demonstrated by western blot. Centre panel, colony formation assays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468LN and SW620 cells. The number of colonies formed 2 weeks after seeding 600 and 300 cells respectively on 6-well culture plates and maintained on selection media were quantified and plotted. Significance of 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t-tests: ***, p &lt; 0.001. Right panel, cell proliferation differences determined by the MTT assay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468LN and SW620 cells. Values shown were obtained from three independent experiments with 12 replicates and expressed as mean </a:t>
            </a:r>
            <a:r>
              <a:rPr kumimoji="0" lang="en-US" sz="900" b="0" i="0" u="none" strike="noStrike" cap="none" normalizeH="0" baseline="0" dirty="0" smtClean="0">
                <a:ln>
                  <a:noFill/>
                </a:ln>
                <a:effectLst/>
                <a:latin typeface="Arial" pitchFamily="34" charset="0"/>
                <a:ea typeface="MTSY"/>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SD; significance was determined from a 10,000-permutation t-test with Holm correction of the difference between growth curves. **, p &lt; 0.01; ***, p &lt; 0.001.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Left panel, measurement of tumor volume changes in subcutaneously grafted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TBC1D16-47KD-depleted 468LN and SW620 cells. Center panel, mean ± SEM tumor weights of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orthotopic</a:t>
            </a:r>
            <a:r>
              <a:rPr kumimoji="0" lang="en-US" sz="900" b="0" i="0" u="none" strike="noStrike" cap="none" normalizeH="0" baseline="0" dirty="0" smtClean="0">
                <a:ln>
                  <a:noFill/>
                </a:ln>
                <a:effectLst/>
                <a:latin typeface="Arial" pitchFamily="34" charset="0"/>
                <a:ea typeface="Calibri" pitchFamily="34" charset="0"/>
                <a:cs typeface="Arial" pitchFamily="34" charset="0"/>
              </a:rPr>
              <a:t> tumors in the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468LN (n=8) and SW620 (n=15) groups, respectively. Right panel, illustrative tumor samples obtained at the end-point of the growth nude mice experiment and TBC1D16 expression levels by western blot.</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401638" y="31750"/>
            <a:ext cx="6418262" cy="9720263"/>
          </a:xfrm>
          <a:prstGeom prst="rect">
            <a:avLst/>
          </a:prstGeom>
          <a:noFill/>
          <a:ln w="9525">
            <a:noFill/>
            <a:miter lim="800000"/>
            <a:headEnd/>
            <a:tailEnd/>
          </a:ln>
        </p:spPr>
      </p:pic>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7</a:t>
            </a:r>
            <a:endParaRPr lang="en-US" sz="1000" b="1"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0" y="0"/>
            <a:ext cx="7223125" cy="80278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Fig.7. </a:t>
            </a:r>
            <a:r>
              <a:rPr kumimoji="0" lang="en-US" sz="900" i="0" u="none" strike="noStrike" cap="none" normalizeH="0" baseline="0" dirty="0" smtClean="0">
                <a:ln>
                  <a:noFill/>
                </a:ln>
                <a:effectLst/>
                <a:latin typeface="Arial" pitchFamily="34" charset="0"/>
                <a:ea typeface="Calibri" pitchFamily="34" charset="0"/>
                <a:cs typeface="Arial" pitchFamily="34" charset="0"/>
              </a:rPr>
              <a:t>Experimental assays</a:t>
            </a:r>
            <a:r>
              <a:rPr kumimoji="0" lang="en-US" sz="900" i="0" u="none" strike="noStrike" cap="none" normalizeH="0" dirty="0" smtClean="0">
                <a:ln>
                  <a:noFill/>
                </a:ln>
                <a:effectLst/>
                <a:latin typeface="Arial" pitchFamily="34" charset="0"/>
                <a:ea typeface="Calibri" pitchFamily="34" charset="0"/>
                <a:cs typeface="Arial" pitchFamily="34" charset="0"/>
              </a:rPr>
              <a:t> for the </a:t>
            </a:r>
            <a:r>
              <a:rPr lang="en-US" sz="900" dirty="0" err="1" smtClean="0">
                <a:latin typeface="Arial" pitchFamily="34" charset="0"/>
                <a:ea typeface="Calibri" pitchFamily="34" charset="0"/>
                <a:cs typeface="Arial" pitchFamily="34" charset="0"/>
              </a:rPr>
              <a:t>WM115</a:t>
            </a:r>
            <a:r>
              <a:rPr lang="en-US" sz="900" dirty="0" smtClean="0">
                <a:latin typeface="Arial" pitchFamily="34" charset="0"/>
                <a:ea typeface="Calibri" pitchFamily="34" charset="0"/>
                <a:cs typeface="Arial" pitchFamily="34" charset="0"/>
              </a:rPr>
              <a:t> and </a:t>
            </a:r>
            <a:r>
              <a:rPr lang="en-US" sz="900" dirty="0" err="1" smtClean="0">
                <a:latin typeface="Arial" pitchFamily="34" charset="0"/>
                <a:ea typeface="Calibri" pitchFamily="34" charset="0"/>
                <a:cs typeface="Arial" pitchFamily="34" charset="0"/>
              </a:rPr>
              <a:t>WM266.4</a:t>
            </a:r>
            <a:r>
              <a:rPr lang="en-US" sz="900" dirty="0" smtClean="0">
                <a:latin typeface="Arial" pitchFamily="34" charset="0"/>
                <a:ea typeface="Calibri" pitchFamily="34" charset="0"/>
                <a:cs typeface="Arial" pitchFamily="34" charset="0"/>
              </a:rPr>
              <a:t> cell lines.</a:t>
            </a:r>
            <a:endParaRPr kumimoji="0" lang="es-ES" sz="90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a:t>
            </a:r>
            <a:r>
              <a:rPr kumimoji="0" lang="en-US" sz="900" b="1"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WM115 and WM266.4 DNA methylation profile of CpG island promoters for the long (86KD) and short (45KD/47KD) isoforms of the TBC1D16 gene with respect to DNA methylation microarray values. Single CpG absolute methylation levels (0-1) are shown. Green, unmethylated; red, methylated. The primary melanoma cell line WM115 is methylated and repressed for TBC1D16-47KD; whilst the metastatic melanoma cell line WM266.4 (paired) is unmethylated and expresses the TBC1D16-47KD protein.</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Left panel, cell proliferation differences determined by the MTT assay in mock and TBC1D16-47KD overexpressed WM115 cells. Values shown were obtained from three independent experiments with 12 replicates and expressed as mean </a:t>
            </a:r>
            <a:r>
              <a:rPr kumimoji="0" lang="en-US" sz="900" b="0" i="0" u="none" strike="noStrike" cap="none" normalizeH="0" baseline="0" dirty="0" smtClean="0">
                <a:ln>
                  <a:noFill/>
                </a:ln>
                <a:effectLst/>
                <a:latin typeface="Arial" pitchFamily="34" charset="0"/>
                <a:ea typeface="MTSY" charset="-128"/>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SEM; significance was determined from a 10,000-permutation t-test with Holm correction of the difference between growth curves (***, p &lt; 0.001). Real-time measurement of cell invasion in mock and TBC1D16-47KD overexpressed WM115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 Center panel, measurement of tumor volume changes in subcutaneous implanted mock and TBC1D16-47KD overexpressed WM115 cells. TBC1D16-47KD and 86KD protein levels show the stability of the infection. Illustrative tumor samples obtained at the end-point of the subcutaneous growth nude mice experiment (n=7). Significance was determined from a 10,000-permutation t-test with Holm correction of the difference between growth curves (***, p &lt; 0.001). Mean ± SEM tumor weights of subcutaneous tumors are also shown.</a:t>
            </a:r>
            <a:r>
              <a:rPr kumimoji="0" lang="en-US" sz="1100" b="0" i="0" u="none" strike="noStrike" cap="none" normalizeH="0" baseline="0" dirty="0" smtClean="0">
                <a:ln>
                  <a:noFill/>
                </a:ln>
                <a:effectLst/>
                <a:latin typeface="Calibri" pitchFamily="34" charset="0"/>
                <a:ea typeface="Calibri" pitchFamily="34" charset="0"/>
                <a:cs typeface="Times New Roman" pitchFamily="18"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 *, p &lt; 0.05. Right panel, in vivo spleen assay showed an enrichment of metastatic liver nodes upon TBC1D16-47KD overexpression in WM115 cell line. Total numbers of metastatic nodes were counted selecting 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leat</a:t>
            </a:r>
            <a:r>
              <a:rPr kumimoji="0" lang="en-US" sz="900" b="0" i="0" u="none" strike="noStrike" cap="none" normalizeH="0" baseline="0" dirty="0" smtClean="0">
                <a:ln>
                  <a:noFill/>
                </a:ln>
                <a:effectLst/>
                <a:latin typeface="Arial" pitchFamily="34" charset="0"/>
                <a:ea typeface="Calibri" pitchFamily="34" charset="0"/>
                <a:cs typeface="Arial" pitchFamily="34" charset="0"/>
              </a:rPr>
              <a:t> two different randomly liver areas, representing the mean ± SEM. 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 *, p &lt; 0.05.</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Left panel, cell proliferation differences determined by the MTT assay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WM266.4 cells. Values shown were obtained from two independent experiments with 12 replicates and expressed as mean </a:t>
            </a:r>
            <a:r>
              <a:rPr kumimoji="0" lang="en-US" sz="900" b="0" i="0" u="none" strike="noStrike" cap="none" normalizeH="0" baseline="0" dirty="0" smtClean="0">
                <a:ln>
                  <a:noFill/>
                </a:ln>
                <a:effectLst/>
                <a:latin typeface="Arial" pitchFamily="34" charset="0"/>
                <a:ea typeface="MTSY" charset="-128"/>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SEM; significance was determined from a 10,000-permutation t-test with Holm correction of the difference between growth curves (**, p &lt; 0.01; ***, p &lt; 0.001). Real-Time measurement of cell invasion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WM266.4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 Center panel, measurement of tumor volume changes in subcutaneous implanted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WM266.4 cells. Western blots of TBC1D16-47KD and 86KD protein are not shown (protein extracts could not be obtained from the underdeveloped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WM266.4 tumors). Illustrative tumor samples obtained at the end-point of the subcutaneous growth nude mice experiment (n=10). Significance was determined from a 10,000-permutation t-test with Holm correction of the difference between growth curves (**, p &lt; 0.01). Mean ± SEM tumor weights of subcutaneous tumors are shown. 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 **, p &lt; 0.01.</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Western blot showing differentially expressed proteins TBC1D16-47KD and EGFR but not TBC1D16-86KD in WM115 and WM266.4 cell lines in association with the methylation status of the secondary promoter of TBC1D16.</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Upper panel, total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protein levels after reintroduction of TBC1D16-45KD/47KD protein in the primary melanoma cell line WM115.  Bottom panel, densitometry of the western blot relative to the control (WM115 mock without stimulation).</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endParaRPr kumimoji="0" lang="es-E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8</a:t>
            </a:r>
            <a:endParaRPr lang="en-US" sz="1000" b="1" dirty="0">
              <a:latin typeface="Arial" pitchFamily="34" charset="0"/>
              <a:cs typeface="Arial" pitchFamily="34" charset="0"/>
            </a:endParaRPr>
          </a:p>
        </p:txBody>
      </p:sp>
      <p:pic>
        <p:nvPicPr>
          <p:cNvPr id="1026" name="Picture 2"/>
          <p:cNvPicPr>
            <a:picLocks noChangeAspect="1" noChangeArrowheads="1"/>
          </p:cNvPicPr>
          <p:nvPr/>
        </p:nvPicPr>
        <p:blipFill>
          <a:blip r:embed="rId2"/>
          <a:srcRect/>
          <a:stretch>
            <a:fillRect/>
          </a:stretch>
        </p:blipFill>
        <p:spPr bwMode="auto">
          <a:xfrm>
            <a:off x="11113" y="500063"/>
            <a:ext cx="7199312" cy="878363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0" y="0"/>
            <a:ext cx="7223125" cy="77687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Fig.8.</a:t>
            </a:r>
            <a:r>
              <a:rPr lang="en-US" sz="900" dirty="0" smtClean="0">
                <a:latin typeface="Arial" pitchFamily="34" charset="0"/>
                <a:ea typeface="Calibri" pitchFamily="34" charset="0"/>
                <a:cs typeface="Arial" pitchFamily="34" charset="0"/>
              </a:rPr>
              <a:t> Experimental assays for the </a:t>
            </a:r>
            <a:r>
              <a:rPr lang="en-US" sz="900" dirty="0" err="1" smtClean="0">
                <a:latin typeface="Arial" pitchFamily="34" charset="0"/>
                <a:ea typeface="Calibri" pitchFamily="34" charset="0"/>
                <a:cs typeface="Arial" pitchFamily="34" charset="0"/>
              </a:rPr>
              <a:t>WM793</a:t>
            </a:r>
            <a:r>
              <a:rPr lang="en-US" sz="900" dirty="0" smtClean="0">
                <a:latin typeface="Arial" pitchFamily="34" charset="0"/>
                <a:ea typeface="Calibri" pitchFamily="34" charset="0"/>
                <a:cs typeface="Arial" pitchFamily="34" charset="0"/>
              </a:rPr>
              <a:t> and </a:t>
            </a:r>
            <a:r>
              <a:rPr lang="en-US" sz="900" dirty="0" err="1" smtClean="0">
                <a:latin typeface="Arial" pitchFamily="34" charset="0"/>
                <a:ea typeface="Calibri" pitchFamily="34" charset="0"/>
                <a:cs typeface="Arial" pitchFamily="34" charset="0"/>
              </a:rPr>
              <a:t>SKMEL28</a:t>
            </a:r>
            <a:r>
              <a:rPr lang="en-US" sz="900" dirty="0" smtClean="0">
                <a:latin typeface="Arial" pitchFamily="34" charset="0"/>
                <a:ea typeface="Calibri" pitchFamily="34" charset="0"/>
                <a:cs typeface="Arial" pitchFamily="34" charset="0"/>
              </a:rPr>
              <a:t> cell lines.</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a:t>
            </a:r>
            <a:r>
              <a:rPr kumimoji="0" lang="en-US" sz="900" b="1"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WM793 and SKMEL28 DNA methylation profile of CpG island promoters for the long (86KD) and short (45KD/47KD) isoforms of the TBC1D16 gene with respect to DNA methylation microarray values. Single CpG absolute methylation levels (0-1) are shown. Green, unmethylated; red, methylated. The primary melanoma cell line WM793 is methylated and repressed for TBC1D16-47KD; whilst the metastatic melanoma cell line SKMEL28 is unmethylated and expresses the TBC1D16-47KD protein.</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Left panel, cell proliferation differences determined by the MTT assay in mock and TBC1D16-47KD overexpressed WM793 cells. Values shown were obtained from three independent experiments with 12 replicates and expressed as mean </a:t>
            </a:r>
            <a:r>
              <a:rPr kumimoji="0" lang="en-US" sz="900" b="0" i="0" u="none" strike="noStrike" cap="none" normalizeH="0" baseline="0" dirty="0" smtClean="0">
                <a:ln>
                  <a:noFill/>
                </a:ln>
                <a:effectLst/>
                <a:latin typeface="Arial" pitchFamily="34" charset="0"/>
                <a:ea typeface="MTSY" charset="-128"/>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SEM; significance was determined from a 10,000-permutation t-test with Holm correction of the difference between growth curves (**, p &lt; 0.01). Real-time measurement of cell invasion in mock and TBC1D16-47KD overexpressed WM115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 Center panel, measurement of tumor volume changes in subcutaneous implanted mock and TBC1D16-47KD overexpressed WM793 cells. TBC1D16-47KD and 86KD protein levels show the stability of the infection. Illustrative tumor samples obtained at the end-point of the subcutaneous growth nude mice experiment (n=10). Significance was determined from a 10,000-permutation t-test with Holm correction of the difference between growth curves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n.s</a:t>
            </a:r>
            <a:r>
              <a:rPr kumimoji="0" lang="en-US" sz="900" b="0" i="0" u="none" strike="noStrike" cap="none" normalizeH="0" baseline="0" dirty="0" smtClean="0">
                <a:ln>
                  <a:noFill/>
                </a:ln>
                <a:effectLst/>
                <a:latin typeface="Arial" pitchFamily="34" charset="0"/>
                <a:ea typeface="Calibri" pitchFamily="34" charset="0"/>
                <a:cs typeface="Arial" pitchFamily="34" charset="0"/>
              </a:rPr>
              <a:t>., non-significant). Mean ± SEM tumor weights of subcutaneous tumors are also shown.</a:t>
            </a:r>
            <a:r>
              <a:rPr kumimoji="0" lang="en-US" sz="1100" b="0" i="0" u="none" strike="noStrike" cap="none" normalizeH="0" baseline="0" dirty="0" smtClean="0">
                <a:ln>
                  <a:noFill/>
                </a:ln>
                <a:effectLst/>
                <a:latin typeface="Calibri" pitchFamily="34" charset="0"/>
                <a:ea typeface="Calibri" pitchFamily="34" charset="0"/>
                <a:cs typeface="Times New Roman" pitchFamily="18"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n.s</a:t>
            </a:r>
            <a:r>
              <a:rPr kumimoji="0" lang="en-US" sz="900" b="0" i="0" u="none" strike="noStrike" cap="none" normalizeH="0" baseline="0" dirty="0" smtClean="0">
                <a:ln>
                  <a:noFill/>
                </a:ln>
                <a:effectLst/>
                <a:latin typeface="Arial" pitchFamily="34" charset="0"/>
                <a:ea typeface="Calibri" pitchFamily="34" charset="0"/>
                <a:cs typeface="Arial" pitchFamily="34" charset="0"/>
              </a:rPr>
              <a:t>., non-significant.</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Left panel, cell proliferation differences determined by the MTT assay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SKMEL28 cells. Values shown were obtained from two independent experiments with 12 replicates and expressed as mean </a:t>
            </a:r>
            <a:r>
              <a:rPr kumimoji="0" lang="en-US" sz="900" b="0" i="0" u="none" strike="noStrike" cap="none" normalizeH="0" baseline="0" dirty="0" smtClean="0">
                <a:ln>
                  <a:noFill/>
                </a:ln>
                <a:effectLst/>
                <a:latin typeface="Arial" pitchFamily="34" charset="0"/>
                <a:ea typeface="MTSY" charset="-128"/>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SEM; significance was determined from a 10,000-permutation t-test with Holm correction of the difference between growth curves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n.s</a:t>
            </a:r>
            <a:r>
              <a:rPr kumimoji="0" lang="en-US" sz="900" b="0" i="0" u="none" strike="noStrike" cap="none" normalizeH="0" baseline="0" dirty="0" smtClean="0">
                <a:ln>
                  <a:noFill/>
                </a:ln>
                <a:effectLst/>
                <a:latin typeface="Arial" pitchFamily="34" charset="0"/>
                <a:ea typeface="Calibri" pitchFamily="34" charset="0"/>
                <a:cs typeface="Arial" pitchFamily="34" charset="0"/>
              </a:rPr>
              <a:t>., non-significant; *, p &lt; 0.05). Real-Time measurement of cell invasion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WM266.4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 Center panel, measurement of tumor volume changes in subcutaneous implanted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TBC1D16-47KD depleted SKMEL28 cells. Western blots of TBC1D16-47KD and 86KD protein levels show the stability of the infection. Illustrative tumor samples obtained at the end-point of the subcutaneous growth nude mice experiment (n=10). Significance was determined from a 10,000-permutation t-test with Holm correction of the difference between growth curves (*, p &lt; 0.05). Mean ± SEM tumor weights of subcutaneous tumors are shown. 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 *, p &lt; 0.05.</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Left, western blot showing differentially expressed proteins TBC1D16-47KD and EGFR but not TBC1D16-86KD in WM793 and SKMEL28 cell lines in association with the methylation status of the secondary promoter of TBC1D16. Center, western blot analyses in SKMEL28 show that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-mediated downregulation of TBC1D16-45KD induces higher levels of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in comparison to the control cells, particularly after 30min of EGF stimulation. Protein levels were determined 0, 15, 30, and 60 min after EGF stimulation. Right, total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protein levels after reintroduction of TBC1D16-45KD/47KD protein in the primary melanoma cell line WM793.  Densitometry of the western blot relative to the control (WM793 mock without stimulation).</a:t>
            </a: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(e) Left, TBC1D16-47KD transfection in WM793 increased drug sensitivity. Right,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-depletion of TBC1D16-47KD in SKMEL28 cells increased resistance to BRAF/MEK inhibitors. Cell viability was determined by MTT and SRB assays.</a:t>
            </a:r>
            <a:r>
              <a:rPr kumimoji="0" lang="es-ES" sz="700" b="0" i="0" u="none" strike="noStrike" cap="none" normalizeH="0" baseline="0" dirty="0" smtClean="0">
                <a:ln>
                  <a:noFill/>
                </a:ln>
                <a:effectLst/>
                <a:latin typeface="Arial" pitchFamily="34" charset="0"/>
                <a:cs typeface="Arial" pitchFamily="34" charset="0"/>
              </a:rPr>
              <a:t> </a:t>
            </a:r>
            <a:endParaRPr kumimoji="0" lang="es-E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9</a:t>
            </a:r>
            <a:endParaRPr lang="en-US" sz="1000" b="1" dirty="0">
              <a:latin typeface="Arial" pitchFamily="34" charset="0"/>
              <a:cs typeface="Arial" pitchFamily="34" charset="0"/>
            </a:endParaRPr>
          </a:p>
        </p:txBody>
      </p:sp>
      <p:pic>
        <p:nvPicPr>
          <p:cNvPr id="9218" name="Picture 2"/>
          <p:cNvPicPr>
            <a:picLocks noChangeAspect="1" noChangeArrowheads="1"/>
          </p:cNvPicPr>
          <p:nvPr/>
        </p:nvPicPr>
        <p:blipFill>
          <a:blip r:embed="rId2"/>
          <a:srcRect/>
          <a:stretch>
            <a:fillRect/>
          </a:stretch>
        </p:blipFill>
        <p:spPr bwMode="auto">
          <a:xfrm>
            <a:off x="11113" y="2046288"/>
            <a:ext cx="7199312" cy="5691187"/>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0" y="0"/>
            <a:ext cx="7223125" cy="50987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ts val="600"/>
              </a:spcAft>
              <a:buClrTx/>
              <a:buSzTx/>
              <a:buFontTx/>
              <a:buNone/>
              <a:tabLs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Fig.9. </a:t>
            </a:r>
            <a:r>
              <a:rPr kumimoji="0" lang="en-US" sz="900" i="0" u="none" strike="noStrike" cap="none" normalizeH="0" baseline="0" dirty="0" smtClean="0">
                <a:ln>
                  <a:noFill/>
                </a:ln>
                <a:effectLst/>
                <a:latin typeface="Arial" pitchFamily="34" charset="0"/>
                <a:ea typeface="Calibri" pitchFamily="34" charset="0"/>
                <a:cs typeface="Arial" pitchFamily="34" charset="0"/>
              </a:rPr>
              <a:t>Functional assays for GAP and </a:t>
            </a:r>
            <a:r>
              <a:rPr kumimoji="0" lang="en-US" sz="900" i="0" u="none" strike="noStrike" cap="none" normalizeH="0" baseline="0" dirty="0" err="1" smtClean="0">
                <a:ln>
                  <a:noFill/>
                </a:ln>
                <a:effectLst/>
                <a:latin typeface="Arial" pitchFamily="34" charset="0"/>
                <a:ea typeface="Calibri" pitchFamily="34" charset="0"/>
                <a:cs typeface="Arial" pitchFamily="34" charset="0"/>
              </a:rPr>
              <a:t>EGFR</a:t>
            </a:r>
            <a:r>
              <a:rPr kumimoji="0" lang="en-US" sz="900" i="0" u="none" strike="noStrike" cap="none" normalizeH="0" baseline="0" dirty="0" smtClean="0">
                <a:ln>
                  <a:noFill/>
                </a:ln>
                <a:effectLst/>
                <a:latin typeface="Arial" pitchFamily="34" charset="0"/>
                <a:ea typeface="Calibri" pitchFamily="34" charset="0"/>
                <a:cs typeface="Arial" pitchFamily="34" charset="0"/>
              </a:rPr>
              <a:t> activity.</a:t>
            </a:r>
            <a:endParaRPr kumimoji="0" lang="es-ES" sz="70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 TBC1D16 displays GAP activity for RAB5C </a:t>
            </a:r>
            <a:r>
              <a:rPr kumimoji="0" lang="en-US" sz="900" b="0" i="1" u="none" strike="noStrike" cap="none" normalizeH="0" baseline="0" dirty="0" smtClean="0">
                <a:ln>
                  <a:noFill/>
                </a:ln>
                <a:effectLst/>
                <a:latin typeface="Arial" pitchFamily="34" charset="0"/>
                <a:ea typeface="Calibri" pitchFamily="34" charset="0"/>
                <a:cs typeface="Arial" pitchFamily="34" charset="0"/>
              </a:rPr>
              <a:t>in vitro</a:t>
            </a:r>
            <a:r>
              <a:rPr kumimoji="0" lang="en-US" sz="900" b="0" i="0" u="none" strike="noStrike" cap="none" normalizeH="0" baseline="0" dirty="0" smtClean="0">
                <a:ln>
                  <a:noFill/>
                </a:ln>
                <a:effectLst/>
                <a:latin typeface="Arial" pitchFamily="34" charset="0"/>
                <a:ea typeface="Calibri" pitchFamily="34" charset="0"/>
                <a:cs typeface="Arial" pitchFamily="34" charset="0"/>
              </a:rPr>
              <a:t>. GTP hydrolysis by recombinant RAB5C was assayed in reactions containing 0.3 </a:t>
            </a:r>
            <a:r>
              <a:rPr kumimoji="0" lang="en-US" sz="900" b="0" i="0" u="none" strike="noStrike" cap="none" normalizeH="0" baseline="0" dirty="0" err="1" smtClean="0">
                <a:ln>
                  <a:noFill/>
                </a:ln>
                <a:effectLst/>
                <a:latin typeface="Symbol" pitchFamily="18" charset="2"/>
                <a:ea typeface="Calibri" pitchFamily="34" charset="0"/>
                <a:cs typeface="Times New Roman" pitchFamily="18" charset="0"/>
              </a:rPr>
              <a:t>m</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
            </a:r>
            <a:r>
              <a:rPr kumimoji="0" lang="en-US" sz="900" b="0" i="0" u="none" strike="noStrike" cap="none" normalizeH="0" baseline="0" dirty="0" smtClean="0">
                <a:ln>
                  <a:noFill/>
                </a:ln>
                <a:effectLst/>
                <a:latin typeface="Arial" pitchFamily="34" charset="0"/>
                <a:ea typeface="Calibri" pitchFamily="34" charset="0"/>
                <a:cs typeface="Arial" pitchFamily="34" charset="0"/>
              </a:rPr>
              <a:t> of [</a:t>
            </a:r>
            <a:r>
              <a:rPr kumimoji="0" lang="en-US" sz="900" b="0" i="0" u="none" strike="noStrike" cap="none" normalizeH="0" baseline="0" dirty="0" smtClean="0">
                <a:ln>
                  <a:noFill/>
                </a:ln>
                <a:effectLst/>
                <a:latin typeface="Symbol" pitchFamily="18" charset="2"/>
                <a:ea typeface="Calibri" pitchFamily="34" charset="0"/>
                <a:cs typeface="Times New Roman" pitchFamily="18" charset="0"/>
              </a:rPr>
              <a:t>g</a:t>
            </a:r>
            <a:r>
              <a:rPr kumimoji="0" lang="en-US" sz="900" b="0" i="0" u="none" strike="noStrike" cap="none" normalizeH="0" baseline="0" dirty="0" smtClean="0">
                <a:ln>
                  <a:noFill/>
                </a:ln>
                <a:effectLst/>
                <a:latin typeface="Calibri" pitchFamily="34" charset="0"/>
                <a:ea typeface="Calibri" pitchFamily="34" charset="0"/>
                <a:cs typeface="Times New Roman" pitchFamily="18" charset="0"/>
              </a:rPr>
              <a:t>-</a:t>
            </a:r>
            <a:r>
              <a:rPr kumimoji="0" lang="en-US" sz="900" b="0" i="0" u="none" strike="noStrike" cap="none" normalizeH="0" baseline="30000" dirty="0" smtClean="0">
                <a:ln>
                  <a:noFill/>
                </a:ln>
                <a:effectLst/>
                <a:latin typeface="Arial" pitchFamily="34" charset="0"/>
                <a:ea typeface="Calibri" pitchFamily="34" charset="0"/>
                <a:cs typeface="Arial" pitchFamily="34" charset="0"/>
              </a:rPr>
              <a:t>32</a:t>
            </a:r>
            <a:r>
              <a:rPr kumimoji="0" lang="en-US" sz="900" b="0" i="0" u="none" strike="noStrike" cap="none" normalizeH="0" baseline="0" dirty="0" smtClean="0">
                <a:ln>
                  <a:noFill/>
                </a:ln>
                <a:effectLst/>
                <a:latin typeface="Arial" pitchFamily="34" charset="0"/>
                <a:ea typeface="Calibri" pitchFamily="34" charset="0"/>
                <a:cs typeface="Arial" pitchFamily="34" charset="0"/>
              </a:rPr>
              <a:t>P]GTP-loaded RAB5C in the presence of purified TBC1D16-47KD at the indicated concentrations.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Left panel, cell proliferation differences determined by the MTT assay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RAB5C depleted IGR37 cells. Values shown were obtained from two independent experiments with 12 replicates and expressed as mean </a:t>
            </a:r>
            <a:r>
              <a:rPr kumimoji="0" lang="en-US" sz="900" b="0" i="0" u="none" strike="noStrike" cap="none" normalizeH="0" baseline="0" dirty="0" smtClean="0">
                <a:ln>
                  <a:noFill/>
                </a:ln>
                <a:effectLst/>
                <a:latin typeface="Arial" pitchFamily="34" charset="0"/>
                <a:ea typeface="MTSY" charset="-128"/>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SEM; significance was determined from a 10,000-permutation t-test with Holm correction of the difference between growth curves. ***, p &lt; 0.001. Right panel, real-time measurement of cell invasion in scramble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RAB5C depleted IGR37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Western blot analyses show that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-mediated downregulation of RAB5C induces lower levels of EGFR in comparison to the control cells. Conversely, RAB5C overexpression promotes EGFR accumulation in the same cell line. Protein levels were determined at 0, 15, 30, and 60 min after EGF stimulation.</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EGFR protein levels in three cell compartments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cytosol</a:t>
            </a:r>
            <a:r>
              <a:rPr kumimoji="0" lang="en-US" sz="900" b="0" i="0" u="none" strike="noStrike" cap="none" normalizeH="0" baseline="0" dirty="0" smtClean="0">
                <a:ln>
                  <a:noFill/>
                </a:ln>
                <a:effectLst/>
                <a:latin typeface="Arial" pitchFamily="34" charset="0"/>
                <a:ea typeface="Calibri" pitchFamily="34" charset="0"/>
                <a:cs typeface="Arial" pitchFamily="34" charset="0"/>
              </a:rPr>
              <a:t>, membranes, and nucleus) in the metastatic melanoma cell line IGR37 in basal conditions and after overexpression of RAB5C.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(e) Total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protein levels in an EGF time course in paired primary/metastatic cell lines of breast and colon, respectively. </a:t>
            </a:r>
            <a:r>
              <a:rPr kumimoji="0" lang="en-GB" sz="900" b="0" i="0" u="none" strike="noStrike" cap="none" normalizeH="0" baseline="0" dirty="0" smtClean="0">
                <a:ln>
                  <a:noFill/>
                </a:ln>
                <a:effectLst/>
                <a:latin typeface="Arial" pitchFamily="34" charset="0"/>
                <a:ea typeface="Calibri" pitchFamily="34" charset="0"/>
                <a:cs typeface="Arial" pitchFamily="34" charset="0"/>
              </a:rPr>
              <a:t>Western blot analyses indicate that MDA-MB-468PT and SW480 (methylated and silenced for TBC1D16-47KD) show high amount of EGFR and its </a:t>
            </a:r>
            <a:r>
              <a:rPr kumimoji="0" lang="en-GB" sz="900" b="0" i="0" u="none" strike="noStrike" cap="none" normalizeH="0" baseline="0" dirty="0" err="1" smtClean="0">
                <a:ln>
                  <a:noFill/>
                </a:ln>
                <a:effectLst/>
                <a:latin typeface="Arial" pitchFamily="34" charset="0"/>
                <a:ea typeface="Calibri" pitchFamily="34" charset="0"/>
                <a:cs typeface="Arial" pitchFamily="34" charset="0"/>
              </a:rPr>
              <a:t>phosphorylated</a:t>
            </a:r>
            <a:r>
              <a:rPr kumimoji="0" lang="en-GB" sz="900" b="0" i="0" u="none" strike="noStrike" cap="none" normalizeH="0" baseline="0" dirty="0" smtClean="0">
                <a:ln>
                  <a:noFill/>
                </a:ln>
                <a:effectLst/>
                <a:latin typeface="Arial" pitchFamily="34" charset="0"/>
                <a:ea typeface="Calibri" pitchFamily="34" charset="0"/>
                <a:cs typeface="Arial" pitchFamily="34" charset="0"/>
              </a:rPr>
              <a:t> Y1068 form, whilst MDA-MB-468LN and SW620 cells (unmethylated and expressing TBC1D16-47KD) had minimal amounts of EGFR.</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GB" sz="900" b="0" i="0" u="none" strike="noStrike" cap="none" normalizeH="0" baseline="0" dirty="0" smtClean="0">
                <a:ln>
                  <a:noFill/>
                </a:ln>
                <a:effectLst/>
                <a:latin typeface="Arial" pitchFamily="34" charset="0"/>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f) Top panel, total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protein levels after reintroduction of TBC1D16-47KD protein in the primary melanoma cell line IGR39.  Down panel, densitometry of the western blot relative to the control (IGR39 mock without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estimulation</a:t>
            </a:r>
            <a:r>
              <a:rPr kumimoji="0" lang="en-US" sz="900" b="0"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e.e</a:t>
            </a:r>
            <a:r>
              <a:rPr kumimoji="0" lang="en-US" sz="900" b="0" i="0" u="none" strike="noStrike" cap="none" normalizeH="0" baseline="0" dirty="0" smtClean="0">
                <a:ln>
                  <a:noFill/>
                </a:ln>
                <a:effectLst/>
                <a:latin typeface="Arial" pitchFamily="34" charset="0"/>
                <a:ea typeface="Calibri" pitchFamily="34" charset="0"/>
                <a:cs typeface="Arial" pitchFamily="34" charset="0"/>
              </a:rPr>
              <a:t>., ectopic expression.</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16562" y="0"/>
            <a:ext cx="1710725"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10</a:t>
            </a:r>
            <a:endParaRPr lang="en-US" sz="1000" b="1" dirty="0">
              <a:latin typeface="Arial" pitchFamily="34" charset="0"/>
              <a:cs typeface="Arial" pitchFamily="34" charset="0"/>
            </a:endParaRPr>
          </a:p>
        </p:txBody>
      </p:sp>
      <p:pic>
        <p:nvPicPr>
          <p:cNvPr id="10242" name="Picture 2"/>
          <p:cNvPicPr>
            <a:picLocks noChangeAspect="1" noChangeArrowheads="1"/>
          </p:cNvPicPr>
          <p:nvPr/>
        </p:nvPicPr>
        <p:blipFill>
          <a:blip r:embed="rId2"/>
          <a:srcRect/>
          <a:stretch>
            <a:fillRect/>
          </a:stretch>
        </p:blipFill>
        <p:spPr bwMode="auto">
          <a:xfrm>
            <a:off x="11113" y="1801813"/>
            <a:ext cx="7199312" cy="617855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240771" y="424288"/>
            <a:ext cx="680177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ct val="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Fig.1. </a:t>
            </a:r>
            <a:r>
              <a:rPr kumimoji="0" lang="en-US" sz="900" i="0" u="none" strike="noStrike" cap="none" normalizeH="0" baseline="0" dirty="0" err="1" smtClean="0">
                <a:ln>
                  <a:noFill/>
                </a:ln>
                <a:effectLst/>
                <a:latin typeface="Arial" pitchFamily="34" charset="0"/>
                <a:ea typeface="Calibri" pitchFamily="34" charset="0"/>
                <a:cs typeface="Arial" pitchFamily="34" charset="0"/>
              </a:rPr>
              <a:t>Bisulfite</a:t>
            </a:r>
            <a:r>
              <a:rPr kumimoji="0" lang="en-US" sz="900" i="0" u="none" strike="noStrike" cap="none" normalizeH="0" baseline="0" dirty="0" smtClean="0">
                <a:ln>
                  <a:noFill/>
                </a:ln>
                <a:effectLst/>
                <a:latin typeface="Arial" pitchFamily="34" charset="0"/>
                <a:ea typeface="Calibri" pitchFamily="34" charset="0"/>
                <a:cs typeface="Arial" pitchFamily="34" charset="0"/>
              </a:rPr>
              <a:t> genomic sequencing </a:t>
            </a:r>
            <a:r>
              <a:rPr lang="en-US" sz="900" dirty="0" smtClean="0">
                <a:latin typeface="Arial" pitchFamily="34" charset="0"/>
                <a:ea typeface="Calibri" pitchFamily="34" charset="0"/>
                <a:cs typeface="Arial" pitchFamily="34" charset="0"/>
              </a:rPr>
              <a:t>in the </a:t>
            </a:r>
            <a:r>
              <a:rPr lang="en-US" sz="900" dirty="0" err="1" smtClean="0">
                <a:latin typeface="Arial" pitchFamily="34" charset="0"/>
                <a:ea typeface="Calibri" pitchFamily="34" charset="0"/>
                <a:cs typeface="Arial" pitchFamily="34" charset="0"/>
              </a:rPr>
              <a:t>TBC1D16-86KD</a:t>
            </a:r>
            <a:r>
              <a:rPr lang="en-US" sz="900" dirty="0" smtClean="0">
                <a:latin typeface="Arial" pitchFamily="34" charset="0"/>
                <a:ea typeface="Calibri" pitchFamily="34" charset="0"/>
                <a:cs typeface="Arial" pitchFamily="34" charset="0"/>
              </a:rPr>
              <a:t> promoter </a:t>
            </a:r>
            <a:r>
              <a:rPr lang="en-US" sz="900" dirty="0" err="1" smtClean="0">
                <a:latin typeface="Arial" pitchFamily="34" charset="0"/>
                <a:ea typeface="Calibri" pitchFamily="34" charset="0"/>
                <a:cs typeface="Arial" pitchFamily="34" charset="0"/>
              </a:rPr>
              <a:t>CpG</a:t>
            </a:r>
            <a:r>
              <a:rPr lang="en-US" sz="900" dirty="0" smtClean="0">
                <a:latin typeface="Arial" pitchFamily="34" charset="0"/>
                <a:ea typeface="Calibri" pitchFamily="34" charset="0"/>
                <a:cs typeface="Arial" pitchFamily="34" charset="0"/>
              </a:rPr>
              <a:t> island.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Bisulfite</a:t>
            </a:r>
            <a:r>
              <a:rPr kumimoji="0" lang="en-US" sz="900" b="0" i="0" u="none" strike="noStrike" cap="none" normalizeH="0" baseline="0" dirty="0" smtClean="0">
                <a:ln>
                  <a:noFill/>
                </a:ln>
                <a:effectLst/>
                <a:latin typeface="Arial" pitchFamily="34" charset="0"/>
                <a:ea typeface="Calibri" pitchFamily="34" charset="0"/>
                <a:cs typeface="Arial" pitchFamily="34" charset="0"/>
              </a:rPr>
              <a:t> genomic sequencing of eight individual clones in the TBC1D16-86KD promoter CpG island was used to determine DNA methylation status in paired primary/metastasis cancer cell lines for melanoma, breast, and colon, respectively. Presence of a methylated or unmethylated cytosine is indicated by a black or a white square, respectively.</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ChangeArrowheads="1"/>
          </p:cNvSpPr>
          <p:nvPr/>
        </p:nvSpPr>
        <p:spPr bwMode="auto">
          <a:xfrm>
            <a:off x="0" y="563"/>
            <a:ext cx="7223125" cy="17004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ts val="600"/>
              </a:spcAft>
              <a:buClrTx/>
              <a:buSzTx/>
              <a:buFontTx/>
              <a:buNone/>
              <a:tabLs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Fig.10.</a:t>
            </a:r>
            <a:r>
              <a:rPr kumimoji="0" lang="en-US" sz="900" b="0" i="0" u="none" strike="noStrike" cap="none" normalizeH="0" baseline="0" dirty="0" smtClean="0">
                <a:ln>
                  <a:noFill/>
                </a:ln>
                <a:effectLst/>
                <a:latin typeface="Arial" pitchFamily="34" charset="0"/>
                <a:ea typeface="Calibri" pitchFamily="34" charset="0"/>
                <a:cs typeface="Arial" pitchFamily="34" charset="0"/>
              </a:rPr>
              <a:t> Assays for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MEK</a:t>
            </a:r>
            <a:r>
              <a:rPr kumimoji="0" lang="en-US" sz="900" b="0" i="0" u="none" strike="noStrike" cap="none" normalizeH="0" baseline="0" dirty="0" smtClean="0">
                <a:ln>
                  <a:noFill/>
                </a:ln>
                <a:effectLst/>
                <a:latin typeface="Arial" pitchFamily="34" charset="0"/>
                <a:ea typeface="Calibri" pitchFamily="34" charset="0"/>
                <a:cs typeface="Arial" pitchFamily="34" charset="0"/>
              </a:rPr>
              <a:t>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BRAF</a:t>
            </a:r>
            <a:r>
              <a:rPr kumimoji="0" lang="en-US" sz="900" b="0" i="0" u="none" strike="noStrike" cap="none" normalizeH="0" baseline="0" dirty="0" smtClean="0">
                <a:ln>
                  <a:noFill/>
                </a:ln>
                <a:effectLst/>
                <a:latin typeface="Arial" pitchFamily="34" charset="0"/>
                <a:ea typeface="Calibri" pitchFamily="34" charset="0"/>
                <a:cs typeface="Arial" pitchFamily="34" charset="0"/>
              </a:rPr>
              <a:t> inhibition in cell</a:t>
            </a:r>
            <a:r>
              <a:rPr kumimoji="0" lang="en-US" sz="900" b="0" i="0" u="none" strike="noStrike" cap="none" normalizeH="0" dirty="0" smtClean="0">
                <a:ln>
                  <a:noFill/>
                </a:ln>
                <a:effectLst/>
                <a:latin typeface="Arial" pitchFamily="34" charset="0"/>
                <a:ea typeface="Calibri" pitchFamily="34" charset="0"/>
                <a:cs typeface="Arial" pitchFamily="34" charset="0"/>
              </a:rPr>
              <a:t> lines.</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 (a) MTT and SRB c</a:t>
            </a:r>
            <a:r>
              <a:rPr kumimoji="0" lang="en-GB" sz="900" b="0" i="0" u="none" strike="noStrike" cap="none" normalizeH="0" baseline="0" dirty="0" smtClean="0">
                <a:ln>
                  <a:noFill/>
                </a:ln>
                <a:effectLst/>
                <a:latin typeface="Arial" pitchFamily="34" charset="0"/>
                <a:ea typeface="Calibri" pitchFamily="34" charset="0"/>
                <a:cs typeface="Arial" pitchFamily="34" charset="0"/>
              </a:rPr>
              <a:t>ell viability assays show the significantly higher sensitivity of the unmethylated TBC1D16-47KD breast MDA-MB-468LN and colon SW620 cell lines to MEK inhibitors in comparison to the paired methylated cell lines MDA-MB-468PT and SW48.</a:t>
            </a:r>
            <a:r>
              <a:rPr kumimoji="0" lang="en-US" sz="900" b="0" i="0" u="none" strike="noStrike" cap="none" normalizeH="0" baseline="0" dirty="0" smtClean="0">
                <a:ln>
                  <a:noFill/>
                </a:ln>
                <a:effectLst/>
                <a:latin typeface="Arial" pitchFamily="34" charset="0"/>
                <a:ea typeface="Calibri" pitchFamily="34" charset="0"/>
                <a:cs typeface="Arial" pitchFamily="34" charset="0"/>
              </a:rPr>
              <a:t> IC50 values (</a:t>
            </a:r>
            <a:r>
              <a:rPr kumimoji="0" lang="en-US" sz="900" b="0" i="0" u="none" strike="noStrike" cap="none" normalizeH="0" baseline="0" dirty="0" smtClean="0">
                <a:ln>
                  <a:noFill/>
                </a:ln>
                <a:effectLst/>
                <a:latin typeface="Calibri"/>
                <a:ea typeface="Calibri" pitchFamily="34" charset="0"/>
                <a:cs typeface="Arial" pitchFamily="34" charset="0"/>
              </a:rPr>
              <a:t>µ</a:t>
            </a:r>
            <a:r>
              <a:rPr kumimoji="0" lang="en-US" sz="900" b="0" i="0" u="none" strike="noStrike" cap="none" normalizeH="0" baseline="0" dirty="0" smtClean="0">
                <a:ln>
                  <a:noFill/>
                </a:ln>
                <a:effectLst/>
                <a:latin typeface="Arial" pitchFamily="34" charset="0"/>
                <a:ea typeface="Calibri" pitchFamily="34" charset="0"/>
                <a:cs typeface="Arial" pitchFamily="34" charset="0"/>
              </a:rPr>
              <a:t>M) are indicated. Survival curves represent the average of two independent replicates. P-values were obtained from a 10,000 permutation t-tests with Holm correction (*, p &lt; 0.05; ***, p &lt; 0.001).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 (b) Western blot analyses of the RAS/BRAF/MEK/ERK and PI3K/AKT signaling pathways in TBC1D16-47KD unmethylated (U) or methylated (M) melanoma cells upon using the MEK inhibitor CI1040 or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in high serum conditions, respectively. </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a:srcRect/>
          <a:stretch>
            <a:fillRect/>
          </a:stretch>
        </p:blipFill>
        <p:spPr bwMode="auto">
          <a:xfrm>
            <a:off x="919163" y="31750"/>
            <a:ext cx="5383212" cy="9720263"/>
          </a:xfrm>
          <a:prstGeom prst="rect">
            <a:avLst/>
          </a:prstGeom>
          <a:noFill/>
          <a:ln w="9525">
            <a:noFill/>
            <a:miter lim="800000"/>
            <a:headEnd/>
            <a:tailEnd/>
          </a:ln>
        </p:spPr>
      </p:pic>
      <p:sp>
        <p:nvSpPr>
          <p:cNvPr id="5" name="4 CuadroTexto"/>
          <p:cNvSpPr txBox="1"/>
          <p:nvPr/>
        </p:nvSpPr>
        <p:spPr>
          <a:xfrm>
            <a:off x="5516562" y="0"/>
            <a:ext cx="1710725"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11</a:t>
            </a:r>
            <a:endParaRPr lang="en-US" sz="1000" b="1" dirty="0">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noChangeArrowheads="1"/>
          </p:cNvSpPr>
          <p:nvPr/>
        </p:nvSpPr>
        <p:spPr bwMode="auto">
          <a:xfrm>
            <a:off x="0" y="0"/>
            <a:ext cx="7223125" cy="3959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Fig.11.</a:t>
            </a:r>
            <a:r>
              <a:rPr kumimoji="0" lang="en-US" sz="900" b="0" i="0" u="none" strike="noStrike" cap="none" normalizeH="0" baseline="0" dirty="0" smtClean="0">
                <a:ln>
                  <a:noFill/>
                </a:ln>
                <a:effectLst/>
                <a:latin typeface="Arial" pitchFamily="34" charset="0"/>
                <a:ea typeface="Calibri" pitchFamily="34" charset="0"/>
                <a:cs typeface="Arial" pitchFamily="34" charset="0"/>
              </a:rPr>
              <a:t> </a:t>
            </a:r>
            <a:r>
              <a:rPr lang="en-US" sz="900" dirty="0" smtClean="0">
                <a:latin typeface="Arial" pitchFamily="34" charset="0"/>
                <a:ea typeface="Calibri" pitchFamily="34" charset="0"/>
                <a:cs typeface="Arial" pitchFamily="34" charset="0"/>
              </a:rPr>
              <a:t>Assays for </a:t>
            </a:r>
            <a:r>
              <a:rPr lang="en-US" sz="900" dirty="0" err="1" smtClean="0">
                <a:latin typeface="Arial" pitchFamily="34" charset="0"/>
                <a:ea typeface="Calibri" pitchFamily="34" charset="0"/>
                <a:cs typeface="Arial" pitchFamily="34" charset="0"/>
              </a:rPr>
              <a:t>EGFR</a:t>
            </a:r>
            <a:r>
              <a:rPr lang="en-US" sz="900" dirty="0" smtClean="0">
                <a:latin typeface="Arial" pitchFamily="34" charset="0"/>
                <a:ea typeface="Calibri" pitchFamily="34" charset="0"/>
                <a:cs typeface="Arial" pitchFamily="34" charset="0"/>
              </a:rPr>
              <a:t> inhibition in melanoma cell lines.</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 (a) Top, synergistic effect of combination of BRAF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MEK (CI1040) and EGFR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Gefitinib</a:t>
            </a:r>
            <a:r>
              <a:rPr kumimoji="0" lang="en-US" sz="900" b="0" i="0" u="none" strike="noStrike" cap="none" normalizeH="0" baseline="0" dirty="0" smtClean="0">
                <a:ln>
                  <a:noFill/>
                </a:ln>
                <a:effectLst/>
                <a:latin typeface="Arial" pitchFamily="34" charset="0"/>
                <a:ea typeface="Calibri" pitchFamily="34" charset="0"/>
                <a:cs typeface="Arial" pitchFamily="34" charset="0"/>
              </a:rPr>
              <a:t>) inhibitors on IGR39 (methylated and repressed for TBC1D16-47KD) cell viability. Bottom, nearly additive/slight antagonism effect of combination of BRAF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MEK (CI1040) and EGFR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Gefitinib</a:t>
            </a:r>
            <a:r>
              <a:rPr kumimoji="0" lang="en-US" sz="900" b="0" i="0" u="none" strike="noStrike" cap="none" normalizeH="0" baseline="0" dirty="0" smtClean="0">
                <a:ln>
                  <a:noFill/>
                </a:ln>
                <a:effectLst/>
                <a:latin typeface="Arial" pitchFamily="34" charset="0"/>
                <a:ea typeface="Calibri" pitchFamily="34" charset="0"/>
                <a:cs typeface="Arial" pitchFamily="34" charset="0"/>
              </a:rPr>
              <a:t>) inhibitors on IGR37 (unmethylated and expressing for TBC1D16-47KD) cell viability. Dose/effect curves for single inhibitors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CI1040,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Gefitinib</a:t>
            </a:r>
            <a:r>
              <a:rPr kumimoji="0" lang="en-US" sz="900" b="0" i="0" u="none" strike="noStrike" cap="none" normalizeH="0" baseline="0" dirty="0" smtClean="0">
                <a:ln>
                  <a:noFill/>
                </a:ln>
                <a:effectLst/>
                <a:latin typeface="Arial" pitchFamily="34" charset="0"/>
                <a:ea typeface="Calibri" pitchFamily="34" charset="0"/>
                <a:cs typeface="Arial" pitchFamily="34" charset="0"/>
              </a:rPr>
              <a:t> and their combinations 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equipotency</a:t>
            </a:r>
            <a:r>
              <a:rPr kumimoji="0" lang="en-US" sz="900" b="0" i="0" u="none" strike="noStrike" cap="none" normalizeH="0" baseline="0" dirty="0" smtClean="0">
                <a:ln>
                  <a:noFill/>
                </a:ln>
                <a:effectLst/>
                <a:latin typeface="Arial" pitchFamily="34" charset="0"/>
                <a:ea typeface="Calibri" pitchFamily="34" charset="0"/>
                <a:cs typeface="Arial" pitchFamily="34" charset="0"/>
              </a:rPr>
              <a:t> ratio based on the IC50s are presented. Cell viability was measured at 72h after drug treatment using MTT-based cell viability assay. Relative cell viability of drug-treated cells was calculated as a fraction of the cells treated with DMSO (0.1%). Combination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indexs</a:t>
            </a:r>
            <a:r>
              <a:rPr kumimoji="0" lang="en-US" sz="900" b="0" i="0" u="none" strike="noStrike" cap="none" normalizeH="0" baseline="0" dirty="0" smtClean="0">
                <a:ln>
                  <a:noFill/>
                </a:ln>
                <a:effectLst/>
                <a:latin typeface="Arial" pitchFamily="34" charset="0"/>
                <a:ea typeface="Calibri" pitchFamily="34" charset="0"/>
                <a:cs typeface="Arial" pitchFamily="34" charset="0"/>
              </a:rPr>
              <a:t> (CI) at 50% dose response are calculated using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CalcuSyn</a:t>
            </a:r>
            <a:r>
              <a:rPr kumimoji="0" lang="en-US" sz="900" b="0" i="0" u="none" strike="noStrike" cap="none" normalizeH="0" baseline="0" dirty="0" smtClean="0">
                <a:ln>
                  <a:noFill/>
                </a:ln>
                <a:effectLst/>
                <a:latin typeface="Arial" pitchFamily="34" charset="0"/>
                <a:ea typeface="Calibri" pitchFamily="34" charset="0"/>
                <a:cs typeface="Arial" pitchFamily="34" charset="0"/>
              </a:rPr>
              <a:t> software.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polygonogram</a:t>
            </a:r>
            <a:r>
              <a:rPr kumimoji="0" lang="en-US" sz="900" b="0" i="0" u="none" strike="noStrike" cap="none" normalizeH="0" baseline="0" dirty="0" smtClean="0">
                <a:ln>
                  <a:noFill/>
                </a:ln>
                <a:effectLst/>
                <a:latin typeface="Arial" pitchFamily="34" charset="0"/>
                <a:ea typeface="Calibri" pitchFamily="34" charset="0"/>
                <a:cs typeface="Arial" pitchFamily="34" charset="0"/>
              </a:rPr>
              <a:t> of the three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antitumoral</a:t>
            </a:r>
            <a:r>
              <a:rPr kumimoji="0" lang="en-US" sz="900" b="0" i="0" u="none" strike="noStrike" cap="none" normalizeH="0" baseline="0" dirty="0" smtClean="0">
                <a:ln>
                  <a:noFill/>
                </a:ln>
                <a:effectLst/>
                <a:latin typeface="Arial" pitchFamily="34" charset="0"/>
                <a:ea typeface="Calibri" pitchFamily="34" charset="0"/>
                <a:cs typeface="Arial" pitchFamily="34" charset="0"/>
              </a:rPr>
              <a:t> agents tested in the paired melanoma cell lines IGR39 and IGR37 is shown.</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 (b) Western blot analyses of the biochemical response of IGR39 (methylated and repressed for TBC1D16-47KD) and IGR37 (unmethylated and expressing for TBC1D16-47KD) cells treated with MEK inhibitor CI1040, BRAF inhibitor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and EGFR inhibitor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gefitinib</a:t>
            </a:r>
            <a:r>
              <a:rPr kumimoji="0" lang="en-US" sz="900" b="0" i="0" u="none" strike="noStrike" cap="none" normalizeH="0" baseline="0" dirty="0" smtClean="0">
                <a:ln>
                  <a:noFill/>
                </a:ln>
                <a:effectLst/>
                <a:latin typeface="Arial" pitchFamily="34" charset="0"/>
                <a:ea typeface="Calibri" pitchFamily="34" charset="0"/>
                <a:cs typeface="Arial" pitchFamily="34" charset="0"/>
              </a:rPr>
              <a:t>, or their combination in low (0.1%) and high (10% FBS) serum conditions. Cells were harvested at 4h after drug treatment. In IGR39 (methylated and repressed for TBC1D16-47KD ), in low serum conditions and in the presence of EGF, MEK and BRAF inhibition results in strong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phosphorilated</a:t>
            </a:r>
            <a:r>
              <a:rPr kumimoji="0" lang="en-US" sz="900" b="0" i="0" u="none" strike="noStrike" cap="none" normalizeH="0" baseline="0" dirty="0" smtClean="0">
                <a:ln>
                  <a:noFill/>
                </a:ln>
                <a:effectLst/>
                <a:latin typeface="Arial" pitchFamily="34" charset="0"/>
                <a:ea typeface="Calibri" pitchFamily="34" charset="0"/>
                <a:cs typeface="Arial" pitchFamily="34" charset="0"/>
              </a:rPr>
              <a:t> EGFR and AKT proteins, which is abrogated by EGFR inhibitor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gefitinib</a:t>
            </a:r>
            <a:r>
              <a:rPr kumimoji="0" lang="en-US" sz="900" b="0" i="0" u="none" strike="noStrike" cap="none" normalizeH="0" baseline="0" dirty="0" smtClean="0">
                <a:ln>
                  <a:noFill/>
                </a:ln>
                <a:effectLst/>
                <a:latin typeface="Arial" pitchFamily="34" charset="0"/>
                <a:ea typeface="Calibri" pitchFamily="34" charset="0"/>
                <a:cs typeface="Arial" pitchFamily="34" charset="0"/>
              </a:rPr>
              <a:t> (black and white arrow heads, respectively). Blocking the RAS/BRAF/MEK/ERK pathway upstream of MEK protein using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dabrafenib</a:t>
            </a:r>
            <a:r>
              <a:rPr kumimoji="0" lang="en-US" sz="900" b="0" i="0" u="none" strike="noStrike" cap="none" normalizeH="0" baseline="0" dirty="0" smtClean="0">
                <a:ln>
                  <a:noFill/>
                </a:ln>
                <a:effectLst/>
                <a:latin typeface="Arial" pitchFamily="34" charset="0"/>
                <a:ea typeface="Calibri" pitchFamily="34" charset="0"/>
                <a:cs typeface="Arial" pitchFamily="34" charset="0"/>
              </a:rPr>
              <a:t> is not sufficient to avoid ERK activation (red arrow heads) given the activation of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contralateral</a:t>
            </a:r>
            <a:r>
              <a:rPr kumimoji="0" lang="en-US" sz="900" b="0" i="0" u="none" strike="noStrike" cap="none" normalizeH="0" baseline="0" dirty="0" smtClean="0">
                <a:ln>
                  <a:noFill/>
                </a:ln>
                <a:effectLst/>
                <a:latin typeface="Arial" pitchFamily="34" charset="0"/>
                <a:ea typeface="Calibri" pitchFamily="34" charset="0"/>
                <a:cs typeface="Arial" pitchFamily="34" charset="0"/>
              </a:rPr>
              <a:t> PI3K/AKT pathway upon EGFR stimulation (red arrow heads). Conversely, in IGR37 (unmethylated and expressing for TBC1D16-47KD)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whith</a:t>
            </a:r>
            <a:r>
              <a:rPr kumimoji="0" lang="en-US" sz="900" b="0" i="0" u="none" strike="noStrike" cap="none" normalizeH="0" baseline="0" dirty="0" smtClean="0">
                <a:ln>
                  <a:noFill/>
                </a:ln>
                <a:effectLst/>
                <a:latin typeface="Arial" pitchFamily="34" charset="0"/>
                <a:ea typeface="Calibri" pitchFamily="34" charset="0"/>
                <a:cs typeface="Arial" pitchFamily="34" charset="0"/>
              </a:rPr>
              <a:t> lower EGFR levels, AKT activation cannot occurs and ERK is always repressed using both MEK and BRAF inhibitors. Similar results were observed in high serum conditions.</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16562" y="0"/>
            <a:ext cx="1710725"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12</a:t>
            </a:r>
            <a:endParaRPr lang="en-US" sz="1000" b="1" dirty="0">
              <a:latin typeface="Arial" pitchFamily="34" charset="0"/>
              <a:cs typeface="Arial" pitchFamily="34" charset="0"/>
            </a:endParaRPr>
          </a:p>
        </p:txBody>
      </p:sp>
      <p:pic>
        <p:nvPicPr>
          <p:cNvPr id="12290" name="Picture 2"/>
          <p:cNvPicPr>
            <a:picLocks noChangeAspect="1" noChangeArrowheads="1"/>
          </p:cNvPicPr>
          <p:nvPr/>
        </p:nvPicPr>
        <p:blipFill>
          <a:blip r:embed="rId2"/>
          <a:srcRect/>
          <a:stretch>
            <a:fillRect/>
          </a:stretch>
        </p:blipFill>
        <p:spPr bwMode="auto">
          <a:xfrm>
            <a:off x="11113" y="1679575"/>
            <a:ext cx="7199312" cy="6423025"/>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1"/>
          <p:cNvSpPr>
            <a:spLocks noChangeArrowheads="1"/>
          </p:cNvSpPr>
          <p:nvPr/>
        </p:nvSpPr>
        <p:spPr bwMode="auto">
          <a:xfrm>
            <a:off x="0" y="0"/>
            <a:ext cx="7223125" cy="50295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Fig.12. </a:t>
            </a:r>
            <a:r>
              <a:rPr lang="en-US" sz="900" dirty="0" err="1" smtClean="0">
                <a:latin typeface="Arial" pitchFamily="34" charset="0"/>
                <a:ea typeface="Calibri" pitchFamily="34" charset="0"/>
                <a:cs typeface="Arial" pitchFamily="34" charset="0"/>
              </a:rPr>
              <a:t>TBC1D16-47KD</a:t>
            </a:r>
            <a:r>
              <a:rPr lang="en-US" sz="900" dirty="0" smtClean="0">
                <a:latin typeface="Arial" pitchFamily="34" charset="0"/>
                <a:ea typeface="Calibri" pitchFamily="34" charset="0"/>
                <a:cs typeface="Arial" pitchFamily="34" charset="0"/>
              </a:rPr>
              <a:t> </a:t>
            </a:r>
            <a:r>
              <a:rPr lang="en-US" sz="900" dirty="0" err="1" smtClean="0">
                <a:latin typeface="Arial" pitchFamily="34" charset="0"/>
                <a:ea typeface="Calibri" pitchFamily="34" charset="0"/>
                <a:cs typeface="Arial" pitchFamily="34" charset="0"/>
              </a:rPr>
              <a:t>methylation</a:t>
            </a:r>
            <a:r>
              <a:rPr lang="en-US" sz="900" dirty="0" smtClean="0">
                <a:latin typeface="Arial" pitchFamily="34" charset="0"/>
                <a:ea typeface="Calibri" pitchFamily="34" charset="0"/>
                <a:cs typeface="Arial" pitchFamily="34" charset="0"/>
              </a:rPr>
              <a:t>/expression data and clinical outcome.</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 Quantitative RT-PCR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taqman</a:t>
            </a:r>
            <a:r>
              <a:rPr kumimoji="0" lang="en-US" sz="900" b="0" i="0" u="none" strike="noStrike" cap="none" normalizeH="0" baseline="0" dirty="0" smtClean="0">
                <a:ln>
                  <a:noFill/>
                </a:ln>
                <a:effectLst/>
                <a:latin typeface="Arial" pitchFamily="34" charset="0"/>
                <a:ea typeface="Calibri" pitchFamily="34" charset="0"/>
                <a:cs typeface="Arial" pitchFamily="34" charset="0"/>
              </a:rPr>
              <a:t> assay of the TBC1D16-47KD mRNA expression levels in 24 melanoma patients with different levels of TBC1D16-45KD/47KD promoter methylation. Absolute methylation levels (0-100%) are shown. Green, unmethylated; Red, methylated.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a:t>
            </a:r>
            <a:r>
              <a:rPr kumimoji="0" lang="en-US" sz="1100" b="0" i="0" u="none" strike="noStrike" cap="none" normalizeH="0" baseline="0" dirty="0" smtClean="0">
                <a:ln>
                  <a:noFill/>
                </a:ln>
                <a:effectLst/>
                <a:latin typeface="Calibri" pitchFamily="34" charset="0"/>
                <a:ea typeface="Calibri" pitchFamily="34" charset="0"/>
                <a:cs typeface="Times New Roman" pitchFamily="18"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The TCGA data set confirmed that TBC1D16-47KD hypomethylation was enriched in distant melanoma metastases in comparison to non-disseminated primary melanomas (Mann Whitney test, p=0.015).</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a:t>
            </a:r>
            <a:r>
              <a:rPr kumimoji="0" lang="en-US" sz="1100" b="0" i="0" u="none" strike="noStrike" cap="none" normalizeH="0" baseline="0" dirty="0" smtClean="0">
                <a:ln>
                  <a:noFill/>
                </a:ln>
                <a:effectLst/>
                <a:latin typeface="Calibri" pitchFamily="34" charset="0"/>
                <a:ea typeface="Calibri" pitchFamily="34" charset="0"/>
                <a:cs typeface="Times New Roman" pitchFamily="18"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The RNA-sequencing data from TCGA melanoma cases showed that TBC1D16-47KD hypomethylation was associated with increased expression of the transcript (Spearman correlation test, rho:-0.44, p&lt;0.00001).</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a:t>
            </a:r>
            <a:r>
              <a:rPr kumimoji="0" lang="en-US" sz="1100" b="0" i="0" u="none" strike="noStrike" cap="none" normalizeH="0" baseline="0" dirty="0" smtClean="0">
                <a:ln>
                  <a:noFill/>
                </a:ln>
                <a:effectLst/>
                <a:latin typeface="Calibri" pitchFamily="34" charset="0"/>
                <a:ea typeface="Calibri" pitchFamily="34" charset="0"/>
                <a:cs typeface="Times New Roman" pitchFamily="18"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The TCGA dataset highlighted the functional relevance of TBC1D16-47KD hypomethylation by showing that, in the context of widespread blocks of DNA hypomethylation in cancer, there was not an association between our identified demethylation event and a global DNA methylation loss within this region (r</a:t>
            </a:r>
            <a:r>
              <a:rPr kumimoji="0" lang="en-US" sz="900" b="0" i="0" u="none" strike="noStrike" cap="none" normalizeH="0" baseline="30000" dirty="0" smtClean="0">
                <a:ln>
                  <a:noFill/>
                </a:ln>
                <a:effectLst/>
                <a:latin typeface="Arial" pitchFamily="34" charset="0"/>
                <a:ea typeface="Calibri" pitchFamily="34" charset="0"/>
                <a:cs typeface="Arial" pitchFamily="34" charset="0"/>
              </a:rPr>
              <a:t>2</a:t>
            </a:r>
            <a:r>
              <a:rPr kumimoji="0" lang="en-US" sz="900" b="0" i="0" u="none" strike="noStrike" cap="none" normalizeH="0" baseline="0" dirty="0" smtClean="0">
                <a:ln>
                  <a:noFill/>
                </a:ln>
                <a:effectLst/>
                <a:latin typeface="Arial" pitchFamily="34" charset="0"/>
                <a:ea typeface="Calibri" pitchFamily="34" charset="0"/>
                <a:cs typeface="Arial" pitchFamily="34" charset="0"/>
              </a:rPr>
              <a:t>=0.006).</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(e) Left</a:t>
            </a:r>
            <a:r>
              <a:rPr kumimoji="0" lang="en-US" sz="900" b="0" i="0" u="none" strike="noStrike" cap="none" normalizeH="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smtClean="0">
                <a:ln>
                  <a:noFill/>
                </a:ln>
                <a:effectLst/>
                <a:latin typeface="Arial" pitchFamily="34" charset="0"/>
                <a:ea typeface="Calibri" pitchFamily="34" charset="0"/>
                <a:cs typeface="Arial" pitchFamily="34" charset="0"/>
              </a:rPr>
              <a:t>panel, </a:t>
            </a:r>
            <a:r>
              <a:rPr kumimoji="0" lang="en-GB" sz="900" b="0" i="0" u="none" strike="noStrike" cap="none" normalizeH="0" baseline="0" dirty="0" smtClean="0">
                <a:ln>
                  <a:noFill/>
                </a:ln>
                <a:effectLst/>
                <a:latin typeface="Arial" pitchFamily="34" charset="0"/>
                <a:ea typeface="Calibri" pitchFamily="34" charset="0"/>
                <a:cs typeface="Arial" pitchFamily="34" charset="0"/>
              </a:rPr>
              <a:t>Kaplan-Meier analysis of Overall Survival (OS) among the melanoma TCGA cohort according to </a:t>
            </a:r>
            <a:r>
              <a:rPr kumimoji="0" lang="en-US" sz="900" b="0" i="0" u="none" strike="noStrike" cap="none" normalizeH="0" baseline="0" dirty="0" smtClean="0">
                <a:ln>
                  <a:noFill/>
                </a:ln>
                <a:effectLst/>
                <a:latin typeface="Arial" pitchFamily="34" charset="0"/>
                <a:ea typeface="Calibri" pitchFamily="34" charset="0"/>
                <a:cs typeface="Arial" pitchFamily="34" charset="0"/>
              </a:rPr>
              <a:t>TBC1D16-47KD methylation status</a:t>
            </a:r>
            <a:r>
              <a:rPr kumimoji="0" lang="en-GB" sz="900" b="0" i="0" u="none" strike="noStrike" cap="none" normalizeH="0" baseline="0" dirty="0" smtClean="0">
                <a:ln>
                  <a:noFill/>
                </a:ln>
                <a:effectLst/>
                <a:latin typeface="Arial" pitchFamily="34" charset="0"/>
                <a:ea typeface="Calibri" pitchFamily="34" charset="0"/>
                <a:cs typeface="Arial" pitchFamily="34" charset="0"/>
              </a:rPr>
              <a:t>. Right panel, </a:t>
            </a:r>
            <a:r>
              <a:rPr kumimoji="0" lang="en-US" sz="900" b="0" i="0" u="none" strike="noStrike" cap="none" normalizeH="0" baseline="0" dirty="0" smtClean="0">
                <a:ln>
                  <a:noFill/>
                </a:ln>
                <a:effectLst/>
                <a:latin typeface="Arial" pitchFamily="34" charset="0"/>
                <a:ea typeface="Calibri" pitchFamily="34" charset="0"/>
                <a:cs typeface="Arial" pitchFamily="34" charset="0"/>
              </a:rPr>
              <a:t>Kaplan-Meier analysis of </a:t>
            </a:r>
            <a:r>
              <a:rPr kumimoji="0" lang="en-GB" sz="900" b="0" i="0" u="none" strike="noStrike" cap="none" normalizeH="0" baseline="0" dirty="0" smtClean="0">
                <a:ln>
                  <a:noFill/>
                </a:ln>
                <a:effectLst/>
                <a:latin typeface="Arial" pitchFamily="34" charset="0"/>
                <a:ea typeface="Calibri" pitchFamily="34" charset="0"/>
                <a:cs typeface="Arial" pitchFamily="34" charset="0"/>
              </a:rPr>
              <a:t>Progression-Free Survival (PFS) and Overall Survival (OS) among the melanoma TCGA cohort </a:t>
            </a:r>
            <a:r>
              <a:rPr kumimoji="0" lang="en-US" sz="900" b="0" i="0" u="none" strike="noStrike" cap="none" normalizeH="0" baseline="0" dirty="0" smtClean="0">
                <a:ln>
                  <a:noFill/>
                </a:ln>
                <a:effectLst/>
                <a:latin typeface="Arial" pitchFamily="34" charset="0"/>
                <a:ea typeface="Calibri" pitchFamily="34" charset="0"/>
                <a:cs typeface="Arial" pitchFamily="34" charset="0"/>
              </a:rPr>
              <a:t>stratified by TBC1D16-47KD methylation status and Breslow index. </a:t>
            </a:r>
            <a:r>
              <a:rPr kumimoji="0" lang="en-GB" sz="900" b="0" i="0" u="none" strike="noStrike" cap="none" normalizeH="0" baseline="0" dirty="0" smtClean="0">
                <a:ln>
                  <a:noFill/>
                </a:ln>
                <a:effectLst/>
                <a:latin typeface="Arial" pitchFamily="34" charset="0"/>
                <a:ea typeface="Calibri" pitchFamily="34" charset="0"/>
                <a:cs typeface="Arial" pitchFamily="34" charset="0"/>
              </a:rPr>
              <a:t>The p-value corresponds to the Log Rank test. Cox regression univariate analysis is represented by Hazard Ratio (HR) with a 95% of confidence interval (95% CI).</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(f) Left panel, </a:t>
            </a:r>
            <a:r>
              <a:rPr kumimoji="0" lang="en-GB" sz="900" b="0" i="0" u="none" strike="noStrike" cap="none" normalizeH="0" baseline="0" dirty="0" smtClean="0">
                <a:ln>
                  <a:noFill/>
                </a:ln>
                <a:effectLst/>
                <a:latin typeface="Arial" pitchFamily="34" charset="0"/>
                <a:ea typeface="Calibri" pitchFamily="34" charset="0"/>
                <a:cs typeface="Arial" pitchFamily="34" charset="0"/>
              </a:rPr>
              <a:t>Kaplan-Meier analysis of PFS and OS among the melanoma </a:t>
            </a:r>
            <a:r>
              <a:rPr lang="en-GB" sz="900" dirty="0" smtClean="0">
                <a:latin typeface="Arial" pitchFamily="34" charset="0"/>
                <a:ea typeface="Calibri" pitchFamily="34" charset="0"/>
                <a:cs typeface="Arial" pitchFamily="34" charset="0"/>
              </a:rPr>
              <a:t>validation</a:t>
            </a:r>
            <a:r>
              <a:rPr kumimoji="0" lang="en-GB" sz="900" b="0" i="0" u="none" strike="noStrike" cap="none" normalizeH="0" baseline="0" dirty="0" smtClean="0">
                <a:ln>
                  <a:noFill/>
                </a:ln>
                <a:effectLst/>
                <a:latin typeface="Arial" pitchFamily="34" charset="0"/>
                <a:ea typeface="Calibri" pitchFamily="34" charset="0"/>
                <a:cs typeface="Arial" pitchFamily="34" charset="0"/>
              </a:rPr>
              <a:t> cohort according to Breslow index and ulceration status. The p-value corresponds to the Log Rank test. Cox regression univariate analysis is represented by Hazard Ratio (HR) with a 95% of confidence interval (95% CI). Right panel, </a:t>
            </a:r>
            <a:r>
              <a:rPr kumimoji="0" lang="en-US" sz="900" b="0" i="0" u="none" strike="noStrike" cap="none" normalizeH="0" baseline="0" dirty="0" smtClean="0">
                <a:ln>
                  <a:noFill/>
                </a:ln>
                <a:effectLst/>
                <a:latin typeface="Arial" pitchFamily="34" charset="0"/>
                <a:ea typeface="Calibri" pitchFamily="34" charset="0"/>
                <a:cs typeface="Arial" pitchFamily="34" charset="0"/>
              </a:rPr>
              <a:t>Kaplan-Meier analysis of PFS and OS among the melanoma validation cohort stratified by TBC1D16-47KD methylation status and Breslow index. Kaplan-Meier analysis of PFS and OS among the melanoma validation cohort stratified by TBC1D16-47KD methylation and ulceration status. Significance of the Log Rank test is shown. Results of the univariate Cox regression analysis are represented by the HR and 95% CI. The number of cases (n) and the mean time to progression/survival in years (y) is indicated for each group.</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2</a:t>
            </a:r>
            <a:endParaRPr lang="en-US" sz="1000" b="1" dirty="0">
              <a:latin typeface="Arial" pitchFamily="34" charset="0"/>
              <a:cs typeface="Arial" pitchFamily="34" charset="0"/>
            </a:endParaRPr>
          </a:p>
        </p:txBody>
      </p:sp>
      <p:pic>
        <p:nvPicPr>
          <p:cNvPr id="2050" name="Picture 2"/>
          <p:cNvPicPr>
            <a:picLocks noChangeAspect="1" noChangeArrowheads="1"/>
          </p:cNvPicPr>
          <p:nvPr/>
        </p:nvPicPr>
        <p:blipFill>
          <a:blip r:embed="rId2"/>
          <a:srcRect/>
          <a:stretch>
            <a:fillRect/>
          </a:stretch>
        </p:blipFill>
        <p:spPr bwMode="auto">
          <a:xfrm>
            <a:off x="11113" y="474663"/>
            <a:ext cx="7199312" cy="883285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0" y="0"/>
            <a:ext cx="7223125" cy="42934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Fig.2. </a:t>
            </a:r>
            <a:r>
              <a:rPr kumimoji="0" lang="en-US" sz="900" i="0" u="none" strike="noStrike" cap="none" normalizeH="0" baseline="0" dirty="0" smtClean="0">
                <a:ln>
                  <a:noFill/>
                </a:ln>
                <a:effectLst/>
                <a:latin typeface="Arial" pitchFamily="34" charset="0"/>
                <a:ea typeface="Calibri" pitchFamily="34" charset="0"/>
                <a:cs typeface="Arial" pitchFamily="34" charset="0"/>
              </a:rPr>
              <a:t>Experimental</a:t>
            </a:r>
            <a:r>
              <a:rPr kumimoji="0" lang="en-US" sz="900" i="0" u="none" strike="noStrike" cap="none" normalizeH="0" dirty="0" smtClean="0">
                <a:ln>
                  <a:noFill/>
                </a:ln>
                <a:effectLst/>
                <a:latin typeface="Arial" pitchFamily="34" charset="0"/>
                <a:ea typeface="Calibri" pitchFamily="34" charset="0"/>
                <a:cs typeface="Arial" pitchFamily="34" charset="0"/>
              </a:rPr>
              <a:t> </a:t>
            </a:r>
            <a:r>
              <a:rPr kumimoji="0" lang="en-US" sz="900" i="0" u="none" strike="noStrike" cap="none" normalizeH="0" baseline="0" dirty="0" smtClean="0">
                <a:ln>
                  <a:noFill/>
                </a:ln>
                <a:effectLst/>
                <a:latin typeface="Arial" pitchFamily="34" charset="0"/>
                <a:ea typeface="Calibri" pitchFamily="34" charset="0"/>
                <a:cs typeface="Arial" pitchFamily="34" charset="0"/>
              </a:rPr>
              <a:t>assays for the </a:t>
            </a:r>
            <a:r>
              <a:rPr lang="en-US" sz="900" dirty="0" err="1" smtClean="0">
                <a:latin typeface="Arial" pitchFamily="34" charset="0"/>
                <a:ea typeface="Calibri" pitchFamily="34" charset="0"/>
                <a:cs typeface="Arial" pitchFamily="34" charset="0"/>
              </a:rPr>
              <a:t>TBC1D16-45KD</a:t>
            </a:r>
            <a:r>
              <a:rPr lang="en-US" sz="900" dirty="0" smtClean="0">
                <a:latin typeface="Arial" pitchFamily="34" charset="0"/>
                <a:ea typeface="Calibri" pitchFamily="34" charset="0"/>
                <a:cs typeface="Arial" pitchFamily="34" charset="0"/>
              </a:rPr>
              <a:t> </a:t>
            </a:r>
            <a:r>
              <a:rPr lang="en-US" sz="900" dirty="0" err="1" smtClean="0">
                <a:latin typeface="Arial" pitchFamily="34" charset="0"/>
                <a:ea typeface="Calibri" pitchFamily="34" charset="0"/>
                <a:cs typeface="Arial" pitchFamily="34" charset="0"/>
              </a:rPr>
              <a:t>isoform</a:t>
            </a:r>
            <a:r>
              <a:rPr lang="en-US" sz="900" dirty="0" smtClean="0">
                <a:latin typeface="Arial" pitchFamily="34" charset="0"/>
                <a:ea typeface="Calibri" pitchFamily="34" charset="0"/>
                <a:cs typeface="Arial" pitchFamily="34" charset="0"/>
              </a:rPr>
              <a:t>.</a:t>
            </a:r>
            <a:endParaRPr kumimoji="0" lang="es-ES" sz="90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 Representation of the TBC1D16 gene. Transcription start sites are indicated as black arrows.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Exons</a:t>
            </a:r>
            <a:r>
              <a:rPr kumimoji="0" lang="en-US" sz="900" b="0" i="0" u="none" strike="noStrike" cap="none" normalizeH="0" baseline="0" dirty="0" smtClean="0">
                <a:ln>
                  <a:noFill/>
                </a:ln>
                <a:effectLst/>
                <a:latin typeface="Arial" pitchFamily="34" charset="0"/>
                <a:ea typeface="Calibri" pitchFamily="34" charset="0"/>
                <a:cs typeface="Arial" pitchFamily="34" charset="0"/>
              </a:rPr>
              <a:t> are numbered and represented as black boxes. The differential sizes of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exons</a:t>
            </a:r>
            <a:r>
              <a:rPr kumimoji="0" lang="en-US" sz="900" b="0" i="0" u="none" strike="noStrike" cap="none" normalizeH="0" baseline="0" dirty="0" smtClean="0">
                <a:ln>
                  <a:noFill/>
                </a:ln>
                <a:effectLst/>
                <a:latin typeface="Arial" pitchFamily="34" charset="0"/>
                <a:ea typeface="Calibri" pitchFamily="34" charset="0"/>
                <a:cs typeface="Arial" pitchFamily="34" charset="0"/>
              </a:rPr>
              <a:t> 6 and 7 provide information about the distinctive sequences of each isoform. Green bars specified the CpG island distribution along the TBC1D16 gene.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qRT</a:t>
            </a:r>
            <a:r>
              <a:rPr kumimoji="0" lang="en-US" sz="900" b="0" i="0" u="none" strike="noStrike" cap="none" normalizeH="0" baseline="0" dirty="0" smtClean="0">
                <a:ln>
                  <a:noFill/>
                </a:ln>
                <a:effectLst/>
                <a:latin typeface="Arial" pitchFamily="34" charset="0"/>
                <a:ea typeface="Calibri" pitchFamily="34" charset="0"/>
                <a:cs typeface="Arial" pitchFamily="34" charset="0"/>
              </a:rPr>
              <a:t>-PCR specific primers for each variant are denoted by blue arrows and BS-sequencing primers by black arrows.</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Left panel, quantitative RT-PCR analyses of TBC1D16-45KD and 47KD expression in paired primary/metastasis cancer cell lines. Right panel, reactivation of the TBC1D16-45KD and 47KD transcripts upon using the DNA demethylating agent 5-aza-2′-deoxycytidine. </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Coimmunoprecipitation</a:t>
            </a:r>
            <a:r>
              <a:rPr kumimoji="0" lang="en-US" sz="900" b="0" i="0" u="none" strike="noStrike" cap="none" normalizeH="0" baseline="0" dirty="0" smtClean="0">
                <a:ln>
                  <a:noFill/>
                </a:ln>
                <a:effectLst/>
                <a:latin typeface="Arial" pitchFamily="34" charset="0"/>
                <a:ea typeface="Calibri" pitchFamily="34" charset="0"/>
                <a:cs typeface="Arial" pitchFamily="34" charset="0"/>
              </a:rPr>
              <a:t> experiments confirmed the interaction between TBC1D16-45KD or 47KD with RAB5C. Immunoprecipitation and western blot were performed using anti-FLAG and anti-RAB5C antibodies. UB, unbound fraction; B, bound fraction.</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Cell proliferation differences determined by the MTT assay in mock and TBC1D16-45KD overexpressed IGR39, WM793, and WM115 cells. Values shown were obtained from two independent experiments with 12 replicates and expressed as mean ± SEM; significance was determined from a 10,000-permutation t-test with Holm correction of the difference between growth curves. **, p &lt; 0.01; ***, p &lt; 0.001.</a:t>
            </a:r>
            <a:endParaRPr kumimoji="0" lang="es-ES" sz="9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(e) Real-Time measurement of cell invasion in mock and TBC1D16-45KD overexpressed IGR39, WM793, and WM115 cells using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xCELLigence</a:t>
            </a:r>
            <a:r>
              <a:rPr kumimoji="0" lang="en-US" sz="900" b="0" i="0" u="none" strike="noStrike" cap="none" normalizeH="0" baseline="0" dirty="0" smtClean="0">
                <a:ln>
                  <a:noFill/>
                </a:ln>
                <a:effectLst/>
                <a:latin typeface="Arial" pitchFamily="34" charset="0"/>
                <a:ea typeface="Calibri" pitchFamily="34" charset="0"/>
                <a:cs typeface="Arial" pitchFamily="34" charset="0"/>
              </a:rPr>
              <a:t> system.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Matrigel</a:t>
            </a:r>
            <a:r>
              <a:rPr kumimoji="0" lang="en-US" sz="900" b="0" i="0" u="none" strike="noStrike" cap="none" normalizeH="0" baseline="0" dirty="0" smtClean="0">
                <a:ln>
                  <a:noFill/>
                </a:ln>
                <a:effectLst/>
                <a:latin typeface="Arial" pitchFamily="34" charset="0"/>
                <a:ea typeface="Calibri" pitchFamily="34" charset="0"/>
                <a:cs typeface="Arial" pitchFamily="34" charset="0"/>
              </a:rPr>
              <a:t> invasion RTCA assay with FBS (10%) stimulation. Data are depicted as mean ± SEM of </a:t>
            </a:r>
            <a:r>
              <a:rPr kumimoji="0" lang="en-US" sz="900" b="1" i="0" u="none" strike="noStrike" cap="none" normalizeH="0" baseline="0" dirty="0" smtClean="0">
                <a:ln>
                  <a:noFill/>
                </a:ln>
                <a:effectLst/>
                <a:latin typeface="Arial" pitchFamily="34" charset="0"/>
                <a:ea typeface="Calibri" pitchFamily="34" charset="0"/>
                <a:cs typeface="Arial" pitchFamily="34" charset="0"/>
              </a:rPr>
              <a:t>n</a:t>
            </a:r>
            <a:r>
              <a:rPr kumimoji="0" lang="en-US" sz="900" b="0" i="0" u="none" strike="noStrike" cap="none" normalizeH="0" baseline="0" dirty="0" smtClean="0">
                <a:ln>
                  <a:noFill/>
                </a:ln>
                <a:effectLst/>
                <a:latin typeface="Arial" pitchFamily="34" charset="0"/>
                <a:ea typeface="Calibri" pitchFamily="34" charset="0"/>
                <a:cs typeface="Arial" pitchFamily="34" charset="0"/>
              </a:rPr>
              <a:t> wells processed in parallel. The cell index represents the capacity for cell invasion, and the slope of the curve is related to the invasion velocity of tumor cells. ANOVA analysis was done to test the significance of the slopes using a linear regression model.</a:t>
            </a: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(f) Total EGFR and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phospho</a:t>
            </a:r>
            <a:r>
              <a:rPr kumimoji="0" lang="en-US" sz="900" b="0" i="0" u="none" strike="noStrike" cap="none" normalizeH="0" baseline="0" dirty="0" smtClean="0">
                <a:ln>
                  <a:noFill/>
                </a:ln>
                <a:effectLst/>
                <a:latin typeface="Arial" pitchFamily="34" charset="0"/>
                <a:ea typeface="Calibri" pitchFamily="34" charset="0"/>
                <a:cs typeface="Arial" pitchFamily="34" charset="0"/>
              </a:rPr>
              <a:t>-EGFR protein levels after reintroduction of TBC1D16-45KD protein in the primary melanoma cell lines IGR39, WM793, WM115 and densitometries of the western blot relative to the control (mocks without stimulation).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e.e</a:t>
            </a:r>
            <a:r>
              <a:rPr kumimoji="0" lang="en-US" sz="900" b="0" i="0" u="none" strike="noStrike" cap="none" normalizeH="0" baseline="0" dirty="0" smtClean="0">
                <a:ln>
                  <a:noFill/>
                </a:ln>
                <a:effectLst/>
                <a:latin typeface="Arial" pitchFamily="34" charset="0"/>
                <a:ea typeface="Calibri" pitchFamily="34" charset="0"/>
                <a:cs typeface="Arial" pitchFamily="34" charset="0"/>
              </a:rPr>
              <a:t>., ectopic expression.</a:t>
            </a:r>
            <a:r>
              <a:rPr kumimoji="0" lang="es-ES" sz="900" b="0" i="0" u="none" strike="noStrike" cap="none" normalizeH="0" baseline="0" dirty="0" smtClean="0">
                <a:ln>
                  <a:noFill/>
                </a:ln>
                <a:effectLst/>
                <a:latin typeface="Arial" pitchFamily="34" charset="0"/>
                <a:cs typeface="Arial" pitchFamily="34" charset="0"/>
              </a:rPr>
              <a:t> </a:t>
            </a:r>
            <a:endParaRPr kumimoji="0" lang="es-E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3</a:t>
            </a:r>
            <a:endParaRPr lang="en-US" sz="1000" b="1" dirty="0">
              <a:latin typeface="Arial" pitchFamily="34" charset="0"/>
              <a:cs typeface="Arial" pitchFamily="34" charset="0"/>
            </a:endParaRPr>
          </a:p>
        </p:txBody>
      </p:sp>
      <p:pic>
        <p:nvPicPr>
          <p:cNvPr id="3074" name="Picture 2"/>
          <p:cNvPicPr>
            <a:picLocks noChangeAspect="1" noChangeArrowheads="1"/>
          </p:cNvPicPr>
          <p:nvPr/>
        </p:nvPicPr>
        <p:blipFill>
          <a:blip r:embed="rId2"/>
          <a:srcRect/>
          <a:stretch>
            <a:fillRect/>
          </a:stretch>
        </p:blipFill>
        <p:spPr bwMode="auto">
          <a:xfrm>
            <a:off x="11113" y="784225"/>
            <a:ext cx="7199312" cy="821372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0" y="190691"/>
            <a:ext cx="7223124" cy="17774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lnSpc>
                <a:spcPct val="150000"/>
              </a:lnSpc>
              <a:spcBef>
                <a:spcPct val="0"/>
              </a:spcBef>
              <a:spcAft>
                <a:spcPts val="600"/>
              </a:spcAf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Fig.3.  </a:t>
            </a:r>
            <a:r>
              <a:rPr lang="en-US" sz="900" dirty="0" smtClean="0">
                <a:latin typeface="Arial" pitchFamily="34" charset="0"/>
                <a:ea typeface="Calibri" pitchFamily="34" charset="0"/>
                <a:cs typeface="Arial" pitchFamily="34" charset="0"/>
              </a:rPr>
              <a:t>Experimental </a:t>
            </a:r>
            <a:r>
              <a:rPr kumimoji="0" lang="en-US" sz="900" i="0" u="none" strike="noStrike" cap="none" normalizeH="0" baseline="0" dirty="0" smtClean="0">
                <a:ln>
                  <a:noFill/>
                </a:ln>
                <a:effectLst/>
                <a:latin typeface="Arial" pitchFamily="34" charset="0"/>
                <a:ea typeface="Calibri" pitchFamily="34" charset="0"/>
                <a:cs typeface="Arial" pitchFamily="34" charset="0"/>
              </a:rPr>
              <a:t>assays for the</a:t>
            </a:r>
            <a:r>
              <a:rPr kumimoji="0" lang="en-US" sz="900" i="0" u="none" strike="noStrike" cap="none" normalizeH="0" dirty="0" smtClean="0">
                <a:ln>
                  <a:noFill/>
                </a:ln>
                <a:effectLst/>
                <a:latin typeface="Arial" pitchFamily="34" charset="0"/>
                <a:ea typeface="Calibri" pitchFamily="34" charset="0"/>
                <a:cs typeface="Arial" pitchFamily="34" charset="0"/>
              </a:rPr>
              <a:t> </a:t>
            </a:r>
            <a:r>
              <a:rPr lang="en-US" sz="800" dirty="0" err="1" smtClean="0">
                <a:latin typeface="Arial" pitchFamily="34" charset="0"/>
                <a:ea typeface="Calibri" pitchFamily="34" charset="0"/>
                <a:cs typeface="Arial" pitchFamily="34" charset="0"/>
              </a:rPr>
              <a:t>TBC1D16-86KD</a:t>
            </a:r>
            <a:r>
              <a:rPr lang="en-US" sz="800" dirty="0" smtClean="0">
                <a:latin typeface="Arial" pitchFamily="34" charset="0"/>
                <a:ea typeface="Calibri" pitchFamily="34" charset="0"/>
                <a:cs typeface="Arial" pitchFamily="34" charset="0"/>
              </a:rPr>
              <a:t>  </a:t>
            </a:r>
            <a:r>
              <a:rPr lang="en-US" sz="800" dirty="0" err="1" smtClean="0">
                <a:latin typeface="Arial" pitchFamily="34" charset="0"/>
                <a:ea typeface="Calibri" pitchFamily="34" charset="0"/>
                <a:cs typeface="Arial" pitchFamily="34" charset="0"/>
              </a:rPr>
              <a:t>isoform</a:t>
            </a:r>
            <a:r>
              <a:rPr lang="en-US" sz="800" dirty="0" smtClean="0">
                <a:latin typeface="Arial" pitchFamily="34" charset="0"/>
                <a:ea typeface="Calibri" pitchFamily="34" charset="0"/>
                <a:cs typeface="Arial" pitchFamily="34" charset="0"/>
              </a:rPr>
              <a:t>.</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(a) TBC1D16-86KD expression levels upon treatment with the DNA demethylating agent 5-aza-2´-deoxycytidine in IGR39, WM115, and WM793 wild type cells.</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(b) TBC1D16-86KD expression levels upon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lentiviral</a:t>
            </a:r>
            <a:r>
              <a:rPr kumimoji="0" lang="en-US" sz="900" b="0" i="0" u="none" strike="noStrike" cap="none" normalizeH="0" baseline="0" dirty="0" smtClean="0">
                <a:ln>
                  <a:noFill/>
                </a:ln>
                <a:effectLst/>
                <a:latin typeface="Arial" pitchFamily="34" charset="0"/>
                <a:ea typeface="Calibri" pitchFamily="34" charset="0"/>
                <a:cs typeface="Arial" pitchFamily="34" charset="0"/>
              </a:rPr>
              <a:t> transduction with TBC1D16-47KD vector in IGR39, WM115, and WM793 cell lines.</a:t>
            </a: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Top,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lentiviral</a:t>
            </a:r>
            <a:r>
              <a:rPr kumimoji="0" lang="en-US" sz="900" b="0" i="0" u="none" strike="noStrike" cap="none" normalizeH="0" baseline="0" dirty="0" smtClean="0">
                <a:ln>
                  <a:noFill/>
                </a:ln>
                <a:effectLst/>
                <a:latin typeface="Arial" pitchFamily="34" charset="0"/>
                <a:ea typeface="Calibri" pitchFamily="34" charset="0"/>
                <a:cs typeface="Arial" pitchFamily="34" charset="0"/>
              </a:rPr>
              <a:t> short-hairpin RNA interference of the TBC1D16-86KD protein isoform in the melanoma metastatic cell line IGR37 demonstrated by western blot. Bottom, the MTT cell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viablility</a:t>
            </a:r>
            <a:r>
              <a:rPr kumimoji="0" lang="en-US" sz="900" b="0" i="0" u="none" strike="noStrike" cap="none" normalizeH="0" baseline="0" dirty="0" smtClean="0">
                <a:ln>
                  <a:noFill/>
                </a:ln>
                <a:effectLst/>
                <a:latin typeface="Arial" pitchFamily="34" charset="0"/>
                <a:ea typeface="Calibri" pitchFamily="34" charset="0"/>
                <a:cs typeface="Arial" pitchFamily="34" charset="0"/>
              </a:rPr>
              <a:t> assay shows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 mediated-downregulation of TBC1D16-86KD induced higher resistance to BRAF and MEK inhibitors in comparison with the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shRNA</a:t>
            </a:r>
            <a:r>
              <a:rPr kumimoji="0" lang="en-US" sz="900" b="0" i="0" u="none" strike="noStrike" cap="none" normalizeH="0" baseline="0" dirty="0" smtClean="0">
                <a:ln>
                  <a:noFill/>
                </a:ln>
                <a:effectLst/>
                <a:latin typeface="Arial" pitchFamily="34" charset="0"/>
                <a:ea typeface="Calibri" pitchFamily="34" charset="0"/>
                <a:cs typeface="Arial" pitchFamily="34" charset="0"/>
              </a:rPr>
              <a:t>-scrambled control cells.</a:t>
            </a:r>
            <a:r>
              <a:rPr kumimoji="0" lang="es-ES" sz="700" b="0" i="0" u="none" strike="noStrike" cap="none" normalizeH="0" baseline="0" dirty="0" smtClean="0">
                <a:ln>
                  <a:noFill/>
                </a:ln>
                <a:effectLst/>
                <a:latin typeface="Arial" pitchFamily="34" charset="0"/>
                <a:cs typeface="Arial" pitchFamily="34" charset="0"/>
              </a:rPr>
              <a:t> </a:t>
            </a:r>
            <a:endParaRPr kumimoji="0" lang="es-E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4</a:t>
            </a:r>
            <a:endParaRPr lang="en-US" sz="1000" b="1" dirty="0">
              <a:latin typeface="Arial" pitchFamily="34" charset="0"/>
              <a:cs typeface="Arial" pitchFamily="34" charset="0"/>
            </a:endParaRPr>
          </a:p>
        </p:txBody>
      </p:sp>
      <p:pic>
        <p:nvPicPr>
          <p:cNvPr id="4098" name="Picture 2"/>
          <p:cNvPicPr>
            <a:picLocks noChangeAspect="1" noChangeArrowheads="1"/>
          </p:cNvPicPr>
          <p:nvPr/>
        </p:nvPicPr>
        <p:blipFill>
          <a:blip r:embed="rId2"/>
          <a:srcRect/>
          <a:stretch>
            <a:fillRect/>
          </a:stretch>
        </p:blipFill>
        <p:spPr bwMode="auto">
          <a:xfrm>
            <a:off x="11113" y="3203575"/>
            <a:ext cx="7199312" cy="337661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0" y="-12855"/>
            <a:ext cx="7223125" cy="26084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50000"/>
              </a:lnSpc>
              <a:spcBef>
                <a:spcPct val="0"/>
              </a:spcBef>
              <a:spcAft>
                <a:spcPts val="600"/>
              </a:spcAft>
              <a:buClrTx/>
              <a:buSzTx/>
              <a:buFontTx/>
              <a:buNone/>
              <a:tabLst/>
            </a:pPr>
            <a:r>
              <a:rPr kumimoji="0" lang="en-US" sz="900" b="1" i="0" u="none" strike="noStrike" cap="none" normalizeH="0" baseline="0" dirty="0" smtClean="0">
                <a:ln>
                  <a:noFill/>
                </a:ln>
                <a:effectLst/>
                <a:latin typeface="Arial" pitchFamily="34" charset="0"/>
                <a:ea typeface="Calibri" pitchFamily="34" charset="0"/>
                <a:cs typeface="Arial" pitchFamily="34" charset="0"/>
              </a:rPr>
              <a:t>Supplementary Fig.4. </a:t>
            </a:r>
            <a:r>
              <a:rPr kumimoji="0" lang="en-US" sz="900" i="0" u="none" strike="noStrike" cap="none" normalizeH="0" baseline="0" dirty="0" smtClean="0">
                <a:ln>
                  <a:noFill/>
                </a:ln>
                <a:effectLst/>
                <a:latin typeface="Arial" pitchFamily="34" charset="0"/>
                <a:ea typeface="Calibri" pitchFamily="34" charset="0"/>
                <a:cs typeface="Arial" pitchFamily="34" charset="0"/>
              </a:rPr>
              <a:t>Experimental assays for </a:t>
            </a:r>
            <a:r>
              <a:rPr kumimoji="0" lang="en-US" sz="900" i="0" u="none" strike="noStrike" cap="none" normalizeH="0" baseline="0" dirty="0" err="1" smtClean="0">
                <a:ln>
                  <a:noFill/>
                </a:ln>
                <a:effectLst/>
                <a:latin typeface="Arial" pitchFamily="34" charset="0"/>
                <a:ea typeface="Calibri" pitchFamily="34" charset="0"/>
                <a:cs typeface="Arial" pitchFamily="34" charset="0"/>
              </a:rPr>
              <a:t>MITF</a:t>
            </a:r>
            <a:r>
              <a:rPr kumimoji="0" lang="en-US" sz="900" i="0" u="none" strike="noStrike" cap="none" normalizeH="0" baseline="0" dirty="0" smtClean="0">
                <a:ln>
                  <a:noFill/>
                </a:ln>
                <a:effectLst/>
                <a:latin typeface="Arial" pitchFamily="34" charset="0"/>
                <a:ea typeface="Calibri" pitchFamily="34" charset="0"/>
                <a:cs typeface="Arial" pitchFamily="34" charset="0"/>
              </a:rPr>
              <a:t>.</a:t>
            </a:r>
            <a:endParaRPr kumimoji="0" lang="es-ES" sz="70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a,b</a:t>
            </a:r>
            <a:r>
              <a:rPr kumimoji="0" lang="en-US" sz="900" b="0" i="0" u="none" strike="noStrike" cap="none" normalizeH="0" baseline="0" dirty="0" smtClean="0">
                <a:ln>
                  <a:noFill/>
                </a:ln>
                <a:effectLst/>
                <a:latin typeface="Arial" pitchFamily="34" charset="0"/>
                <a:ea typeface="Calibri" pitchFamily="34" charset="0"/>
                <a:cs typeface="Arial" pitchFamily="34" charset="0"/>
              </a:rPr>
              <a:t>) Quantitative chromatin-immunoprecipitation assay to assess MITF occupancy at the E-box  of the TBC1D16-45KD/47KD promoter in primary (methylated) and metastatic (unmethylated) IGR39 and IGR37 melanoma cell lines, respectively. Data are presented as percentage of input ± SEM, n = 3. Data of three independent experiments are shown. Significance of Student</a:t>
            </a:r>
            <a:r>
              <a:rPr kumimoji="0" lang="en-US" sz="900" b="0" i="0" u="none" strike="noStrike" cap="none" normalizeH="0" baseline="0" dirty="0" smtClean="0">
                <a:ln>
                  <a:noFill/>
                </a:ln>
                <a:effectLst/>
                <a:latin typeface="Calibri"/>
                <a:ea typeface="Calibri" pitchFamily="34" charset="0"/>
                <a:cs typeface="Arial" pitchFamily="34" charset="0"/>
              </a:rPr>
              <a:t>’</a:t>
            </a:r>
            <a:r>
              <a:rPr kumimoji="0" lang="en-US" sz="900" b="0" i="0" u="none" strike="noStrike" cap="none" normalizeH="0" baseline="0" dirty="0" smtClean="0">
                <a:ln>
                  <a:noFill/>
                </a:ln>
                <a:effectLst/>
                <a:latin typeface="Arial" pitchFamily="34" charset="0"/>
                <a:ea typeface="Calibri" pitchFamily="34" charset="0"/>
                <a:cs typeface="Arial" pitchFamily="34" charset="0"/>
              </a:rPr>
              <a:t>s t-tests is shown.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IgG</a:t>
            </a:r>
            <a:r>
              <a:rPr kumimoji="0" lang="en-US" sz="900" b="0" i="0" u="none" strike="noStrike" cap="none" normalizeH="0" baseline="0" dirty="0" smtClean="0">
                <a:ln>
                  <a:noFill/>
                </a:ln>
                <a:effectLst/>
                <a:latin typeface="Arial" pitchFamily="34" charset="0"/>
                <a:ea typeface="Calibri" pitchFamily="34" charset="0"/>
                <a:cs typeface="Arial" pitchFamily="34" charset="0"/>
              </a:rPr>
              <a:t>, Immunoglobulin G; C+, positive control for MITF binding in its known target MLANA.</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(c)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Luciferase</a:t>
            </a:r>
            <a:r>
              <a:rPr kumimoji="0" lang="en-US" sz="900" b="0" i="0" u="none" strike="noStrike" cap="none" normalizeH="0" baseline="0" dirty="0" smtClean="0">
                <a:ln>
                  <a:noFill/>
                </a:ln>
                <a:effectLst/>
                <a:latin typeface="Arial" pitchFamily="34" charset="0"/>
                <a:ea typeface="Calibri" pitchFamily="34" charset="0"/>
                <a:cs typeface="Arial" pitchFamily="34" charset="0"/>
              </a:rPr>
              <a:t> reporter assays to test TBC1D16-45KD/47KD promoter functionality. Three different constructions were used (wild type TBC1D16-45KD/47KD promoter, mutant TBC1D16-45KD/47KD promoter for MITF binding site, and empty vector), Left panel, schematic diagram depicting the strategy followed. Right panel, HEK-293T cells were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transfected</a:t>
            </a:r>
            <a:r>
              <a:rPr kumimoji="0" lang="en-US" sz="900" b="0" i="0" u="none" strike="noStrike" cap="none" normalizeH="0" baseline="0" dirty="0" smtClean="0">
                <a:ln>
                  <a:noFill/>
                </a:ln>
                <a:effectLst/>
                <a:latin typeface="Arial" pitchFamily="34" charset="0"/>
                <a:ea typeface="Calibri" pitchFamily="34" charset="0"/>
                <a:cs typeface="Arial" pitchFamily="34" charset="0"/>
              </a:rPr>
              <a:t> with the indicated reporter vector alone (grey bars) or in combination with pCMV-Tag4A-MITF wt (black bars). Relative firefly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luciferase</a:t>
            </a:r>
            <a:r>
              <a:rPr kumimoji="0" lang="en-US" sz="900" b="0" i="0" u="none" strike="noStrike" cap="none" normalizeH="0" baseline="0" dirty="0" smtClean="0">
                <a:ln>
                  <a:noFill/>
                </a:ln>
                <a:effectLst/>
                <a:latin typeface="Arial" pitchFamily="34" charset="0"/>
                <a:ea typeface="Calibri" pitchFamily="34" charset="0"/>
                <a:cs typeface="Arial" pitchFamily="34" charset="0"/>
              </a:rPr>
              <a:t>/</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renilla</a:t>
            </a:r>
            <a:r>
              <a:rPr kumimoji="0" lang="en-US" sz="900" b="0" i="0" u="none" strike="noStrike" cap="none" normalizeH="0" baseline="0" dirty="0" smtClean="0">
                <a:ln>
                  <a:noFill/>
                </a:ln>
                <a:effectLst/>
                <a:latin typeface="Arial" pitchFamily="34" charset="0"/>
                <a:ea typeface="Calibri" pitchFamily="34" charset="0"/>
                <a:cs typeface="Arial" pitchFamily="34" charset="0"/>
              </a:rPr>
              <a:t> activity was determined and compared with the control vector (pGL2 Basic). Error bars represent SD. </a:t>
            </a:r>
            <a:endParaRPr kumimoji="0" lang="es-ES" sz="700" b="0" i="0" u="none" strike="noStrike" cap="none" normalizeH="0" baseline="0" dirty="0" smtClean="0">
              <a:ln>
                <a:noFill/>
              </a:ln>
              <a:effectLst/>
              <a:latin typeface="Arial" pitchFamily="34" charset="0"/>
              <a:cs typeface="Arial" pitchFamily="34" charset="0"/>
            </a:endParaRPr>
          </a:p>
          <a:p>
            <a:pPr marL="0" marR="0" lvl="0" indent="0" algn="just" defTabSz="914400" rtl="0" eaLnBrk="0" fontAlgn="base" latinLnBrk="0" hangingPunct="0">
              <a:lnSpc>
                <a:spcPct val="150000"/>
              </a:lnSpc>
              <a:spcBef>
                <a:spcPct val="0"/>
              </a:spcBef>
              <a:spcAft>
                <a:spcPts val="600"/>
              </a:spcAft>
              <a:buClrTx/>
              <a:buSzTx/>
              <a:buFontTx/>
              <a:buNone/>
              <a:tabLst/>
            </a:pPr>
            <a:r>
              <a:rPr kumimoji="0" lang="en-US" sz="900" b="0" i="0" u="none" strike="noStrike" cap="none" normalizeH="0" baseline="0" dirty="0" smtClean="0">
                <a:ln>
                  <a:noFill/>
                </a:ln>
                <a:effectLst/>
                <a:latin typeface="Arial" pitchFamily="34" charset="0"/>
                <a:ea typeface="Calibri" pitchFamily="34" charset="0"/>
                <a:cs typeface="Arial" pitchFamily="34" charset="0"/>
              </a:rPr>
              <a:t>(d) </a:t>
            </a:r>
            <a:r>
              <a:rPr kumimoji="0" lang="en-US" sz="900" b="0" i="0" u="none" strike="noStrike" cap="none" normalizeH="0" baseline="0" dirty="0" err="1" smtClean="0">
                <a:ln>
                  <a:noFill/>
                </a:ln>
                <a:effectLst/>
                <a:latin typeface="Arial" pitchFamily="34" charset="0"/>
                <a:ea typeface="Calibri" pitchFamily="34" charset="0"/>
                <a:cs typeface="Arial" pitchFamily="34" charset="0"/>
              </a:rPr>
              <a:t>siRNA</a:t>
            </a:r>
            <a:r>
              <a:rPr kumimoji="0" lang="en-US" sz="900" b="0" i="0" u="none" strike="noStrike" cap="none" normalizeH="0" baseline="0" dirty="0" smtClean="0">
                <a:ln>
                  <a:noFill/>
                </a:ln>
                <a:effectLst/>
                <a:latin typeface="Arial" pitchFamily="34" charset="0"/>
                <a:ea typeface="Calibri" pitchFamily="34" charset="0"/>
                <a:cs typeface="Arial" pitchFamily="34" charset="0"/>
              </a:rPr>
              <a:t> assay in metastatic melanoma cell line IGR37 to interrogate TBC1D16-47KD and 86KD silencing by MITF knockdown. </a:t>
            </a:r>
            <a:endParaRPr kumimoji="0" lang="en-US" sz="1800" b="0" i="0" u="none" strike="noStrike" cap="none" normalizeH="0" baseline="0" dirty="0" smtClean="0">
              <a:ln>
                <a:noFill/>
              </a:ln>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5582932" y="0"/>
            <a:ext cx="1640193" cy="246221"/>
          </a:xfrm>
          <a:prstGeom prst="rect">
            <a:avLst/>
          </a:prstGeom>
          <a:noFill/>
        </p:spPr>
        <p:txBody>
          <a:bodyPr wrap="none" rtlCol="0">
            <a:spAutoFit/>
          </a:bodyPr>
          <a:lstStyle/>
          <a:p>
            <a:r>
              <a:rPr lang="en-US" sz="1000" b="1" dirty="0" smtClean="0">
                <a:latin typeface="Arial" pitchFamily="34" charset="0"/>
                <a:cs typeface="Arial" pitchFamily="34" charset="0"/>
              </a:rPr>
              <a:t>Supplementary Figure 5</a:t>
            </a:r>
            <a:endParaRPr lang="en-US" sz="1000" b="1" dirty="0">
              <a:latin typeface="Arial" pitchFamily="34" charset="0"/>
              <a:cs typeface="Arial" pitchFamily="34" charset="0"/>
            </a:endParaRPr>
          </a:p>
        </p:txBody>
      </p:sp>
      <p:pic>
        <p:nvPicPr>
          <p:cNvPr id="5122" name="Picture 2"/>
          <p:cNvPicPr>
            <a:picLocks noChangeAspect="1" noChangeArrowheads="1"/>
          </p:cNvPicPr>
          <p:nvPr/>
        </p:nvPicPr>
        <p:blipFill>
          <a:blip r:embed="rId2"/>
          <a:srcRect/>
          <a:stretch>
            <a:fillRect/>
          </a:stretch>
        </p:blipFill>
        <p:spPr bwMode="auto">
          <a:xfrm>
            <a:off x="11113" y="2644775"/>
            <a:ext cx="7199312" cy="449421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494</TotalTime>
  <Words>4076</Words>
  <Application>Microsoft Office PowerPoint</Application>
  <PresentationFormat>Personalizado</PresentationFormat>
  <Paragraphs>69</Paragraphs>
  <Slides>24</Slides>
  <Notes>0</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Miguel</dc:creator>
  <cp:lastModifiedBy>Miguel</cp:lastModifiedBy>
  <cp:revision>35</cp:revision>
  <dcterms:created xsi:type="dcterms:W3CDTF">2015-02-22T19:41:53Z</dcterms:created>
  <dcterms:modified xsi:type="dcterms:W3CDTF">2015-04-14T20:53:41Z</dcterms:modified>
</cp:coreProperties>
</file>