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style3.xml" ContentType="application/vnd.ms-office.chartstyle+xml"/>
  <Override PartName="/ppt/charts/colors3.xml" ContentType="application/vnd.ms-office.chartcolorstyle+xml"/>
  <Override PartName="/ppt/charts/chart14.xml" ContentType="application/vnd.openxmlformats-officedocument.drawingml.chart+xml"/>
  <Override PartName="/ppt/charts/style4.xml" ContentType="application/vnd.ms-office.chartstyle+xml"/>
  <Override PartName="/ppt/charts/colors4.xml" ContentType="application/vnd.ms-office.chartcolorstyle+xml"/>
  <Override PartName="/ppt/charts/chart15.xml" ContentType="application/vnd.openxmlformats-officedocument.drawingml.chart+xml"/>
  <Override PartName="/ppt/charts/style5.xml" ContentType="application/vnd.ms-office.chartstyle+xml"/>
  <Override PartName="/ppt/charts/colors5.xml" ContentType="application/vnd.ms-office.chartcolorstyle+xml"/>
  <Override PartName="/ppt/charts/chart1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2" r:id="rId4"/>
    <p:sldId id="258" r:id="rId5"/>
    <p:sldId id="260" r:id="rId6"/>
    <p:sldId id="259" r:id="rId7"/>
    <p:sldId id="264" r:id="rId8"/>
    <p:sldId id="257" r:id="rId9"/>
  </p:sldIdLst>
  <p:sldSz cx="6858000" cy="9144000" type="letter"/>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7" d="100"/>
          <a:sy n="67" d="100"/>
        </p:scale>
        <p:origin x="2100" y="8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file:///\\comfs01\iagoulni$\papers\NCoR\Figure%201BB.xlsx" TargetMode="Externa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11.xml.rels><?xml version="1.0" encoding="UTF-8" standalone="yes"?>
<Relationships xmlns="http://schemas.openxmlformats.org/package/2006/relationships"><Relationship Id="rId1" Type="http://schemas.openxmlformats.org/officeDocument/2006/relationships/oleObject" Target="file:///\\comfs01\iagoulni$\papers\NCoR\SupplTARP_LAPC4.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omfs01\iagoulni$\papers\NCoR\SupplTARP_LAPC4.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comfs01\iagoulni$\papers\NCoR\resub%20data\chips.xlsx" TargetMode="External"/><Relationship Id="rId2" Type="http://schemas.microsoft.com/office/2011/relationships/chartColorStyle" Target="colors3.xml"/><Relationship Id="rId1" Type="http://schemas.microsoft.com/office/2011/relationships/chartStyle" Target="style3.xml"/></Relationships>
</file>

<file path=ppt/charts/_rels/chart14.xml.rels><?xml version="1.0" encoding="UTF-8" standalone="yes"?>
<Relationships xmlns="http://schemas.openxmlformats.org/package/2006/relationships"><Relationship Id="rId3" Type="http://schemas.openxmlformats.org/officeDocument/2006/relationships/oleObject" Target="file:///\\comfs01\iagoulni$\papers\NCoR\resub%20data\chips.xlsx" TargetMode="External"/><Relationship Id="rId2" Type="http://schemas.microsoft.com/office/2011/relationships/chartColorStyle" Target="colors4.xml"/><Relationship Id="rId1" Type="http://schemas.microsoft.com/office/2011/relationships/chartStyle" Target="style4.xml"/></Relationships>
</file>

<file path=ppt/charts/_rels/chart15.xml.rels><?xml version="1.0" encoding="UTF-8" standalone="yes"?>
<Relationships xmlns="http://schemas.openxmlformats.org/package/2006/relationships"><Relationship Id="rId3" Type="http://schemas.openxmlformats.org/officeDocument/2006/relationships/oleObject" Target="file:///\\comfs01\iagoulni$\papers\NCoR\resub%20data\chips.xlsx" TargetMode="External"/><Relationship Id="rId2" Type="http://schemas.microsoft.com/office/2011/relationships/chartColorStyle" Target="colors5.xml"/><Relationship Id="rId1" Type="http://schemas.microsoft.com/office/2011/relationships/chartStyle" Target="style5.xml"/></Relationships>
</file>

<file path=ppt/charts/_rels/chart16.xml.rels><?xml version="1.0" encoding="UTF-8" standalone="yes"?>
<Relationships xmlns="http://schemas.openxmlformats.org/package/2006/relationships"><Relationship Id="rId3" Type="http://schemas.openxmlformats.org/officeDocument/2006/relationships/oleObject" Target="file:///\\comfs01\iagoulni$\papers\NCoR\resub%20data\chips.xlsx" TargetMode="External"/><Relationship Id="rId2" Type="http://schemas.microsoft.com/office/2011/relationships/chartColorStyle" Target="colors6.xml"/><Relationship Id="rId1" Type="http://schemas.microsoft.com/office/2011/relationships/chartStyle" Target="style6.xml"/></Relationships>
</file>

<file path=ppt/charts/_rels/chart2.xml.rels><?xml version="1.0" encoding="UTF-8" standalone="yes"?>
<Relationships xmlns="http://schemas.openxmlformats.org/package/2006/relationships"><Relationship Id="rId1" Type="http://schemas.openxmlformats.org/officeDocument/2006/relationships/oleObject" Target="file:///\\comfs01\iagoulni$\papers\NCoR\Figure%201BB.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omfs01\iagoulni$\papers\NCoR\resub%20data\NCOR%20KD.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oleObject" Target="file:///\\comfs01\iagoulni$\papers\NCoR\resub%20data\LNCaP%20DU_LN.xlsx" TargetMode="External"/><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oleObject" Target="file:///\\comfs01\iagoulni$\papers\NCoR\06042015_LNCaP_C4-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omfs01\iagoulni$\papers\NCoR\06042015_LNCaP_C4-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omfs01\iagoulni$\papers\NCoR\06042015_LNCaP_C4-2.xlsx" TargetMode="Externa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105702412198475"/>
          <c:y val="0.13268825449582591"/>
          <c:w val="0.68942975878015245"/>
          <c:h val="0.71065059697148047"/>
        </c:manualLayout>
      </c:layout>
      <c:barChart>
        <c:barDir val="col"/>
        <c:grouping val="clustered"/>
        <c:varyColors val="0"/>
        <c:ser>
          <c:idx val="0"/>
          <c:order val="0"/>
          <c:tx>
            <c:strRef>
              <c:f>Sheet1!$J$8</c:f>
              <c:strCache>
                <c:ptCount val="1"/>
                <c:pt idx="0">
                  <c:v>C siRNA</c:v>
                </c:pt>
              </c:strCache>
            </c:strRef>
          </c:tx>
          <c:spPr>
            <a:noFill/>
            <a:ln w="12700">
              <a:solidFill>
                <a:schemeClr val="tx1"/>
              </a:solidFill>
            </a:ln>
          </c:spPr>
          <c:invertIfNegative val="0"/>
          <c:errBars>
            <c:errBarType val="both"/>
            <c:errValType val="cust"/>
            <c:noEndCap val="0"/>
            <c:plus>
              <c:numRef>
                <c:f>Sheet1!$M$9:$M$11</c:f>
                <c:numCache>
                  <c:formatCode>General</c:formatCode>
                  <c:ptCount val="3"/>
                  <c:pt idx="0">
                    <c:v>891.50652913852105</c:v>
                  </c:pt>
                  <c:pt idx="1">
                    <c:v>10096.946337053296</c:v>
                  </c:pt>
                  <c:pt idx="2">
                    <c:v>2681.575656214085</c:v>
                  </c:pt>
                </c:numCache>
              </c:numRef>
            </c:plus>
            <c:minus>
              <c:numRef>
                <c:f>Sheet1!$M$9:$M$11</c:f>
                <c:numCache>
                  <c:formatCode>General</c:formatCode>
                  <c:ptCount val="3"/>
                  <c:pt idx="0">
                    <c:v>891.50652913852105</c:v>
                  </c:pt>
                  <c:pt idx="1">
                    <c:v>10096.946337053296</c:v>
                  </c:pt>
                  <c:pt idx="2">
                    <c:v>2681.575656214085</c:v>
                  </c:pt>
                </c:numCache>
              </c:numRef>
            </c:minus>
          </c:errBars>
          <c:cat>
            <c:strRef>
              <c:f>Sheet1!$I$9:$I$11</c:f>
              <c:strCache>
                <c:ptCount val="3"/>
                <c:pt idx="0">
                  <c:v>CSS</c:v>
                </c:pt>
                <c:pt idx="1">
                  <c:v>FBS</c:v>
                </c:pt>
                <c:pt idx="2">
                  <c:v>FBS+CAS</c:v>
                </c:pt>
              </c:strCache>
            </c:strRef>
          </c:cat>
          <c:val>
            <c:numRef>
              <c:f>Sheet1!$J$9:$J$11</c:f>
              <c:numCache>
                <c:formatCode>0</c:formatCode>
                <c:ptCount val="3"/>
                <c:pt idx="0" formatCode="General">
                  <c:v>16154.556750199956</c:v>
                </c:pt>
                <c:pt idx="1">
                  <c:v>77358.666666666672</c:v>
                </c:pt>
                <c:pt idx="2">
                  <c:v>74124</c:v>
                </c:pt>
              </c:numCache>
            </c:numRef>
          </c:val>
        </c:ser>
        <c:ser>
          <c:idx val="1"/>
          <c:order val="1"/>
          <c:tx>
            <c:strRef>
              <c:f>Sheet1!$L$8</c:f>
              <c:strCache>
                <c:ptCount val="1"/>
                <c:pt idx="0">
                  <c:v>NCOR2 siRNA</c:v>
                </c:pt>
              </c:strCache>
            </c:strRef>
          </c:tx>
          <c:spPr>
            <a:solidFill>
              <a:schemeClr val="tx1"/>
            </a:solidFill>
            <a:ln>
              <a:solidFill>
                <a:schemeClr val="tx1"/>
              </a:solidFill>
            </a:ln>
          </c:spPr>
          <c:invertIfNegative val="0"/>
          <c:errBars>
            <c:errBarType val="both"/>
            <c:errValType val="cust"/>
            <c:noEndCap val="0"/>
            <c:plus>
              <c:numRef>
                <c:f>Sheet1!$O$9:$O$11</c:f>
                <c:numCache>
                  <c:formatCode>General</c:formatCode>
                  <c:ptCount val="3"/>
                  <c:pt idx="0">
                    <c:v>3678.9381339450438</c:v>
                  </c:pt>
                  <c:pt idx="1">
                    <c:v>4259.7959262543754</c:v>
                  </c:pt>
                  <c:pt idx="2">
                    <c:v>3322.7948075879399</c:v>
                  </c:pt>
                </c:numCache>
              </c:numRef>
            </c:plus>
            <c:minus>
              <c:numRef>
                <c:f>Sheet1!$O$9:$O$11</c:f>
                <c:numCache>
                  <c:formatCode>General</c:formatCode>
                  <c:ptCount val="3"/>
                  <c:pt idx="0">
                    <c:v>3678.9381339450438</c:v>
                  </c:pt>
                  <c:pt idx="1">
                    <c:v>4259.7959262543754</c:v>
                  </c:pt>
                  <c:pt idx="2">
                    <c:v>3322.7948075879399</c:v>
                  </c:pt>
                </c:numCache>
              </c:numRef>
            </c:minus>
          </c:errBars>
          <c:cat>
            <c:strRef>
              <c:f>Sheet1!$I$9:$I$11</c:f>
              <c:strCache>
                <c:ptCount val="3"/>
                <c:pt idx="0">
                  <c:v>CSS</c:v>
                </c:pt>
                <c:pt idx="1">
                  <c:v>FBS</c:v>
                </c:pt>
                <c:pt idx="2">
                  <c:v>FBS+CAS</c:v>
                </c:pt>
              </c:strCache>
            </c:strRef>
          </c:cat>
          <c:val>
            <c:numRef>
              <c:f>Sheet1!$L$9:$L$11</c:f>
              <c:numCache>
                <c:formatCode>0</c:formatCode>
                <c:ptCount val="3"/>
                <c:pt idx="0" formatCode="General">
                  <c:v>22143.847253416447</c:v>
                </c:pt>
                <c:pt idx="1">
                  <c:v>23138.666666666668</c:v>
                </c:pt>
                <c:pt idx="2">
                  <c:v>20561.333333333332</c:v>
                </c:pt>
              </c:numCache>
            </c:numRef>
          </c:val>
        </c:ser>
        <c:dLbls>
          <c:showLegendKey val="0"/>
          <c:showVal val="0"/>
          <c:showCatName val="0"/>
          <c:showSerName val="0"/>
          <c:showPercent val="0"/>
          <c:showBubbleSize val="0"/>
        </c:dLbls>
        <c:gapWidth val="150"/>
        <c:axId val="195528896"/>
        <c:axId val="195526936"/>
      </c:barChart>
      <c:catAx>
        <c:axId val="195528896"/>
        <c:scaling>
          <c:orientation val="minMax"/>
        </c:scaling>
        <c:delete val="0"/>
        <c:axPos val="b"/>
        <c:numFmt formatCode="General" sourceLinked="0"/>
        <c:majorTickMark val="out"/>
        <c:minorTickMark val="none"/>
        <c:tickLblPos val="none"/>
        <c:spPr>
          <a:ln w="15875">
            <a:solidFill>
              <a:schemeClr val="tx1"/>
            </a:solidFill>
          </a:ln>
        </c:spPr>
        <c:crossAx val="195526936"/>
        <c:crosses val="autoZero"/>
        <c:auto val="1"/>
        <c:lblAlgn val="ctr"/>
        <c:lblOffset val="100"/>
        <c:noMultiLvlLbl val="0"/>
      </c:catAx>
      <c:valAx>
        <c:axId val="195526936"/>
        <c:scaling>
          <c:orientation val="minMax"/>
          <c:max val="90000"/>
          <c:min val="0"/>
        </c:scaling>
        <c:delete val="0"/>
        <c:axPos val="l"/>
        <c:title>
          <c:tx>
            <c:rich>
              <a:bodyPr rot="-5400000" vert="horz"/>
              <a:lstStyle/>
              <a:p>
                <a:pPr>
                  <a:defRPr/>
                </a:pPr>
                <a:r>
                  <a:rPr lang="en-US" dirty="0"/>
                  <a:t>[</a:t>
                </a:r>
                <a:r>
                  <a:rPr lang="en-US" baseline="30000" dirty="0"/>
                  <a:t>3</a:t>
                </a:r>
                <a:r>
                  <a:rPr lang="en-US" dirty="0"/>
                  <a:t>H] Thymidine Incorporation</a:t>
                </a:r>
              </a:p>
            </c:rich>
          </c:tx>
          <c:layout>
            <c:manualLayout>
              <c:xMode val="edge"/>
              <c:yMode val="edge"/>
              <c:x val="2.6796962879640045E-2"/>
              <c:y val="7.3177038920582915E-2"/>
            </c:manualLayout>
          </c:layout>
          <c:overlay val="0"/>
        </c:title>
        <c:numFmt formatCode="#,##0.00" sourceLinked="0"/>
        <c:majorTickMark val="out"/>
        <c:minorTickMark val="none"/>
        <c:tickLblPos val="nextTo"/>
        <c:spPr>
          <a:ln w="15875">
            <a:solidFill>
              <a:schemeClr val="tx1"/>
            </a:solidFill>
          </a:ln>
        </c:spPr>
        <c:crossAx val="195528896"/>
        <c:crosses val="autoZero"/>
        <c:crossBetween val="between"/>
        <c:majorUnit val="20000"/>
      </c:valAx>
      <c:spPr>
        <a:noFill/>
        <a:ln>
          <a:noFill/>
        </a:ln>
      </c:spPr>
    </c:plotArea>
    <c:legend>
      <c:legendPos val="r"/>
      <c:layout>
        <c:manualLayout>
          <c:xMode val="edge"/>
          <c:yMode val="edge"/>
          <c:x val="0.36013597628849042"/>
          <c:y val="2.2764427785428969E-2"/>
          <c:w val="0.52229068241469812"/>
          <c:h val="0.16743438320209975"/>
        </c:manualLayout>
      </c:layout>
      <c:overlay val="0"/>
      <c:txPr>
        <a:bodyPr/>
        <a:lstStyle/>
        <a:p>
          <a:pPr>
            <a:defRPr>
              <a:solidFill>
                <a:schemeClr val="tx1"/>
              </a:solidFill>
            </a:defRPr>
          </a:pPr>
          <a:endParaRPr lang="en-US"/>
        </a:p>
      </c:txPr>
    </c:legend>
    <c:plotVisOnly val="1"/>
    <c:dispBlanksAs val="gap"/>
    <c:showDLblsOverMax val="0"/>
  </c:chart>
  <c:spPr>
    <a:noFill/>
    <a:ln>
      <a:noFill/>
    </a:ln>
  </c:spPr>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6704953141088023"/>
          <c:y val="3.3707795178260322E-2"/>
          <c:w val="0.71574939362975998"/>
          <c:h val="0.72474120734908132"/>
        </c:manualLayout>
      </c:layout>
      <c:barChart>
        <c:barDir val="col"/>
        <c:grouping val="clustered"/>
        <c:varyColors val="0"/>
        <c:ser>
          <c:idx val="0"/>
          <c:order val="0"/>
          <c:tx>
            <c:strRef>
              <c:f>Sheet1!$C$27</c:f>
              <c:strCache>
                <c:ptCount val="1"/>
                <c:pt idx="0">
                  <c:v>C siRNA</c:v>
                </c:pt>
              </c:strCache>
            </c:strRef>
          </c:tx>
          <c:spPr>
            <a:solidFill>
              <a:srgbClr val="FFFFFF"/>
            </a:solidFill>
            <a:ln w="18887">
              <a:solidFill>
                <a:srgbClr val="000000"/>
              </a:solidFill>
              <a:prstDash val="solid"/>
            </a:ln>
          </c:spPr>
          <c:invertIfNegative val="0"/>
          <c:errBars>
            <c:errBarType val="plus"/>
            <c:errValType val="cust"/>
            <c:noEndCap val="0"/>
            <c:plus>
              <c:numRef>
                <c:f>Sheet1!$E$28:$E$31</c:f>
                <c:numCache>
                  <c:formatCode>General</c:formatCode>
                  <c:ptCount val="4"/>
                  <c:pt idx="0">
                    <c:v>8.0014814487697844E-2</c:v>
                  </c:pt>
                  <c:pt idx="1">
                    <c:v>1.7943348188628001</c:v>
                  </c:pt>
                  <c:pt idx="2">
                    <c:v>10.717059118152054</c:v>
                  </c:pt>
                  <c:pt idx="3">
                    <c:v>51.735237730334688</c:v>
                  </c:pt>
                </c:numCache>
              </c:numRef>
            </c:plus>
            <c:spPr>
              <a:ln w="9444">
                <a:solidFill>
                  <a:srgbClr val="000000"/>
                </a:solidFill>
                <a:prstDash val="solid"/>
              </a:ln>
            </c:spPr>
          </c:errBars>
          <c:cat>
            <c:strRef>
              <c:f>Sheet1!$B$28:$B$31</c:f>
              <c:strCache>
                <c:ptCount val="4"/>
                <c:pt idx="0">
                  <c:v>v</c:v>
                </c:pt>
                <c:pt idx="1">
                  <c:v>0.01</c:v>
                </c:pt>
                <c:pt idx="2">
                  <c:v>0.1</c:v>
                </c:pt>
                <c:pt idx="3">
                  <c:v>1</c:v>
                </c:pt>
              </c:strCache>
            </c:strRef>
          </c:cat>
          <c:val>
            <c:numRef>
              <c:f>Sheet1!$C$28:$C$31</c:f>
              <c:numCache>
                <c:formatCode>0</c:formatCode>
                <c:ptCount val="4"/>
                <c:pt idx="0">
                  <c:v>10.321737026282479</c:v>
                </c:pt>
                <c:pt idx="1">
                  <c:v>15.411130581603913</c:v>
                </c:pt>
                <c:pt idx="2">
                  <c:v>163.95233483325242</c:v>
                </c:pt>
                <c:pt idx="3">
                  <c:v>887.85996894530047</c:v>
                </c:pt>
              </c:numCache>
            </c:numRef>
          </c:val>
        </c:ser>
        <c:ser>
          <c:idx val="1"/>
          <c:order val="1"/>
          <c:tx>
            <c:strRef>
              <c:f>Sheet1!$D$27</c:f>
              <c:strCache>
                <c:ptCount val="1"/>
                <c:pt idx="0">
                  <c:v>UGT2B 15&amp;17 siRNAs</c:v>
                </c:pt>
              </c:strCache>
            </c:strRef>
          </c:tx>
          <c:spPr>
            <a:solidFill>
              <a:schemeClr val="tx1"/>
            </a:solidFill>
            <a:ln w="9444">
              <a:solidFill>
                <a:srgbClr val="000000"/>
              </a:solidFill>
              <a:prstDash val="solid"/>
            </a:ln>
          </c:spPr>
          <c:invertIfNegative val="0"/>
          <c:errBars>
            <c:errBarType val="plus"/>
            <c:errValType val="cust"/>
            <c:noEndCap val="0"/>
            <c:plus>
              <c:numRef>
                <c:f>Sheet1!$F$28:$F$31</c:f>
                <c:numCache>
                  <c:formatCode>General</c:formatCode>
                  <c:ptCount val="4"/>
                  <c:pt idx="0">
                    <c:v>1.1244051152550314</c:v>
                  </c:pt>
                  <c:pt idx="1">
                    <c:v>1.4386295268134288</c:v>
                  </c:pt>
                  <c:pt idx="2">
                    <c:v>39.682260547707372</c:v>
                  </c:pt>
                  <c:pt idx="3">
                    <c:v>44.15395279580958</c:v>
                  </c:pt>
                </c:numCache>
              </c:numRef>
            </c:plus>
            <c:spPr>
              <a:ln w="9444">
                <a:solidFill>
                  <a:srgbClr val="000000"/>
                </a:solidFill>
                <a:prstDash val="solid"/>
              </a:ln>
            </c:spPr>
          </c:errBars>
          <c:cat>
            <c:strRef>
              <c:f>Sheet1!$B$28:$B$31</c:f>
              <c:strCache>
                <c:ptCount val="4"/>
                <c:pt idx="0">
                  <c:v>v</c:v>
                </c:pt>
                <c:pt idx="1">
                  <c:v>0.01</c:v>
                </c:pt>
                <c:pt idx="2">
                  <c:v>0.1</c:v>
                </c:pt>
                <c:pt idx="3">
                  <c:v>1</c:v>
                </c:pt>
              </c:strCache>
            </c:strRef>
          </c:cat>
          <c:val>
            <c:numRef>
              <c:f>Sheet1!$D$28:$D$31</c:f>
              <c:numCache>
                <c:formatCode>0</c:formatCode>
                <c:ptCount val="4"/>
                <c:pt idx="0">
                  <c:v>14.513779435311108</c:v>
                </c:pt>
                <c:pt idx="1">
                  <c:v>26.812816131908093</c:v>
                </c:pt>
                <c:pt idx="2">
                  <c:v>276.86661747963092</c:v>
                </c:pt>
                <c:pt idx="3">
                  <c:v>1547.4545968106042</c:v>
                </c:pt>
              </c:numCache>
            </c:numRef>
          </c:val>
        </c:ser>
        <c:dLbls>
          <c:showLegendKey val="0"/>
          <c:showVal val="0"/>
          <c:showCatName val="0"/>
          <c:showSerName val="0"/>
          <c:showPercent val="0"/>
          <c:showBubbleSize val="0"/>
        </c:dLbls>
        <c:gapWidth val="150"/>
        <c:axId val="67249368"/>
        <c:axId val="67249760"/>
      </c:barChart>
      <c:catAx>
        <c:axId val="67249368"/>
        <c:scaling>
          <c:orientation val="minMax"/>
        </c:scaling>
        <c:delete val="0"/>
        <c:axPos val="b"/>
        <c:title>
          <c:tx>
            <c:rich>
              <a:bodyPr/>
              <a:lstStyle/>
              <a:p>
                <a:pPr>
                  <a:defRPr/>
                </a:pPr>
                <a:r>
                  <a:rPr lang="en-US"/>
                  <a:t>DHT (nM)</a:t>
                </a:r>
              </a:p>
            </c:rich>
          </c:tx>
          <c:layout>
            <c:manualLayout>
              <c:xMode val="edge"/>
              <c:yMode val="edge"/>
              <c:x val="0.51735015772870663"/>
              <c:y val="0.91553133514986373"/>
            </c:manualLayout>
          </c:layout>
          <c:overlay val="0"/>
          <c:spPr>
            <a:noFill/>
            <a:ln w="18887">
              <a:noFill/>
            </a:ln>
          </c:spPr>
        </c:title>
        <c:numFmt formatCode="General" sourceLinked="1"/>
        <c:majorTickMark val="out"/>
        <c:minorTickMark val="none"/>
        <c:tickLblPos val="nextTo"/>
        <c:spPr>
          <a:ln w="19050">
            <a:solidFill>
              <a:srgbClr val="000000"/>
            </a:solidFill>
            <a:prstDash val="solid"/>
          </a:ln>
        </c:spPr>
        <c:txPr>
          <a:bodyPr rot="0" vert="horz"/>
          <a:lstStyle/>
          <a:p>
            <a:pPr>
              <a:defRPr/>
            </a:pPr>
            <a:endParaRPr lang="en-US"/>
          </a:p>
        </c:txPr>
        <c:crossAx val="67249760"/>
        <c:crosses val="autoZero"/>
        <c:auto val="1"/>
        <c:lblAlgn val="ctr"/>
        <c:lblOffset val="100"/>
        <c:tickLblSkip val="1"/>
        <c:tickMarkSkip val="1"/>
        <c:noMultiLvlLbl val="0"/>
      </c:catAx>
      <c:valAx>
        <c:axId val="67249760"/>
        <c:scaling>
          <c:orientation val="minMax"/>
          <c:max val="1800"/>
          <c:min val="0"/>
        </c:scaling>
        <c:delete val="0"/>
        <c:axPos val="l"/>
        <c:title>
          <c:tx>
            <c:rich>
              <a:bodyPr/>
              <a:lstStyle/>
              <a:p>
                <a:pPr>
                  <a:defRPr/>
                </a:pPr>
                <a:r>
                  <a:rPr lang="en-US"/>
                  <a:t>PSA/18S</a:t>
                </a:r>
              </a:p>
            </c:rich>
          </c:tx>
          <c:layout>
            <c:manualLayout>
              <c:xMode val="edge"/>
              <c:yMode val="edge"/>
              <c:x val="2.8391167192429023E-2"/>
              <c:y val="0.3242506811989101"/>
            </c:manualLayout>
          </c:layout>
          <c:overlay val="0"/>
          <c:spPr>
            <a:noFill/>
            <a:ln w="18887">
              <a:noFill/>
            </a:ln>
          </c:spPr>
        </c:title>
        <c:numFmt formatCode="0" sourceLinked="1"/>
        <c:majorTickMark val="out"/>
        <c:minorTickMark val="none"/>
        <c:tickLblPos val="nextTo"/>
        <c:spPr>
          <a:ln w="18887">
            <a:solidFill>
              <a:srgbClr val="000000"/>
            </a:solidFill>
            <a:prstDash val="solid"/>
          </a:ln>
        </c:spPr>
        <c:txPr>
          <a:bodyPr rot="0" vert="horz"/>
          <a:lstStyle/>
          <a:p>
            <a:pPr>
              <a:defRPr/>
            </a:pPr>
            <a:endParaRPr lang="en-US"/>
          </a:p>
        </c:txPr>
        <c:crossAx val="67249368"/>
        <c:crosses val="autoZero"/>
        <c:crossBetween val="between"/>
        <c:majorUnit val="500"/>
      </c:valAx>
      <c:spPr>
        <a:noFill/>
        <a:ln w="18887">
          <a:noFill/>
        </a:ln>
      </c:spPr>
    </c:plotArea>
    <c:legend>
      <c:legendPos val="r"/>
      <c:layout>
        <c:manualLayout>
          <c:xMode val="edge"/>
          <c:yMode val="edge"/>
          <c:x val="0.2985368695847197"/>
          <c:y val="6.4813648293963258E-2"/>
          <c:w val="0.50579982449963179"/>
          <c:h val="0.3618020997375328"/>
        </c:manualLayout>
      </c:layout>
      <c:overlay val="0"/>
      <c:spPr>
        <a:noFill/>
        <a:ln w="18887">
          <a:noFill/>
        </a:ln>
      </c:spPr>
    </c:legend>
    <c:plotVisOnly val="1"/>
    <c:dispBlanksAs val="gap"/>
    <c:showDLblsOverMax val="0"/>
  </c:chart>
  <c:spPr>
    <a:noFill/>
    <a:ln>
      <a:noFill/>
    </a:ln>
  </c:spPr>
  <c:txPr>
    <a:bodyPr/>
    <a:lstStyle/>
    <a:p>
      <a:pPr>
        <a:defRPr sz="1000" b="1" i="0" u="none" strike="noStrike" baseline="0">
          <a:solidFill>
            <a:srgbClr val="000000"/>
          </a:solidFill>
          <a:latin typeface="Arial"/>
          <a:ea typeface="Arial"/>
          <a:cs typeface="Arial"/>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5758269880131951"/>
          <c:y val="5.1400554097404488E-2"/>
          <c:w val="0.72410938585942042"/>
          <c:h val="0.77454646886234968"/>
        </c:manualLayout>
      </c:layout>
      <c:barChart>
        <c:barDir val="col"/>
        <c:grouping val="clustered"/>
        <c:varyColors val="0"/>
        <c:ser>
          <c:idx val="0"/>
          <c:order val="0"/>
          <c:tx>
            <c:strRef>
              <c:f>LAPC4_TARP!$D$3</c:f>
              <c:strCache>
                <c:ptCount val="1"/>
                <c:pt idx="0">
                  <c:v>CONTROL siRNA</c:v>
                </c:pt>
              </c:strCache>
            </c:strRef>
          </c:tx>
          <c:spPr>
            <a:noFill/>
            <a:ln w="15875">
              <a:solidFill>
                <a:schemeClr val="tx1"/>
              </a:solidFill>
            </a:ln>
          </c:spPr>
          <c:invertIfNegative val="0"/>
          <c:errBars>
            <c:errBarType val="both"/>
            <c:errValType val="cust"/>
            <c:noEndCap val="0"/>
            <c:plus>
              <c:numRef>
                <c:f>LAPC4_TARP!$F$4:$F$7</c:f>
                <c:numCache>
                  <c:formatCode>General</c:formatCode>
                  <c:ptCount val="4"/>
                  <c:pt idx="0">
                    <c:v>8.3199080757893673E-2</c:v>
                  </c:pt>
                  <c:pt idx="1">
                    <c:v>3.9643921743358068</c:v>
                  </c:pt>
                  <c:pt idx="2">
                    <c:v>0.21280952866254921</c:v>
                  </c:pt>
                  <c:pt idx="3">
                    <c:v>0.16120537384296968</c:v>
                  </c:pt>
                </c:numCache>
              </c:numRef>
            </c:plus>
            <c:minus>
              <c:numRef>
                <c:f>LAPC4_TARP!$F$4:$F$7</c:f>
                <c:numCache>
                  <c:formatCode>General</c:formatCode>
                  <c:ptCount val="4"/>
                  <c:pt idx="0">
                    <c:v>8.3199080757893673E-2</c:v>
                  </c:pt>
                  <c:pt idx="1">
                    <c:v>3.9643921743358068</c:v>
                  </c:pt>
                  <c:pt idx="2">
                    <c:v>0.21280952866254921</c:v>
                  </c:pt>
                  <c:pt idx="3">
                    <c:v>0.16120537384296968</c:v>
                  </c:pt>
                </c:numCache>
              </c:numRef>
            </c:minus>
          </c:errBars>
          <c:cat>
            <c:strRef>
              <c:f>LAPC4_TARP!$C$4:$C$7</c:f>
              <c:strCache>
                <c:ptCount val="4"/>
                <c:pt idx="0">
                  <c:v>Vehicle</c:v>
                </c:pt>
                <c:pt idx="1">
                  <c:v>R1881</c:v>
                </c:pt>
                <c:pt idx="2">
                  <c:v>Vehicle</c:v>
                </c:pt>
                <c:pt idx="3">
                  <c:v>Casodex</c:v>
                </c:pt>
              </c:strCache>
            </c:strRef>
          </c:cat>
          <c:val>
            <c:numRef>
              <c:f>LAPC4_TARP!$D$4:$D$7</c:f>
              <c:numCache>
                <c:formatCode>General</c:formatCode>
                <c:ptCount val="4"/>
                <c:pt idx="0">
                  <c:v>1.0000002155432153</c:v>
                </c:pt>
                <c:pt idx="1">
                  <c:v>43.471435238810976</c:v>
                </c:pt>
                <c:pt idx="2">
                  <c:v>4.0766581434569771</c:v>
                </c:pt>
                <c:pt idx="3">
                  <c:v>3.302797264599993</c:v>
                </c:pt>
              </c:numCache>
            </c:numRef>
          </c:val>
        </c:ser>
        <c:ser>
          <c:idx val="1"/>
          <c:order val="1"/>
          <c:tx>
            <c:strRef>
              <c:f>LAPC4_TARP!$E$3</c:f>
              <c:strCache>
                <c:ptCount val="1"/>
                <c:pt idx="0">
                  <c:v>NCOR1 siRNA</c:v>
                </c:pt>
              </c:strCache>
            </c:strRef>
          </c:tx>
          <c:spPr>
            <a:solidFill>
              <a:schemeClr val="tx1"/>
            </a:solidFill>
            <a:ln w="15875">
              <a:solidFill>
                <a:schemeClr val="tx1"/>
              </a:solidFill>
            </a:ln>
          </c:spPr>
          <c:invertIfNegative val="0"/>
          <c:errBars>
            <c:errBarType val="both"/>
            <c:errValType val="cust"/>
            <c:noEndCap val="0"/>
            <c:plus>
              <c:numRef>
                <c:f>LAPC4_TARP!$G$4:$G$7</c:f>
                <c:numCache>
                  <c:formatCode>General</c:formatCode>
                  <c:ptCount val="4"/>
                  <c:pt idx="0">
                    <c:v>5.0408152962496761E-2</c:v>
                  </c:pt>
                  <c:pt idx="1">
                    <c:v>1.5989787291454431</c:v>
                  </c:pt>
                  <c:pt idx="2">
                    <c:v>5.9178736390701529E-2</c:v>
                  </c:pt>
                  <c:pt idx="3">
                    <c:v>2.3753954033734596E-2</c:v>
                  </c:pt>
                </c:numCache>
              </c:numRef>
            </c:plus>
            <c:minus>
              <c:numRef>
                <c:f>LAPC4_TARP!$G$4:$G$7</c:f>
                <c:numCache>
                  <c:formatCode>General</c:formatCode>
                  <c:ptCount val="4"/>
                  <c:pt idx="0">
                    <c:v>5.0408152962496761E-2</c:v>
                  </c:pt>
                  <c:pt idx="1">
                    <c:v>1.5989787291454431</c:v>
                  </c:pt>
                  <c:pt idx="2">
                    <c:v>5.9178736390701529E-2</c:v>
                  </c:pt>
                  <c:pt idx="3">
                    <c:v>2.3753954033734596E-2</c:v>
                  </c:pt>
                </c:numCache>
              </c:numRef>
            </c:minus>
          </c:errBars>
          <c:cat>
            <c:strRef>
              <c:f>LAPC4_TARP!$C$4:$C$7</c:f>
              <c:strCache>
                <c:ptCount val="4"/>
                <c:pt idx="0">
                  <c:v>Vehicle</c:v>
                </c:pt>
                <c:pt idx="1">
                  <c:v>R1881</c:v>
                </c:pt>
                <c:pt idx="2">
                  <c:v>Vehicle</c:v>
                </c:pt>
                <c:pt idx="3">
                  <c:v>Casodex</c:v>
                </c:pt>
              </c:strCache>
            </c:strRef>
          </c:cat>
          <c:val>
            <c:numRef>
              <c:f>LAPC4_TARP!$E$4:$E$7</c:f>
              <c:numCache>
                <c:formatCode>General</c:formatCode>
                <c:ptCount val="4"/>
                <c:pt idx="0">
                  <c:v>0.24836825630803153</c:v>
                </c:pt>
                <c:pt idx="1">
                  <c:v>9.7738169272656066</c:v>
                </c:pt>
                <c:pt idx="2">
                  <c:v>0.47374715037423187</c:v>
                </c:pt>
                <c:pt idx="3">
                  <c:v>0.45823464464867597</c:v>
                </c:pt>
              </c:numCache>
            </c:numRef>
          </c:val>
        </c:ser>
        <c:dLbls>
          <c:showLegendKey val="0"/>
          <c:showVal val="0"/>
          <c:showCatName val="0"/>
          <c:showSerName val="0"/>
          <c:showPercent val="0"/>
          <c:showBubbleSize val="0"/>
        </c:dLbls>
        <c:gapWidth val="150"/>
        <c:axId val="133718976"/>
        <c:axId val="133719368"/>
      </c:barChart>
      <c:catAx>
        <c:axId val="133718976"/>
        <c:scaling>
          <c:orientation val="minMax"/>
        </c:scaling>
        <c:delete val="0"/>
        <c:axPos val="b"/>
        <c:numFmt formatCode="General" sourceLinked="0"/>
        <c:majorTickMark val="out"/>
        <c:minorTickMark val="none"/>
        <c:tickLblPos val="none"/>
        <c:spPr>
          <a:ln w="15875">
            <a:solidFill>
              <a:schemeClr val="tx1"/>
            </a:solidFill>
          </a:ln>
        </c:spPr>
        <c:crossAx val="133719368"/>
        <c:crosses val="autoZero"/>
        <c:auto val="1"/>
        <c:lblAlgn val="ctr"/>
        <c:lblOffset val="100"/>
        <c:noMultiLvlLbl val="0"/>
      </c:catAx>
      <c:valAx>
        <c:axId val="133719368"/>
        <c:scaling>
          <c:orientation val="minMax"/>
          <c:max val="50"/>
          <c:min val="0"/>
        </c:scaling>
        <c:delete val="0"/>
        <c:axPos val="l"/>
        <c:title>
          <c:tx>
            <c:rich>
              <a:bodyPr rot="-5400000" vert="horz"/>
              <a:lstStyle/>
              <a:p>
                <a:pPr>
                  <a:defRPr/>
                </a:pPr>
                <a:r>
                  <a:rPr lang="en-US"/>
                  <a:t>Noramlyzed TARP expression</a:t>
                </a:r>
              </a:p>
            </c:rich>
          </c:tx>
          <c:layout>
            <c:manualLayout>
              <c:xMode val="edge"/>
              <c:yMode val="edge"/>
              <c:x val="2.9306558573669414E-2"/>
              <c:y val="5.7009187390378586E-2"/>
            </c:manualLayout>
          </c:layout>
          <c:overlay val="0"/>
        </c:title>
        <c:numFmt formatCode="General" sourceLinked="1"/>
        <c:majorTickMark val="out"/>
        <c:minorTickMark val="none"/>
        <c:tickLblPos val="nextTo"/>
        <c:spPr>
          <a:ln w="15875">
            <a:solidFill>
              <a:schemeClr val="tx1"/>
            </a:solidFill>
          </a:ln>
        </c:spPr>
        <c:crossAx val="133718976"/>
        <c:crosses val="autoZero"/>
        <c:crossBetween val="between"/>
        <c:majorUnit val="10"/>
      </c:valAx>
      <c:spPr>
        <a:noFill/>
        <a:ln w="25400">
          <a:noFill/>
        </a:ln>
      </c:spPr>
    </c:plotArea>
    <c:legend>
      <c:legendPos val="r"/>
      <c:layout>
        <c:manualLayout>
          <c:xMode val="edge"/>
          <c:yMode val="edge"/>
          <c:x val="0.56379598999829161"/>
          <c:y val="0.17631776475982791"/>
          <c:w val="0.39513798940812872"/>
          <c:h val="0.18379774726580175"/>
        </c:manualLayout>
      </c:layout>
      <c:overlay val="0"/>
    </c:legend>
    <c:plotVisOnly val="1"/>
    <c:dispBlanksAs val="gap"/>
    <c:showDLblsOverMax val="0"/>
  </c:chart>
  <c:spPr>
    <a:noFill/>
    <a:ln>
      <a:noFill/>
    </a:ln>
  </c:spPr>
  <c:txPr>
    <a:bodyPr/>
    <a:lstStyle/>
    <a:p>
      <a:pPr>
        <a:defRPr b="1">
          <a:latin typeface="Arial" panose="020B0604020202020204" pitchFamily="34" charset="0"/>
          <a:cs typeface="Arial" panose="020B0604020202020204" pitchFamily="34" charset="0"/>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164002703254907"/>
          <c:y val="5.1400554097404488E-2"/>
          <c:w val="0.80392600625520616"/>
          <c:h val="0.8326195683872849"/>
        </c:manualLayout>
      </c:layout>
      <c:barChart>
        <c:barDir val="col"/>
        <c:grouping val="clustered"/>
        <c:varyColors val="0"/>
        <c:ser>
          <c:idx val="0"/>
          <c:order val="0"/>
          <c:tx>
            <c:strRef>
              <c:f>Sheet2!$C$14</c:f>
              <c:strCache>
                <c:ptCount val="1"/>
                <c:pt idx="0">
                  <c:v>CONTROL siRNA</c:v>
                </c:pt>
              </c:strCache>
            </c:strRef>
          </c:tx>
          <c:spPr>
            <a:noFill/>
            <a:ln w="15875">
              <a:solidFill>
                <a:schemeClr val="tx1"/>
              </a:solidFill>
            </a:ln>
          </c:spPr>
          <c:invertIfNegative val="0"/>
          <c:errBars>
            <c:errBarType val="both"/>
            <c:errValType val="cust"/>
            <c:noEndCap val="0"/>
            <c:plus>
              <c:numRef>
                <c:f>Sheet2!$E$15:$E$18</c:f>
                <c:numCache>
                  <c:formatCode>General</c:formatCode>
                  <c:ptCount val="4"/>
                  <c:pt idx="0">
                    <c:v>6.2302458121988494E-2</c:v>
                  </c:pt>
                  <c:pt idx="1">
                    <c:v>2.4099514956662398E-2</c:v>
                  </c:pt>
                  <c:pt idx="2">
                    <c:v>6.6849978248697761E-2</c:v>
                  </c:pt>
                  <c:pt idx="3">
                    <c:v>9.3888466331673345E-2</c:v>
                  </c:pt>
                </c:numCache>
              </c:numRef>
            </c:plus>
            <c:minus>
              <c:numRef>
                <c:f>Sheet2!$E$15:$E$18</c:f>
                <c:numCache>
                  <c:formatCode>General</c:formatCode>
                  <c:ptCount val="4"/>
                  <c:pt idx="0">
                    <c:v>6.2302458121988494E-2</c:v>
                  </c:pt>
                  <c:pt idx="1">
                    <c:v>2.4099514956662398E-2</c:v>
                  </c:pt>
                  <c:pt idx="2">
                    <c:v>6.6849978248697761E-2</c:v>
                  </c:pt>
                  <c:pt idx="3">
                    <c:v>9.3888466331673345E-2</c:v>
                  </c:pt>
                </c:numCache>
              </c:numRef>
            </c:minus>
          </c:errBars>
          <c:cat>
            <c:strRef>
              <c:f>Sheet2!$B$15:$B$18</c:f>
              <c:strCache>
                <c:ptCount val="4"/>
                <c:pt idx="0">
                  <c:v>Vehicle</c:v>
                </c:pt>
                <c:pt idx="1">
                  <c:v>R1881</c:v>
                </c:pt>
                <c:pt idx="2">
                  <c:v>Vehicle</c:v>
                </c:pt>
                <c:pt idx="3">
                  <c:v>Casodex</c:v>
                </c:pt>
              </c:strCache>
            </c:strRef>
          </c:cat>
          <c:val>
            <c:numRef>
              <c:f>Sheet2!$C$15:$C$18</c:f>
              <c:numCache>
                <c:formatCode>General</c:formatCode>
                <c:ptCount val="4"/>
                <c:pt idx="0">
                  <c:v>1.0000001779516452</c:v>
                </c:pt>
                <c:pt idx="1">
                  <c:v>1.0386065724850513</c:v>
                </c:pt>
                <c:pt idx="2">
                  <c:v>0.65205893647564306</c:v>
                </c:pt>
                <c:pt idx="3">
                  <c:v>0.64148828735181407</c:v>
                </c:pt>
              </c:numCache>
            </c:numRef>
          </c:val>
        </c:ser>
        <c:ser>
          <c:idx val="1"/>
          <c:order val="1"/>
          <c:tx>
            <c:strRef>
              <c:f>Sheet2!$D$14</c:f>
              <c:strCache>
                <c:ptCount val="1"/>
                <c:pt idx="0">
                  <c:v>NCOR1 siRNA</c:v>
                </c:pt>
              </c:strCache>
            </c:strRef>
          </c:tx>
          <c:spPr>
            <a:solidFill>
              <a:schemeClr val="tx1"/>
            </a:solidFill>
          </c:spPr>
          <c:invertIfNegative val="0"/>
          <c:errBars>
            <c:errBarType val="both"/>
            <c:errValType val="cust"/>
            <c:noEndCap val="0"/>
            <c:plus>
              <c:numRef>
                <c:f>Sheet2!$F$15:$F$18</c:f>
                <c:numCache>
                  <c:formatCode>General</c:formatCode>
                  <c:ptCount val="4"/>
                  <c:pt idx="0">
                    <c:v>4.4702890019925768E-3</c:v>
                  </c:pt>
                  <c:pt idx="1">
                    <c:v>1.6628070234161761E-2</c:v>
                  </c:pt>
                  <c:pt idx="2">
                    <c:v>4.1028664129182615E-2</c:v>
                  </c:pt>
                  <c:pt idx="3">
                    <c:v>2.0022594884516052E-2</c:v>
                  </c:pt>
                </c:numCache>
              </c:numRef>
            </c:plus>
            <c:minus>
              <c:numRef>
                <c:f>Sheet2!$F$15:$F$18</c:f>
                <c:numCache>
                  <c:formatCode>General</c:formatCode>
                  <c:ptCount val="4"/>
                  <c:pt idx="0">
                    <c:v>4.4702890019925768E-3</c:v>
                  </c:pt>
                  <c:pt idx="1">
                    <c:v>1.6628070234161761E-2</c:v>
                  </c:pt>
                  <c:pt idx="2">
                    <c:v>4.1028664129182615E-2</c:v>
                  </c:pt>
                  <c:pt idx="3">
                    <c:v>2.0022594884516052E-2</c:v>
                  </c:pt>
                </c:numCache>
              </c:numRef>
            </c:minus>
          </c:errBars>
          <c:cat>
            <c:strRef>
              <c:f>Sheet2!$B$15:$B$18</c:f>
              <c:strCache>
                <c:ptCount val="4"/>
                <c:pt idx="0">
                  <c:v>Vehicle</c:v>
                </c:pt>
                <c:pt idx="1">
                  <c:v>R1881</c:v>
                </c:pt>
                <c:pt idx="2">
                  <c:v>Vehicle</c:v>
                </c:pt>
                <c:pt idx="3">
                  <c:v>Casodex</c:v>
                </c:pt>
              </c:strCache>
            </c:strRef>
          </c:cat>
          <c:val>
            <c:numRef>
              <c:f>Sheet2!$D$15:$D$18</c:f>
              <c:numCache>
                <c:formatCode>General</c:formatCode>
                <c:ptCount val="4"/>
                <c:pt idx="0">
                  <c:v>0.64493670597904984</c:v>
                </c:pt>
                <c:pt idx="1">
                  <c:v>0.75326517280391114</c:v>
                </c:pt>
                <c:pt idx="2">
                  <c:v>0.53690635867206948</c:v>
                </c:pt>
                <c:pt idx="3">
                  <c:v>0.55315066611106345</c:v>
                </c:pt>
              </c:numCache>
            </c:numRef>
          </c:val>
        </c:ser>
        <c:dLbls>
          <c:showLegendKey val="0"/>
          <c:showVal val="0"/>
          <c:showCatName val="0"/>
          <c:showSerName val="0"/>
          <c:showPercent val="0"/>
          <c:showBubbleSize val="0"/>
        </c:dLbls>
        <c:gapWidth val="150"/>
        <c:axId val="133720152"/>
        <c:axId val="365125136"/>
      </c:barChart>
      <c:catAx>
        <c:axId val="133720152"/>
        <c:scaling>
          <c:orientation val="minMax"/>
        </c:scaling>
        <c:delete val="0"/>
        <c:axPos val="b"/>
        <c:numFmt formatCode="General" sourceLinked="0"/>
        <c:majorTickMark val="out"/>
        <c:minorTickMark val="none"/>
        <c:tickLblPos val="none"/>
        <c:spPr>
          <a:ln w="15875">
            <a:solidFill>
              <a:schemeClr val="tx1"/>
            </a:solidFill>
          </a:ln>
        </c:spPr>
        <c:crossAx val="365125136"/>
        <c:crosses val="autoZero"/>
        <c:auto val="1"/>
        <c:lblAlgn val="ctr"/>
        <c:lblOffset val="100"/>
        <c:noMultiLvlLbl val="0"/>
      </c:catAx>
      <c:valAx>
        <c:axId val="365125136"/>
        <c:scaling>
          <c:orientation val="minMax"/>
          <c:max val="1.1000000000000001"/>
          <c:min val="0"/>
        </c:scaling>
        <c:delete val="0"/>
        <c:axPos val="l"/>
        <c:title>
          <c:tx>
            <c:rich>
              <a:bodyPr rot="-5400000" vert="horz"/>
              <a:lstStyle/>
              <a:p>
                <a:pPr>
                  <a:defRPr/>
                </a:pPr>
                <a:r>
                  <a:rPr lang="en-US" dirty="0" smtClean="0"/>
                  <a:t>CHEK1/18S</a:t>
                </a:r>
                <a:endParaRPr lang="en-US" dirty="0"/>
              </a:p>
            </c:rich>
          </c:tx>
          <c:layout/>
          <c:overlay val="0"/>
        </c:title>
        <c:numFmt formatCode="General" sourceLinked="1"/>
        <c:majorTickMark val="out"/>
        <c:minorTickMark val="none"/>
        <c:tickLblPos val="nextTo"/>
        <c:spPr>
          <a:ln w="15875">
            <a:solidFill>
              <a:schemeClr val="tx1"/>
            </a:solidFill>
          </a:ln>
        </c:spPr>
        <c:txPr>
          <a:bodyPr/>
          <a:lstStyle/>
          <a:p>
            <a:pPr>
              <a:defRPr b="1"/>
            </a:pPr>
            <a:endParaRPr lang="en-US"/>
          </a:p>
        </c:txPr>
        <c:crossAx val="133720152"/>
        <c:crosses val="autoZero"/>
        <c:crossBetween val="between"/>
        <c:majorUnit val="0.5"/>
      </c:valAx>
      <c:spPr>
        <a:noFill/>
      </c:spPr>
    </c:plotArea>
    <c:legend>
      <c:legendPos val="r"/>
      <c:layout>
        <c:manualLayout>
          <c:xMode val="edge"/>
          <c:yMode val="edge"/>
          <c:x val="0.58306159334873564"/>
          <c:y val="5.0314520734043626E-2"/>
          <c:w val="0.40181526710358811"/>
          <c:h val="0.21980767325795442"/>
        </c:manualLayout>
      </c:layout>
      <c:overlay val="0"/>
      <c:txPr>
        <a:bodyPr/>
        <a:lstStyle/>
        <a:p>
          <a:pPr>
            <a:defRPr b="1"/>
          </a:pPr>
          <a:endParaRPr lang="en-US"/>
        </a:p>
      </c:txPr>
    </c:legend>
    <c:plotVisOnly val="1"/>
    <c:dispBlanksAs val="gap"/>
    <c:showDLblsOverMax val="0"/>
  </c:chart>
  <c:spPr>
    <a:noFill/>
    <a:ln>
      <a:noFill/>
    </a:ln>
  </c:spPr>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3306182548636287"/>
          <c:y val="5.9236418892209937E-2"/>
          <c:w val="0.66349154133488242"/>
          <c:h val="0.74099842519685044"/>
        </c:manualLayout>
      </c:layout>
      <c:barChart>
        <c:barDir val="col"/>
        <c:grouping val="clustered"/>
        <c:varyColors val="0"/>
        <c:ser>
          <c:idx val="0"/>
          <c:order val="0"/>
          <c:tx>
            <c:strRef>
              <c:f>NCOR1!$N$8</c:f>
              <c:strCache>
                <c:ptCount val="1"/>
                <c:pt idx="0">
                  <c:v>Vehicle</c:v>
                </c:pt>
              </c:strCache>
            </c:strRef>
          </c:tx>
          <c:spPr>
            <a:solidFill>
              <a:schemeClr val="tx1"/>
            </a:solidFill>
            <a:ln w="15875">
              <a:solidFill>
                <a:schemeClr val="tx1"/>
              </a:solidFill>
            </a:ln>
            <a:effectLst/>
          </c:spPr>
          <c:invertIfNegative val="0"/>
          <c:errBars>
            <c:errBarType val="both"/>
            <c:errValType val="cust"/>
            <c:noEndCap val="0"/>
            <c:plus>
              <c:numRef>
                <c:f>NCOR1!$P$9:$P$10</c:f>
                <c:numCache>
                  <c:formatCode>General</c:formatCode>
                  <c:ptCount val="2"/>
                  <c:pt idx="0">
                    <c:v>0.59318912065792628</c:v>
                  </c:pt>
                  <c:pt idx="1">
                    <c:v>2.5764325074353729E-2</c:v>
                  </c:pt>
                </c:numCache>
              </c:numRef>
            </c:plus>
            <c:minus>
              <c:numRef>
                <c:f>NCOR1!$P$9:$P$10</c:f>
                <c:numCache>
                  <c:formatCode>General</c:formatCode>
                  <c:ptCount val="2"/>
                  <c:pt idx="0">
                    <c:v>0.59318912065792628</c:v>
                  </c:pt>
                  <c:pt idx="1">
                    <c:v>2.5764325074353729E-2</c:v>
                  </c:pt>
                </c:numCache>
              </c:numRef>
            </c:minus>
            <c:spPr>
              <a:noFill/>
              <a:ln w="15875" cap="flat" cmpd="sng" algn="ctr">
                <a:solidFill>
                  <a:schemeClr val="tx1">
                    <a:lumMod val="65000"/>
                    <a:lumOff val="35000"/>
                  </a:schemeClr>
                </a:solidFill>
                <a:round/>
              </a:ln>
              <a:effectLst/>
            </c:spPr>
          </c:errBars>
          <c:cat>
            <c:strRef>
              <c:f>NCOR1!$M$9:$M$10</c:f>
              <c:strCache>
                <c:ptCount val="2"/>
                <c:pt idx="0">
                  <c:v>NCOR1</c:v>
                </c:pt>
                <c:pt idx="1">
                  <c:v>IgG</c:v>
                </c:pt>
              </c:strCache>
            </c:strRef>
          </c:cat>
          <c:val>
            <c:numRef>
              <c:f>NCOR1!$N$9:$N$10</c:f>
              <c:numCache>
                <c:formatCode>0.0</c:formatCode>
                <c:ptCount val="2"/>
                <c:pt idx="0">
                  <c:v>3.6738151232732097</c:v>
                </c:pt>
                <c:pt idx="1">
                  <c:v>1.0000039878706766</c:v>
                </c:pt>
              </c:numCache>
            </c:numRef>
          </c:val>
        </c:ser>
        <c:dLbls>
          <c:showLegendKey val="0"/>
          <c:showVal val="0"/>
          <c:showCatName val="0"/>
          <c:showSerName val="0"/>
          <c:showPercent val="0"/>
          <c:showBubbleSize val="0"/>
        </c:dLbls>
        <c:gapWidth val="219"/>
        <c:overlap val="-27"/>
        <c:axId val="365126312"/>
        <c:axId val="365126704"/>
      </c:barChart>
      <c:catAx>
        <c:axId val="365126312"/>
        <c:scaling>
          <c:orientation val="minMax"/>
        </c:scaling>
        <c:delete val="0"/>
        <c:axPos val="b"/>
        <c:numFmt formatCode="General" sourceLinked="1"/>
        <c:majorTickMark val="none"/>
        <c:minorTickMark val="none"/>
        <c:tickLblPos val="nextTo"/>
        <c:spPr>
          <a:noFill/>
          <a:ln w="15875" cap="flat" cmpd="sng" algn="ctr">
            <a:solidFill>
              <a:schemeClr val="tx1">
                <a:lumMod val="65000"/>
                <a:lumOff val="3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65126704"/>
        <c:crosses val="autoZero"/>
        <c:auto val="1"/>
        <c:lblAlgn val="ctr"/>
        <c:lblOffset val="100"/>
        <c:noMultiLvlLbl val="0"/>
      </c:catAx>
      <c:valAx>
        <c:axId val="365126704"/>
        <c:scaling>
          <c:orientation val="minMax"/>
          <c:max val="5"/>
          <c:min val="0"/>
        </c:scaling>
        <c:delete val="0"/>
        <c:axPos val="l"/>
        <c:title>
          <c:tx>
            <c:rich>
              <a:bodyPr rot="-54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b="1">
                    <a:solidFill>
                      <a:sysClr val="windowText" lastClr="000000"/>
                    </a:solidFill>
                    <a:latin typeface="Arial" panose="020B0604020202020204" pitchFamily="34" charset="0"/>
                    <a:cs typeface="Arial" panose="020B0604020202020204" pitchFamily="34" charset="0"/>
                  </a:rPr>
                  <a:t>NCOR1 recruitemt to PSA enhancer</a:t>
                </a: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65126312"/>
        <c:crosses val="autoZero"/>
        <c:crossBetween val="between"/>
        <c:majorUnit val="1"/>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948818897637793"/>
          <c:y val="5.4189997083697872E-2"/>
          <c:w val="0.63842660292463427"/>
          <c:h val="0.77678127338155145"/>
        </c:manualLayout>
      </c:layout>
      <c:barChart>
        <c:barDir val="col"/>
        <c:grouping val="clustered"/>
        <c:varyColors val="0"/>
        <c:ser>
          <c:idx val="0"/>
          <c:order val="0"/>
          <c:tx>
            <c:strRef>
              <c:f>NCOR1!$P$36</c:f>
              <c:strCache>
                <c:ptCount val="1"/>
                <c:pt idx="0">
                  <c:v>Vehicle</c:v>
                </c:pt>
              </c:strCache>
            </c:strRef>
          </c:tx>
          <c:spPr>
            <a:solidFill>
              <a:schemeClr val="tx1"/>
            </a:solidFill>
            <a:ln w="15875">
              <a:solidFill>
                <a:schemeClr val="tx1"/>
              </a:solidFill>
            </a:ln>
            <a:effectLst/>
          </c:spPr>
          <c:invertIfNegative val="0"/>
          <c:errBars>
            <c:errBarType val="both"/>
            <c:errValType val="cust"/>
            <c:noEndCap val="0"/>
            <c:plus>
              <c:numRef>
                <c:f>NCOR1!$R$37:$R$38</c:f>
                <c:numCache>
                  <c:formatCode>General</c:formatCode>
                  <c:ptCount val="2"/>
                  <c:pt idx="0">
                    <c:v>0.41661005863792105</c:v>
                  </c:pt>
                  <c:pt idx="1">
                    <c:v>5.6212238907179288E-2</c:v>
                  </c:pt>
                </c:numCache>
              </c:numRef>
            </c:plus>
            <c:minus>
              <c:numRef>
                <c:f>NCOR1!$R$37:$R$38</c:f>
                <c:numCache>
                  <c:formatCode>General</c:formatCode>
                  <c:ptCount val="2"/>
                  <c:pt idx="0">
                    <c:v>0.41661005863792105</c:v>
                  </c:pt>
                  <c:pt idx="1">
                    <c:v>5.6212238907179288E-2</c:v>
                  </c:pt>
                </c:numCache>
              </c:numRef>
            </c:minus>
            <c:spPr>
              <a:noFill/>
              <a:ln w="15875" cap="flat" cmpd="sng" algn="ctr">
                <a:solidFill>
                  <a:schemeClr val="tx1"/>
                </a:solidFill>
                <a:round/>
              </a:ln>
              <a:effectLst/>
            </c:spPr>
          </c:errBars>
          <c:cat>
            <c:strRef>
              <c:f>NCOR1!$O$37:$O$38</c:f>
              <c:strCache>
                <c:ptCount val="2"/>
                <c:pt idx="0">
                  <c:v>NCOR1</c:v>
                </c:pt>
                <c:pt idx="1">
                  <c:v>IgG</c:v>
                </c:pt>
              </c:strCache>
            </c:strRef>
          </c:cat>
          <c:val>
            <c:numRef>
              <c:f>NCOR1!$P$37:$P$38</c:f>
              <c:numCache>
                <c:formatCode>0.0</c:formatCode>
                <c:ptCount val="2"/>
                <c:pt idx="0">
                  <c:v>4.5038121433547964</c:v>
                </c:pt>
                <c:pt idx="1">
                  <c:v>1.0000769386757344</c:v>
                </c:pt>
              </c:numCache>
            </c:numRef>
          </c:val>
        </c:ser>
        <c:dLbls>
          <c:showLegendKey val="0"/>
          <c:showVal val="0"/>
          <c:showCatName val="0"/>
          <c:showSerName val="0"/>
          <c:showPercent val="0"/>
          <c:showBubbleSize val="0"/>
        </c:dLbls>
        <c:gapWidth val="219"/>
        <c:overlap val="-27"/>
        <c:axId val="423494424"/>
        <c:axId val="423494816"/>
      </c:barChart>
      <c:catAx>
        <c:axId val="423494424"/>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23494816"/>
        <c:crosses val="autoZero"/>
        <c:auto val="1"/>
        <c:lblAlgn val="ctr"/>
        <c:lblOffset val="100"/>
        <c:noMultiLvlLbl val="0"/>
      </c:catAx>
      <c:valAx>
        <c:axId val="423494816"/>
        <c:scaling>
          <c:orientation val="minMax"/>
        </c:scaling>
        <c:delete val="0"/>
        <c:axPos val="l"/>
        <c:title>
          <c:tx>
            <c:rich>
              <a:bodyPr rot="-54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b="1">
                    <a:solidFill>
                      <a:sysClr val="windowText" lastClr="000000"/>
                    </a:solidFill>
                    <a:latin typeface="Arial" panose="020B0604020202020204" pitchFamily="34" charset="0"/>
                    <a:cs typeface="Arial" panose="020B0604020202020204" pitchFamily="34" charset="0"/>
                  </a:rPr>
                  <a:t>NCOR1 recruitment</a:t>
                </a:r>
              </a:p>
              <a:p>
                <a:pPr>
                  <a:defRPr b="1">
                    <a:solidFill>
                      <a:sysClr val="windowText" lastClr="000000"/>
                    </a:solidFill>
                    <a:latin typeface="Arial" panose="020B0604020202020204" pitchFamily="34" charset="0"/>
                    <a:cs typeface="Arial" panose="020B0604020202020204" pitchFamily="34" charset="0"/>
                  </a:defRPr>
                </a:pPr>
                <a:r>
                  <a:rPr lang="en-US" b="1">
                    <a:solidFill>
                      <a:sysClr val="windowText" lastClr="000000"/>
                    </a:solidFill>
                    <a:latin typeface="Arial" panose="020B0604020202020204" pitchFamily="34" charset="0"/>
                    <a:cs typeface="Arial" panose="020B0604020202020204" pitchFamily="34" charset="0"/>
                  </a:rPr>
                  <a:t>to INPP4B promoter</a:t>
                </a:r>
              </a:p>
            </c:rich>
          </c:tx>
          <c:layout>
            <c:manualLayout>
              <c:xMode val="edge"/>
              <c:yMode val="edge"/>
              <c:x val="4.8644544431946005E-2"/>
              <c:y val="6.2109437407280609E-2"/>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23494424"/>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529217291791451"/>
          <c:y val="5.1592451080462273E-2"/>
          <c:w val="0.70522809330526992"/>
          <c:h val="0.6150057282912339"/>
        </c:manualLayout>
      </c:layout>
      <c:barChart>
        <c:barDir val="col"/>
        <c:grouping val="clustered"/>
        <c:varyColors val="0"/>
        <c:ser>
          <c:idx val="0"/>
          <c:order val="0"/>
          <c:tx>
            <c:strRef>
              <c:f>AR!$M$11</c:f>
              <c:strCache>
                <c:ptCount val="1"/>
                <c:pt idx="0">
                  <c:v>vehicle</c:v>
                </c:pt>
              </c:strCache>
            </c:strRef>
          </c:tx>
          <c:spPr>
            <a:solidFill>
              <a:schemeClr val="bg1"/>
            </a:solidFill>
            <a:ln w="15875">
              <a:solidFill>
                <a:schemeClr val="tx1"/>
              </a:solidFill>
            </a:ln>
            <a:effectLst/>
          </c:spPr>
          <c:invertIfNegative val="0"/>
          <c:errBars>
            <c:errBarType val="both"/>
            <c:errValType val="cust"/>
            <c:noEndCap val="0"/>
            <c:plus>
              <c:numRef>
                <c:f>AR!$O$12:$O$17</c:f>
                <c:numCache>
                  <c:formatCode>General</c:formatCode>
                  <c:ptCount val="6"/>
                  <c:pt idx="0">
                    <c:v>4.1564757814535683E-2</c:v>
                  </c:pt>
                  <c:pt idx="1">
                    <c:v>1.9819401860211132E-3</c:v>
                  </c:pt>
                  <c:pt idx="2">
                    <c:v>8.158972444897418E-2</c:v>
                  </c:pt>
                  <c:pt idx="3">
                    <c:v>9.4433539113161866E-2</c:v>
                  </c:pt>
                  <c:pt idx="4">
                    <c:v>4.8297775561873145E-3</c:v>
                  </c:pt>
                  <c:pt idx="5">
                    <c:v>0.15211506514759612</c:v>
                  </c:pt>
                </c:numCache>
              </c:numRef>
            </c:plus>
            <c:minus>
              <c:numRef>
                <c:f>AR!$O$12:$O$17</c:f>
                <c:numCache>
                  <c:formatCode>General</c:formatCode>
                  <c:ptCount val="6"/>
                  <c:pt idx="0">
                    <c:v>4.1564757814535683E-2</c:v>
                  </c:pt>
                  <c:pt idx="1">
                    <c:v>1.9819401860211132E-3</c:v>
                  </c:pt>
                  <c:pt idx="2">
                    <c:v>8.158972444897418E-2</c:v>
                  </c:pt>
                  <c:pt idx="3">
                    <c:v>9.4433539113161866E-2</c:v>
                  </c:pt>
                  <c:pt idx="4">
                    <c:v>4.8297775561873145E-3</c:v>
                  </c:pt>
                  <c:pt idx="5">
                    <c:v>0.15211506514759612</c:v>
                  </c:pt>
                </c:numCache>
              </c:numRef>
            </c:minus>
            <c:spPr>
              <a:noFill/>
              <a:ln w="15875" cap="flat" cmpd="sng" algn="ctr">
                <a:solidFill>
                  <a:schemeClr val="tx1"/>
                </a:solidFill>
                <a:round/>
              </a:ln>
              <a:effectLst/>
            </c:spPr>
          </c:errBars>
          <c:cat>
            <c:strRef>
              <c:f>AR!$L$12:$L$17</c:f>
              <c:strCache>
                <c:ptCount val="6"/>
                <c:pt idx="0">
                  <c:v>Control</c:v>
                </c:pt>
                <c:pt idx="1">
                  <c:v>NCOR1-1</c:v>
                </c:pt>
                <c:pt idx="2">
                  <c:v>NCOR1-2</c:v>
                </c:pt>
                <c:pt idx="3">
                  <c:v>Control</c:v>
                </c:pt>
                <c:pt idx="4">
                  <c:v>NCOR1-1</c:v>
                </c:pt>
                <c:pt idx="5">
                  <c:v>NCOR1-2</c:v>
                </c:pt>
              </c:strCache>
            </c:strRef>
          </c:cat>
          <c:val>
            <c:numRef>
              <c:f>AR!$M$12:$M$17</c:f>
              <c:numCache>
                <c:formatCode>0.00</c:formatCode>
                <c:ptCount val="6"/>
                <c:pt idx="0">
                  <c:v>0.99999730970906275</c:v>
                </c:pt>
                <c:pt idx="1">
                  <c:v>0.57186934516761578</c:v>
                </c:pt>
                <c:pt idx="2">
                  <c:v>0.63974901622708868</c:v>
                </c:pt>
                <c:pt idx="3">
                  <c:v>0.21096155953331083</c:v>
                </c:pt>
                <c:pt idx="4">
                  <c:v>0.34841712447077766</c:v>
                </c:pt>
                <c:pt idx="5">
                  <c:v>0.17747594860173196</c:v>
                </c:pt>
              </c:numCache>
            </c:numRef>
          </c:val>
        </c:ser>
        <c:ser>
          <c:idx val="1"/>
          <c:order val="1"/>
          <c:tx>
            <c:strRef>
              <c:f>AR!$N$11</c:f>
              <c:strCache>
                <c:ptCount val="1"/>
                <c:pt idx="0">
                  <c:v>R1881</c:v>
                </c:pt>
              </c:strCache>
            </c:strRef>
          </c:tx>
          <c:spPr>
            <a:solidFill>
              <a:schemeClr val="tx1"/>
            </a:solidFill>
            <a:ln w="15875">
              <a:solidFill>
                <a:schemeClr val="tx1"/>
              </a:solidFill>
            </a:ln>
            <a:effectLst/>
          </c:spPr>
          <c:invertIfNegative val="0"/>
          <c:errBars>
            <c:errBarType val="both"/>
            <c:errValType val="cust"/>
            <c:noEndCap val="0"/>
            <c:plus>
              <c:numRef>
                <c:f>AR!$P$12:$P$17</c:f>
                <c:numCache>
                  <c:formatCode>General</c:formatCode>
                  <c:ptCount val="6"/>
                  <c:pt idx="0">
                    <c:v>0.70427980767392773</c:v>
                  </c:pt>
                  <c:pt idx="1">
                    <c:v>0.80878071539350949</c:v>
                  </c:pt>
                  <c:pt idx="2">
                    <c:v>0.70277994571785529</c:v>
                  </c:pt>
                  <c:pt idx="3">
                    <c:v>9.7749970948351236E-2</c:v>
                  </c:pt>
                  <c:pt idx="4">
                    <c:v>9.816126575113128E-2</c:v>
                  </c:pt>
                  <c:pt idx="5">
                    <c:v>6.9107971774453381E-2</c:v>
                  </c:pt>
                </c:numCache>
              </c:numRef>
            </c:plus>
            <c:minus>
              <c:numRef>
                <c:f>AR!$P$12:$P$17</c:f>
                <c:numCache>
                  <c:formatCode>General</c:formatCode>
                  <c:ptCount val="6"/>
                  <c:pt idx="0">
                    <c:v>0.70427980767392773</c:v>
                  </c:pt>
                  <c:pt idx="1">
                    <c:v>0.80878071539350949</c:v>
                  </c:pt>
                  <c:pt idx="2">
                    <c:v>0.70277994571785529</c:v>
                  </c:pt>
                  <c:pt idx="3">
                    <c:v>9.7749970948351236E-2</c:v>
                  </c:pt>
                  <c:pt idx="4">
                    <c:v>9.816126575113128E-2</c:v>
                  </c:pt>
                  <c:pt idx="5">
                    <c:v>6.9107971774453381E-2</c:v>
                  </c:pt>
                </c:numCache>
              </c:numRef>
            </c:minus>
            <c:spPr>
              <a:noFill/>
              <a:ln w="15875" cap="flat" cmpd="sng" algn="ctr">
                <a:solidFill>
                  <a:schemeClr val="tx1"/>
                </a:solidFill>
                <a:round/>
              </a:ln>
              <a:effectLst/>
            </c:spPr>
          </c:errBars>
          <c:cat>
            <c:strRef>
              <c:f>AR!$L$12:$L$17</c:f>
              <c:strCache>
                <c:ptCount val="6"/>
                <c:pt idx="0">
                  <c:v>Control</c:v>
                </c:pt>
                <c:pt idx="1">
                  <c:v>NCOR1-1</c:v>
                </c:pt>
                <c:pt idx="2">
                  <c:v>NCOR1-2</c:v>
                </c:pt>
                <c:pt idx="3">
                  <c:v>Control</c:v>
                </c:pt>
                <c:pt idx="4">
                  <c:v>NCOR1-1</c:v>
                </c:pt>
                <c:pt idx="5">
                  <c:v>NCOR1-2</c:v>
                </c:pt>
              </c:strCache>
            </c:strRef>
          </c:cat>
          <c:val>
            <c:numRef>
              <c:f>AR!$N$12:$N$17</c:f>
              <c:numCache>
                <c:formatCode>0.00</c:formatCode>
                <c:ptCount val="6"/>
                <c:pt idx="0">
                  <c:v>7.0012036350198397</c:v>
                </c:pt>
                <c:pt idx="1">
                  <c:v>6.1083225872461275</c:v>
                </c:pt>
                <c:pt idx="2">
                  <c:v>5.6794519473283875</c:v>
                </c:pt>
                <c:pt idx="3">
                  <c:v>0.11670531973641785</c:v>
                </c:pt>
                <c:pt idx="4">
                  <c:v>0.3248443768987675</c:v>
                </c:pt>
                <c:pt idx="5">
                  <c:v>0.26508396107028381</c:v>
                </c:pt>
              </c:numCache>
            </c:numRef>
          </c:val>
        </c:ser>
        <c:dLbls>
          <c:showLegendKey val="0"/>
          <c:showVal val="0"/>
          <c:showCatName val="0"/>
          <c:showSerName val="0"/>
          <c:showPercent val="0"/>
          <c:showBubbleSize val="0"/>
        </c:dLbls>
        <c:gapWidth val="219"/>
        <c:overlap val="-27"/>
        <c:axId val="423495600"/>
        <c:axId val="423495992"/>
      </c:barChart>
      <c:catAx>
        <c:axId val="423495600"/>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423495992"/>
        <c:crosses val="autoZero"/>
        <c:auto val="1"/>
        <c:lblAlgn val="ctr"/>
        <c:lblOffset val="100"/>
        <c:noMultiLvlLbl val="0"/>
      </c:catAx>
      <c:valAx>
        <c:axId val="423495992"/>
        <c:scaling>
          <c:orientation val="minMax"/>
          <c:max val="10"/>
        </c:scaling>
        <c:delete val="0"/>
        <c:axPos val="l"/>
        <c:title>
          <c:tx>
            <c:rich>
              <a:bodyPr rot="-54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r>
                  <a:rPr lang="en-US" b="1" dirty="0">
                    <a:solidFill>
                      <a:schemeClr val="tx1"/>
                    </a:solidFill>
                    <a:latin typeface="Arial" panose="020B0604020202020204" pitchFamily="34" charset="0"/>
                    <a:cs typeface="Arial" panose="020B0604020202020204" pitchFamily="34" charset="0"/>
                  </a:rPr>
                  <a:t>R</a:t>
                </a:r>
                <a:r>
                  <a:rPr lang="en-US" b="1" dirty="0" smtClean="0">
                    <a:solidFill>
                      <a:schemeClr val="tx1"/>
                    </a:solidFill>
                    <a:latin typeface="Arial" panose="020B0604020202020204" pitchFamily="34" charset="0"/>
                    <a:cs typeface="Arial" panose="020B0604020202020204" pitchFamily="34" charset="0"/>
                  </a:rPr>
                  <a:t>ecruitment </a:t>
                </a:r>
                <a:r>
                  <a:rPr lang="en-US" b="1" dirty="0">
                    <a:solidFill>
                      <a:schemeClr val="tx1"/>
                    </a:solidFill>
                    <a:latin typeface="Arial" panose="020B0604020202020204" pitchFamily="34" charset="0"/>
                    <a:cs typeface="Arial" panose="020B0604020202020204" pitchFamily="34" charset="0"/>
                  </a:rPr>
                  <a:t>to INPP4B promoter</a:t>
                </a:r>
              </a:p>
            </c:rich>
          </c:tx>
          <c:layout>
            <c:manualLayout>
              <c:xMode val="edge"/>
              <c:yMode val="edge"/>
              <c:x val="4.665768744040618E-2"/>
              <c:y val="4.2777025612975743E-2"/>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23495600"/>
        <c:crosses val="autoZero"/>
        <c:crossBetween val="between"/>
        <c:majorUnit val="2"/>
      </c:valAx>
      <c:spPr>
        <a:noFill/>
        <a:ln>
          <a:noFill/>
        </a:ln>
        <a:effectLst/>
      </c:spPr>
    </c:plotArea>
    <c:legend>
      <c:legendPos val="b"/>
      <c:layout>
        <c:manualLayout>
          <c:xMode val="edge"/>
          <c:yMode val="edge"/>
          <c:x val="0.6845394020869342"/>
          <c:y val="0.1044718174889451"/>
          <c:w val="0.23887435997578665"/>
          <c:h val="0.1770446320826651"/>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AR!$N$70</c:f>
              <c:strCache>
                <c:ptCount val="1"/>
                <c:pt idx="0">
                  <c:v>vehicle</c:v>
                </c:pt>
              </c:strCache>
            </c:strRef>
          </c:tx>
          <c:spPr>
            <a:solidFill>
              <a:schemeClr val="bg1"/>
            </a:solidFill>
            <a:ln w="15875">
              <a:solidFill>
                <a:schemeClr val="tx1"/>
              </a:solidFill>
            </a:ln>
            <a:effectLst/>
          </c:spPr>
          <c:invertIfNegative val="0"/>
          <c:errBars>
            <c:errBarType val="both"/>
            <c:errValType val="cust"/>
            <c:noEndCap val="0"/>
            <c:plus>
              <c:numRef>
                <c:f>AR!$P$71:$P$76</c:f>
                <c:numCache>
                  <c:formatCode>General</c:formatCode>
                  <c:ptCount val="6"/>
                  <c:pt idx="0">
                    <c:v>0.308464695964907</c:v>
                  </c:pt>
                  <c:pt idx="1">
                    <c:v>0.17742491799028684</c:v>
                  </c:pt>
                  <c:pt idx="2">
                    <c:v>5.7021278715755588E-2</c:v>
                  </c:pt>
                  <c:pt idx="3">
                    <c:v>1.9270012210462494E-2</c:v>
                  </c:pt>
                  <c:pt idx="4">
                    <c:v>5.8702766179258657E-3</c:v>
                  </c:pt>
                  <c:pt idx="5">
                    <c:v>2.5626567756489482E-2</c:v>
                  </c:pt>
                </c:numCache>
              </c:numRef>
            </c:plus>
            <c:minus>
              <c:numRef>
                <c:f>AR!$P$71:$P$76</c:f>
                <c:numCache>
                  <c:formatCode>General</c:formatCode>
                  <c:ptCount val="6"/>
                  <c:pt idx="0">
                    <c:v>0.308464695964907</c:v>
                  </c:pt>
                  <c:pt idx="1">
                    <c:v>0.17742491799028684</c:v>
                  </c:pt>
                  <c:pt idx="2">
                    <c:v>5.7021278715755588E-2</c:v>
                  </c:pt>
                  <c:pt idx="3">
                    <c:v>1.9270012210462494E-2</c:v>
                  </c:pt>
                  <c:pt idx="4">
                    <c:v>5.8702766179258657E-3</c:v>
                  </c:pt>
                  <c:pt idx="5">
                    <c:v>2.5626567756489482E-2</c:v>
                  </c:pt>
                </c:numCache>
              </c:numRef>
            </c:minus>
            <c:spPr>
              <a:noFill/>
              <a:ln w="15875" cap="flat" cmpd="sng" algn="ctr">
                <a:solidFill>
                  <a:schemeClr val="tx1"/>
                </a:solidFill>
                <a:round/>
              </a:ln>
              <a:effectLst/>
            </c:spPr>
          </c:errBars>
          <c:cat>
            <c:strRef>
              <c:f>AR!$M$71:$M$76</c:f>
              <c:strCache>
                <c:ptCount val="6"/>
                <c:pt idx="0">
                  <c:v>Control</c:v>
                </c:pt>
                <c:pt idx="1">
                  <c:v>NCOR1-1</c:v>
                </c:pt>
                <c:pt idx="2">
                  <c:v>NCOR1-2</c:v>
                </c:pt>
                <c:pt idx="3">
                  <c:v>Control</c:v>
                </c:pt>
                <c:pt idx="4">
                  <c:v>NCOR1-1</c:v>
                </c:pt>
                <c:pt idx="5">
                  <c:v>NCOR1-2</c:v>
                </c:pt>
              </c:strCache>
            </c:strRef>
          </c:cat>
          <c:val>
            <c:numRef>
              <c:f>AR!$N$71:$N$76</c:f>
              <c:numCache>
                <c:formatCode>General</c:formatCode>
                <c:ptCount val="6"/>
                <c:pt idx="0">
                  <c:v>1.0000001919468116</c:v>
                </c:pt>
                <c:pt idx="1">
                  <c:v>0.69789069601331688</c:v>
                </c:pt>
                <c:pt idx="2">
                  <c:v>0.63451421726615065</c:v>
                </c:pt>
                <c:pt idx="3">
                  <c:v>8.2112112579784916E-2</c:v>
                </c:pt>
                <c:pt idx="4">
                  <c:v>6.5322526208620821E-2</c:v>
                </c:pt>
                <c:pt idx="5">
                  <c:v>3.9884170217870447E-2</c:v>
                </c:pt>
              </c:numCache>
            </c:numRef>
          </c:val>
        </c:ser>
        <c:ser>
          <c:idx val="1"/>
          <c:order val="1"/>
          <c:tx>
            <c:strRef>
              <c:f>AR!$O$70</c:f>
              <c:strCache>
                <c:ptCount val="1"/>
                <c:pt idx="0">
                  <c:v>R1881</c:v>
                </c:pt>
              </c:strCache>
            </c:strRef>
          </c:tx>
          <c:spPr>
            <a:solidFill>
              <a:schemeClr val="tx1"/>
            </a:solidFill>
            <a:ln w="15875">
              <a:solidFill>
                <a:schemeClr val="tx1"/>
              </a:solidFill>
            </a:ln>
            <a:effectLst/>
          </c:spPr>
          <c:invertIfNegative val="0"/>
          <c:errBars>
            <c:errBarType val="both"/>
            <c:errValType val="cust"/>
            <c:noEndCap val="0"/>
            <c:plus>
              <c:numRef>
                <c:f>AR!$Q$71:$Q$76</c:f>
                <c:numCache>
                  <c:formatCode>General</c:formatCode>
                  <c:ptCount val="6"/>
                  <c:pt idx="0">
                    <c:v>0.20411718316108854</c:v>
                  </c:pt>
                  <c:pt idx="1">
                    <c:v>1.0071917335117064</c:v>
                  </c:pt>
                  <c:pt idx="2">
                    <c:v>1.1667547138690344</c:v>
                  </c:pt>
                  <c:pt idx="3">
                    <c:v>2.7165179317317486E-2</c:v>
                  </c:pt>
                  <c:pt idx="4">
                    <c:v>2.844112507252692E-2</c:v>
                  </c:pt>
                  <c:pt idx="5">
                    <c:v>3.0963974412211177E-2</c:v>
                  </c:pt>
                </c:numCache>
              </c:numRef>
            </c:plus>
            <c:minus>
              <c:numRef>
                <c:f>AR!$Q$71:$Q$76</c:f>
                <c:numCache>
                  <c:formatCode>General</c:formatCode>
                  <c:ptCount val="6"/>
                  <c:pt idx="0">
                    <c:v>0.20411718316108854</c:v>
                  </c:pt>
                  <c:pt idx="1">
                    <c:v>1.0071917335117064</c:v>
                  </c:pt>
                  <c:pt idx="2">
                    <c:v>1.1667547138690344</c:v>
                  </c:pt>
                  <c:pt idx="3">
                    <c:v>2.7165179317317486E-2</c:v>
                  </c:pt>
                  <c:pt idx="4">
                    <c:v>2.844112507252692E-2</c:v>
                  </c:pt>
                  <c:pt idx="5">
                    <c:v>3.0963974412211177E-2</c:v>
                  </c:pt>
                </c:numCache>
              </c:numRef>
            </c:minus>
            <c:spPr>
              <a:noFill/>
              <a:ln w="15875" cap="flat" cmpd="sng" algn="ctr">
                <a:solidFill>
                  <a:schemeClr val="tx1"/>
                </a:solidFill>
                <a:round/>
              </a:ln>
              <a:effectLst/>
            </c:spPr>
          </c:errBars>
          <c:cat>
            <c:strRef>
              <c:f>AR!$M$71:$M$76</c:f>
              <c:strCache>
                <c:ptCount val="6"/>
                <c:pt idx="0">
                  <c:v>Control</c:v>
                </c:pt>
                <c:pt idx="1">
                  <c:v>NCOR1-1</c:v>
                </c:pt>
                <c:pt idx="2">
                  <c:v>NCOR1-2</c:v>
                </c:pt>
                <c:pt idx="3">
                  <c:v>Control</c:v>
                </c:pt>
                <c:pt idx="4">
                  <c:v>NCOR1-1</c:v>
                </c:pt>
                <c:pt idx="5">
                  <c:v>NCOR1-2</c:v>
                </c:pt>
              </c:strCache>
            </c:strRef>
          </c:cat>
          <c:val>
            <c:numRef>
              <c:f>AR!$O$71:$O$76</c:f>
              <c:numCache>
                <c:formatCode>General</c:formatCode>
                <c:ptCount val="6"/>
                <c:pt idx="0">
                  <c:v>6.7189278767591052</c:v>
                </c:pt>
                <c:pt idx="1">
                  <c:v>6.1747268129984203</c:v>
                </c:pt>
                <c:pt idx="2">
                  <c:v>6.6256847941902173</c:v>
                </c:pt>
                <c:pt idx="3">
                  <c:v>4.7050880047670551E-2</c:v>
                </c:pt>
                <c:pt idx="4">
                  <c:v>0.1090943041437628</c:v>
                </c:pt>
                <c:pt idx="5">
                  <c:v>9.6474712386571071E-2</c:v>
                </c:pt>
              </c:numCache>
            </c:numRef>
          </c:val>
        </c:ser>
        <c:dLbls>
          <c:showLegendKey val="0"/>
          <c:showVal val="0"/>
          <c:showCatName val="0"/>
          <c:showSerName val="0"/>
          <c:showPercent val="0"/>
          <c:showBubbleSize val="0"/>
        </c:dLbls>
        <c:gapWidth val="219"/>
        <c:overlap val="-27"/>
        <c:axId val="423496776"/>
        <c:axId val="423497168"/>
      </c:barChart>
      <c:catAx>
        <c:axId val="42349677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423497168"/>
        <c:crosses val="autoZero"/>
        <c:auto val="1"/>
        <c:lblAlgn val="ctr"/>
        <c:lblOffset val="100"/>
        <c:noMultiLvlLbl val="0"/>
      </c:catAx>
      <c:valAx>
        <c:axId val="423497168"/>
        <c:scaling>
          <c:orientation val="minMax"/>
        </c:scaling>
        <c:delete val="0"/>
        <c:axPos val="l"/>
        <c:title>
          <c:tx>
            <c:rich>
              <a:bodyPr rot="-54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r>
                  <a:rPr lang="en-US" sz="1000" dirty="0" smtClean="0">
                    <a:solidFill>
                      <a:schemeClr val="tx1"/>
                    </a:solidFill>
                  </a:rPr>
                  <a:t>Recruitment to PSA promoter</a:t>
                </a: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1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423496776"/>
        <c:crosses val="autoZero"/>
        <c:crossBetween val="between"/>
        <c:majorUnit val="2"/>
      </c:valAx>
      <c:spPr>
        <a:noFill/>
        <a:ln>
          <a:noFill/>
        </a:ln>
        <a:effectLst/>
      </c:spPr>
    </c:plotArea>
    <c:legend>
      <c:legendPos val="b"/>
      <c:layout>
        <c:manualLayout>
          <c:xMode val="edge"/>
          <c:yMode val="edge"/>
          <c:x val="0.66701079104021654"/>
          <c:y val="6.7785968984952594E-2"/>
          <c:w val="0.26995426588250448"/>
          <c:h val="0.18132874015748035"/>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9525" cap="flat" cmpd="sng" algn="ctr">
      <a:noFill/>
      <a:round/>
    </a:ln>
    <a:effectLst/>
  </c:spPr>
  <c:txPr>
    <a:bodyPr/>
    <a:lstStyle/>
    <a:p>
      <a:pPr>
        <a:defRPr sz="1100" b="1">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5205677229457627"/>
          <c:y val="0.14126669732193037"/>
          <c:w val="0.5917671430071928"/>
          <c:h val="0.73955391094855771"/>
        </c:manualLayout>
      </c:layout>
      <c:barChart>
        <c:barDir val="col"/>
        <c:grouping val="clustered"/>
        <c:varyColors val="0"/>
        <c:ser>
          <c:idx val="0"/>
          <c:order val="0"/>
          <c:tx>
            <c:strRef>
              <c:f>Sheet1!$J$8</c:f>
              <c:strCache>
                <c:ptCount val="1"/>
                <c:pt idx="0">
                  <c:v>C siRNA</c:v>
                </c:pt>
              </c:strCache>
            </c:strRef>
          </c:tx>
          <c:spPr>
            <a:noFill/>
            <a:ln w="12700">
              <a:solidFill>
                <a:srgbClr val="000000"/>
              </a:solidFill>
            </a:ln>
          </c:spPr>
          <c:invertIfNegative val="0"/>
          <c:errBars>
            <c:errBarType val="both"/>
            <c:errValType val="cust"/>
            <c:noEndCap val="0"/>
            <c:plus>
              <c:numRef>
                <c:f>Sheet1!$M$9:$M$11</c:f>
                <c:numCache>
                  <c:formatCode>General</c:formatCode>
                  <c:ptCount val="3"/>
                  <c:pt idx="0">
                    <c:v>891.50652913852105</c:v>
                  </c:pt>
                  <c:pt idx="1">
                    <c:v>10096.946337053296</c:v>
                  </c:pt>
                  <c:pt idx="2">
                    <c:v>2681.575656214085</c:v>
                  </c:pt>
                </c:numCache>
              </c:numRef>
            </c:plus>
            <c:minus>
              <c:numRef>
                <c:f>Sheet1!$M$9:$M$11</c:f>
                <c:numCache>
                  <c:formatCode>General</c:formatCode>
                  <c:ptCount val="3"/>
                  <c:pt idx="0">
                    <c:v>891.50652913852105</c:v>
                  </c:pt>
                  <c:pt idx="1">
                    <c:v>10096.946337053296</c:v>
                  </c:pt>
                  <c:pt idx="2">
                    <c:v>2681.575656214085</c:v>
                  </c:pt>
                </c:numCache>
              </c:numRef>
            </c:minus>
          </c:errBars>
          <c:cat>
            <c:strRef>
              <c:f>Sheet1!$I$9:$I$11</c:f>
              <c:strCache>
                <c:ptCount val="3"/>
                <c:pt idx="0">
                  <c:v>CSS</c:v>
                </c:pt>
                <c:pt idx="1">
                  <c:v>FBS</c:v>
                </c:pt>
                <c:pt idx="2">
                  <c:v>FBS+CAS</c:v>
                </c:pt>
              </c:strCache>
            </c:strRef>
          </c:cat>
          <c:val>
            <c:numRef>
              <c:f>Sheet1!$J$9:$J$11</c:f>
              <c:numCache>
                <c:formatCode>0</c:formatCode>
                <c:ptCount val="3"/>
                <c:pt idx="0" formatCode="General">
                  <c:v>16154.556750199956</c:v>
                </c:pt>
                <c:pt idx="1">
                  <c:v>77358.666666666672</c:v>
                </c:pt>
                <c:pt idx="2">
                  <c:v>74124</c:v>
                </c:pt>
              </c:numCache>
            </c:numRef>
          </c:val>
        </c:ser>
        <c:ser>
          <c:idx val="1"/>
          <c:order val="1"/>
          <c:tx>
            <c:strRef>
              <c:f>Sheet1!$K$8</c:f>
              <c:strCache>
                <c:ptCount val="1"/>
                <c:pt idx="0">
                  <c:v>NCOR1 siRNA</c:v>
                </c:pt>
              </c:strCache>
            </c:strRef>
          </c:tx>
          <c:spPr>
            <a:solidFill>
              <a:schemeClr val="tx1"/>
            </a:solidFill>
          </c:spPr>
          <c:invertIfNegative val="0"/>
          <c:errBars>
            <c:errBarType val="both"/>
            <c:errValType val="cust"/>
            <c:noEndCap val="0"/>
            <c:plus>
              <c:numRef>
                <c:f>Sheet1!$O$9:$O$11</c:f>
                <c:numCache>
                  <c:formatCode>General</c:formatCode>
                  <c:ptCount val="3"/>
                  <c:pt idx="0">
                    <c:v>3678.9381339450438</c:v>
                  </c:pt>
                  <c:pt idx="1">
                    <c:v>4259.7959262543754</c:v>
                  </c:pt>
                  <c:pt idx="2">
                    <c:v>3322.7948075879399</c:v>
                  </c:pt>
                </c:numCache>
              </c:numRef>
            </c:plus>
            <c:minus>
              <c:numRef>
                <c:f>Sheet1!$O$9:$O$11</c:f>
                <c:numCache>
                  <c:formatCode>General</c:formatCode>
                  <c:ptCount val="3"/>
                  <c:pt idx="0">
                    <c:v>3678.9381339450438</c:v>
                  </c:pt>
                  <c:pt idx="1">
                    <c:v>4259.7959262543754</c:v>
                  </c:pt>
                  <c:pt idx="2">
                    <c:v>3322.7948075879399</c:v>
                  </c:pt>
                </c:numCache>
              </c:numRef>
            </c:minus>
          </c:errBars>
          <c:cat>
            <c:strRef>
              <c:f>Sheet1!$I$9:$I$11</c:f>
              <c:strCache>
                <c:ptCount val="3"/>
                <c:pt idx="0">
                  <c:v>CSS</c:v>
                </c:pt>
                <c:pt idx="1">
                  <c:v>FBS</c:v>
                </c:pt>
                <c:pt idx="2">
                  <c:v>FBS+CAS</c:v>
                </c:pt>
              </c:strCache>
            </c:strRef>
          </c:cat>
          <c:val>
            <c:numRef>
              <c:f>Sheet1!$K$9:$K$11</c:f>
              <c:numCache>
                <c:formatCode>0</c:formatCode>
                <c:ptCount val="3"/>
                <c:pt idx="0" formatCode="General">
                  <c:v>33739.932177778042</c:v>
                </c:pt>
                <c:pt idx="1">
                  <c:v>203846.66666666666</c:v>
                </c:pt>
                <c:pt idx="2">
                  <c:v>186924</c:v>
                </c:pt>
              </c:numCache>
            </c:numRef>
          </c:val>
        </c:ser>
        <c:dLbls>
          <c:showLegendKey val="0"/>
          <c:showVal val="0"/>
          <c:showCatName val="0"/>
          <c:showSerName val="0"/>
          <c:showPercent val="0"/>
          <c:showBubbleSize val="0"/>
        </c:dLbls>
        <c:gapWidth val="150"/>
        <c:axId val="195529680"/>
        <c:axId val="195530072"/>
      </c:barChart>
      <c:catAx>
        <c:axId val="195529680"/>
        <c:scaling>
          <c:orientation val="minMax"/>
        </c:scaling>
        <c:delete val="0"/>
        <c:axPos val="b"/>
        <c:numFmt formatCode="General" sourceLinked="0"/>
        <c:majorTickMark val="out"/>
        <c:minorTickMark val="none"/>
        <c:tickLblPos val="none"/>
        <c:crossAx val="195530072"/>
        <c:crosses val="autoZero"/>
        <c:auto val="1"/>
        <c:lblAlgn val="ctr"/>
        <c:lblOffset val="100"/>
        <c:noMultiLvlLbl val="0"/>
      </c:catAx>
      <c:valAx>
        <c:axId val="195530072"/>
        <c:scaling>
          <c:orientation val="minMax"/>
        </c:scaling>
        <c:delete val="0"/>
        <c:axPos val="l"/>
        <c:title>
          <c:tx>
            <c:rich>
              <a:bodyPr rot="-5400000" vert="horz"/>
              <a:lstStyle/>
              <a:p>
                <a:pPr>
                  <a:defRPr/>
                </a:pPr>
                <a:r>
                  <a:rPr lang="en-US" dirty="0"/>
                  <a:t>[</a:t>
                </a:r>
                <a:r>
                  <a:rPr lang="en-US" baseline="30000" dirty="0"/>
                  <a:t>3</a:t>
                </a:r>
                <a:r>
                  <a:rPr lang="en-US" dirty="0"/>
                  <a:t>H] Thymidine Incorporation</a:t>
                </a:r>
              </a:p>
            </c:rich>
          </c:tx>
          <c:layout>
            <c:manualLayout>
              <c:xMode val="edge"/>
              <c:yMode val="edge"/>
              <c:x val="6.4006348238782665E-2"/>
              <c:y val="0.20657629812392764"/>
            </c:manualLayout>
          </c:layout>
          <c:overlay val="0"/>
        </c:title>
        <c:numFmt formatCode="General" sourceLinked="1"/>
        <c:majorTickMark val="out"/>
        <c:minorTickMark val="none"/>
        <c:tickLblPos val="nextTo"/>
        <c:crossAx val="195529680"/>
        <c:crosses val="autoZero"/>
        <c:crossBetween val="between"/>
      </c:valAx>
      <c:spPr>
        <a:noFill/>
        <a:ln>
          <a:noFill/>
        </a:ln>
      </c:spPr>
    </c:plotArea>
    <c:legend>
      <c:legendPos val="r"/>
      <c:layout>
        <c:manualLayout>
          <c:xMode val="edge"/>
          <c:yMode val="edge"/>
          <c:x val="0.29993827215789293"/>
          <c:y val="4.0942634477647698E-2"/>
          <c:w val="0.70006172784210707"/>
          <c:h val="0.22867288998282215"/>
        </c:manualLayout>
      </c:layout>
      <c:overlay val="0"/>
    </c:legend>
    <c:plotVisOnly val="1"/>
    <c:dispBlanksAs val="gap"/>
    <c:showDLblsOverMax val="0"/>
  </c:chart>
  <c:spPr>
    <a:noFill/>
    <a:ln>
      <a:noFill/>
    </a:ln>
  </c:spPr>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421083329496094"/>
          <c:y val="5.0925925925925923E-2"/>
          <c:w val="0.80416447944006997"/>
          <c:h val="0.63197900262467188"/>
        </c:manualLayout>
      </c:layout>
      <c:barChart>
        <c:barDir val="col"/>
        <c:grouping val="clustered"/>
        <c:varyColors val="0"/>
        <c:ser>
          <c:idx val="0"/>
          <c:order val="0"/>
          <c:tx>
            <c:strRef>
              <c:f>Sheet1!$D$4</c:f>
              <c:strCache>
                <c:ptCount val="1"/>
                <c:pt idx="0">
                  <c:v>NCOR1 /18S</c:v>
                </c:pt>
              </c:strCache>
            </c:strRef>
          </c:tx>
          <c:spPr>
            <a:solidFill>
              <a:schemeClr val="tx1"/>
            </a:solidFill>
            <a:ln>
              <a:noFill/>
            </a:ln>
            <a:effectLst/>
          </c:spPr>
          <c:invertIfNegative val="0"/>
          <c:errBars>
            <c:errBarType val="both"/>
            <c:errValType val="cust"/>
            <c:noEndCap val="0"/>
            <c:plus>
              <c:numRef>
                <c:f>Sheet1!$E$5:$E$10</c:f>
                <c:numCache>
                  <c:formatCode>General</c:formatCode>
                  <c:ptCount val="6"/>
                  <c:pt idx="0">
                    <c:v>8.3273605950591023E-2</c:v>
                  </c:pt>
                  <c:pt idx="1">
                    <c:v>1.0803069899987727E-2</c:v>
                  </c:pt>
                  <c:pt idx="2">
                    <c:v>2.4121444923218001E-2</c:v>
                  </c:pt>
                  <c:pt idx="3">
                    <c:v>8.2267396074099303E-2</c:v>
                  </c:pt>
                  <c:pt idx="4">
                    <c:v>3.4932247277655197E-2</c:v>
                  </c:pt>
                  <c:pt idx="5">
                    <c:v>3.1727208445583681E-2</c:v>
                  </c:pt>
                </c:numCache>
              </c:numRef>
            </c:plus>
            <c:minus>
              <c:numRef>
                <c:f>Sheet1!$E$5:$E$10</c:f>
                <c:numCache>
                  <c:formatCode>General</c:formatCode>
                  <c:ptCount val="6"/>
                  <c:pt idx="0">
                    <c:v>8.3273605950591023E-2</c:v>
                  </c:pt>
                  <c:pt idx="1">
                    <c:v>1.0803069899987727E-2</c:v>
                  </c:pt>
                  <c:pt idx="2">
                    <c:v>2.4121444923218001E-2</c:v>
                  </c:pt>
                  <c:pt idx="3">
                    <c:v>8.2267396074099303E-2</c:v>
                  </c:pt>
                  <c:pt idx="4">
                    <c:v>3.4932247277655197E-2</c:v>
                  </c:pt>
                  <c:pt idx="5">
                    <c:v>3.1727208445583681E-2</c:v>
                  </c:pt>
                </c:numCache>
              </c:numRef>
            </c:minus>
            <c:spPr>
              <a:noFill/>
              <a:ln w="12700" cap="flat" cmpd="sng" algn="ctr">
                <a:solidFill>
                  <a:schemeClr val="tx1"/>
                </a:solidFill>
                <a:round/>
              </a:ln>
              <a:effectLst/>
            </c:spPr>
          </c:errBars>
          <c:cat>
            <c:strRef>
              <c:f>Sheet1!$C$5:$C$10</c:f>
              <c:strCache>
                <c:ptCount val="6"/>
                <c:pt idx="0">
                  <c:v>C siRNA</c:v>
                </c:pt>
                <c:pt idx="1">
                  <c:v>NCOR1 siRNA</c:v>
                </c:pt>
                <c:pt idx="2">
                  <c:v>NCOR1 siRNA</c:v>
                </c:pt>
                <c:pt idx="3">
                  <c:v>C siRNA</c:v>
                </c:pt>
                <c:pt idx="4">
                  <c:v>NCOR1 siRNA</c:v>
                </c:pt>
                <c:pt idx="5">
                  <c:v>NCOR1 siRNA</c:v>
                </c:pt>
              </c:strCache>
            </c:strRef>
          </c:cat>
          <c:val>
            <c:numRef>
              <c:f>Sheet1!$D$5:$D$10</c:f>
              <c:numCache>
                <c:formatCode>General</c:formatCode>
                <c:ptCount val="6"/>
                <c:pt idx="0">
                  <c:v>1.0034612565754666</c:v>
                </c:pt>
                <c:pt idx="1">
                  <c:v>0.209752046888601</c:v>
                </c:pt>
                <c:pt idx="2">
                  <c:v>9.6413493871592995E-2</c:v>
                </c:pt>
                <c:pt idx="3">
                  <c:v>1.0001495776986074</c:v>
                </c:pt>
                <c:pt idx="4">
                  <c:v>0.30820331717805799</c:v>
                </c:pt>
                <c:pt idx="5">
                  <c:v>0.15693447010675099</c:v>
                </c:pt>
              </c:numCache>
            </c:numRef>
          </c:val>
        </c:ser>
        <c:dLbls>
          <c:showLegendKey val="0"/>
          <c:showVal val="0"/>
          <c:showCatName val="0"/>
          <c:showSerName val="0"/>
          <c:showPercent val="0"/>
          <c:showBubbleSize val="0"/>
        </c:dLbls>
        <c:gapWidth val="150"/>
        <c:axId val="430177656"/>
        <c:axId val="363252520"/>
      </c:barChart>
      <c:catAx>
        <c:axId val="43017765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363252520"/>
        <c:crosses val="autoZero"/>
        <c:auto val="1"/>
        <c:lblAlgn val="ctr"/>
        <c:lblOffset val="100"/>
        <c:noMultiLvlLbl val="0"/>
      </c:catAx>
      <c:valAx>
        <c:axId val="363252520"/>
        <c:scaling>
          <c:orientation val="minMax"/>
        </c:scaling>
        <c:delete val="0"/>
        <c:axPos val="l"/>
        <c:title>
          <c:tx>
            <c:rich>
              <a:bodyPr rot="-54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a:solidFill>
                      <a:sysClr val="windowText" lastClr="000000"/>
                    </a:solidFill>
                  </a:rPr>
                  <a:t>NCOR1/18S</a:t>
                </a: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9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30177656"/>
        <c:crosses val="autoZero"/>
        <c:crossBetween val="between"/>
        <c:majorUnit val="0.30000000000000004"/>
      </c:valAx>
      <c:spPr>
        <a:noFill/>
        <a:ln w="25400">
          <a:noFill/>
        </a:ln>
        <a:effectLst/>
      </c:spPr>
    </c:plotArea>
    <c:plotVisOnly val="1"/>
    <c:dispBlanksAs val="gap"/>
    <c:showDLblsOverMax val="0"/>
  </c:chart>
  <c:spPr>
    <a:noFill/>
    <a:ln w="9525" cap="flat" cmpd="sng" algn="ctr">
      <a:noFill/>
      <a:round/>
    </a:ln>
    <a:effectLst/>
  </c:spPr>
  <c:txPr>
    <a:bodyPr/>
    <a:lstStyle/>
    <a:p>
      <a:pPr>
        <a:defRPr b="1">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596283192252429"/>
          <c:y val="6.7782037808500464E-2"/>
          <c:w val="0.72147713178227724"/>
          <c:h val="0.71485353354507319"/>
        </c:manualLayout>
      </c:layout>
      <c:scatterChart>
        <c:scatterStyle val="lineMarker"/>
        <c:varyColors val="0"/>
        <c:ser>
          <c:idx val="0"/>
          <c:order val="0"/>
          <c:tx>
            <c:strRef>
              <c:f>'LNCaP mot'!$L$29</c:f>
              <c:strCache>
                <c:ptCount val="1"/>
                <c:pt idx="0">
                  <c:v>NCOR siRNA</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errBars>
            <c:errDir val="y"/>
            <c:errBarType val="both"/>
            <c:errValType val="cust"/>
            <c:noEndCap val="1"/>
            <c:plus>
              <c:numRef>
                <c:f>'LNCaP mot'!$N$30:$N$196</c:f>
                <c:numCache>
                  <c:formatCode>General</c:formatCode>
                  <c:ptCount val="167"/>
                  <c:pt idx="0">
                    <c:v>0</c:v>
                  </c:pt>
                  <c:pt idx="1">
                    <c:v>5.2121652570373263E-4</c:v>
                  </c:pt>
                  <c:pt idx="2">
                    <c:v>9.3752777736625661E-4</c:v>
                  </c:pt>
                  <c:pt idx="3">
                    <c:v>1.3486876337140952E-3</c:v>
                  </c:pt>
                  <c:pt idx="4">
                    <c:v>1.4957578903909048E-3</c:v>
                  </c:pt>
                  <c:pt idx="5">
                    <c:v>8.010409893798976E-4</c:v>
                  </c:pt>
                  <c:pt idx="6">
                    <c:v>1.0230672835481829E-3</c:v>
                  </c:pt>
                  <c:pt idx="7">
                    <c:v>9.1957870788746132E-4</c:v>
                  </c:pt>
                  <c:pt idx="8">
                    <c:v>7.604823031033079E-4</c:v>
                  </c:pt>
                  <c:pt idx="9">
                    <c:v>1.5691691007238969E-3</c:v>
                  </c:pt>
                  <c:pt idx="10">
                    <c:v>1.3946325680981369E-3</c:v>
                  </c:pt>
                  <c:pt idx="11">
                    <c:v>1.4355602855099215E-3</c:v>
                  </c:pt>
                  <c:pt idx="12">
                    <c:v>1.2222758826604327E-3</c:v>
                  </c:pt>
                  <c:pt idx="13">
                    <c:v>1.5802821478035525E-3</c:v>
                  </c:pt>
                  <c:pt idx="14">
                    <c:v>1.9673904035549424E-3</c:v>
                  </c:pt>
                  <c:pt idx="15">
                    <c:v>1.3424945685799419E-3</c:v>
                  </c:pt>
                  <c:pt idx="16">
                    <c:v>2.021705138408349E-3</c:v>
                  </c:pt>
                  <c:pt idx="17">
                    <c:v>1.7148858076657418E-3</c:v>
                  </c:pt>
                  <c:pt idx="18">
                    <c:v>1.536432556280914E-3</c:v>
                  </c:pt>
                  <c:pt idx="19">
                    <c:v>1.6977313293529931E-3</c:v>
                  </c:pt>
                  <c:pt idx="20">
                    <c:v>1.8298451664917692E-3</c:v>
                  </c:pt>
                  <c:pt idx="21">
                    <c:v>2.2872836874044743E-3</c:v>
                  </c:pt>
                  <c:pt idx="22">
                    <c:v>1.942667839166908E-3</c:v>
                  </c:pt>
                  <c:pt idx="23">
                    <c:v>1.8847524152170736E-3</c:v>
                  </c:pt>
                  <c:pt idx="24">
                    <c:v>1.5473094928509371E-3</c:v>
                  </c:pt>
                  <c:pt idx="25">
                    <c:v>1.8467877517462658E-3</c:v>
                  </c:pt>
                  <c:pt idx="26">
                    <c:v>2.3613202521753033E-3</c:v>
                  </c:pt>
                  <c:pt idx="27">
                    <c:v>3.4988986362377971E-3</c:v>
                  </c:pt>
                  <c:pt idx="28">
                    <c:v>4.5965566822713105E-3</c:v>
                  </c:pt>
                  <c:pt idx="29">
                    <c:v>5.9655259617237702E-3</c:v>
                  </c:pt>
                  <c:pt idx="30">
                    <c:v>6.7831132232920527E-3</c:v>
                  </c:pt>
                  <c:pt idx="31">
                    <c:v>7.8011083614231685E-3</c:v>
                  </c:pt>
                  <c:pt idx="32">
                    <c:v>9.313878533314307E-3</c:v>
                  </c:pt>
                  <c:pt idx="33">
                    <c:v>1.0032779608197661E-2</c:v>
                  </c:pt>
                  <c:pt idx="34">
                    <c:v>1.0329044809016322E-2</c:v>
                  </c:pt>
                  <c:pt idx="35">
                    <c:v>1.0880822196261948E-2</c:v>
                  </c:pt>
                  <c:pt idx="36">
                    <c:v>1.1820418421810046E-2</c:v>
                  </c:pt>
                  <c:pt idx="37">
                    <c:v>1.3443175158173502E-2</c:v>
                  </c:pt>
                  <c:pt idx="38">
                    <c:v>1.4293260358178128E-2</c:v>
                  </c:pt>
                  <c:pt idx="39">
                    <c:v>1.4175529090654804E-2</c:v>
                  </c:pt>
                  <c:pt idx="40">
                    <c:v>1.4678974475986621E-2</c:v>
                  </c:pt>
                  <c:pt idx="41">
                    <c:v>1.5881698062025155E-2</c:v>
                  </c:pt>
                  <c:pt idx="42">
                    <c:v>1.6596661310837986E-2</c:v>
                  </c:pt>
                  <c:pt idx="43">
                    <c:v>1.7581500694385171E-2</c:v>
                  </c:pt>
                  <c:pt idx="44">
                    <c:v>1.7318457157995765E-2</c:v>
                  </c:pt>
                  <c:pt idx="45">
                    <c:v>1.7128971558930953E-2</c:v>
                  </c:pt>
                  <c:pt idx="46">
                    <c:v>1.7545767533320746E-2</c:v>
                  </c:pt>
                  <c:pt idx="47">
                    <c:v>1.7796745957243617E-2</c:v>
                  </c:pt>
                  <c:pt idx="48">
                    <c:v>1.8459618089223858E-2</c:v>
                  </c:pt>
                  <c:pt idx="49">
                    <c:v>1.8900942436820441E-2</c:v>
                  </c:pt>
                  <c:pt idx="50">
                    <c:v>1.8800548529231794E-2</c:v>
                  </c:pt>
                  <c:pt idx="51">
                    <c:v>1.9473464851775441E-2</c:v>
                  </c:pt>
                  <c:pt idx="52">
                    <c:v>1.9888496465712679E-2</c:v>
                  </c:pt>
                  <c:pt idx="53">
                    <c:v>1.9903140455717016E-2</c:v>
                  </c:pt>
                  <c:pt idx="54">
                    <c:v>2.0812551301238075E-2</c:v>
                  </c:pt>
                  <c:pt idx="55">
                    <c:v>2.070694327997253E-2</c:v>
                  </c:pt>
                  <c:pt idx="56">
                    <c:v>2.1324985345833162E-2</c:v>
                  </c:pt>
                  <c:pt idx="57">
                    <c:v>1.6145019871981175E-2</c:v>
                  </c:pt>
                  <c:pt idx="58">
                    <c:v>1.6003144222308301E-2</c:v>
                  </c:pt>
                  <c:pt idx="59">
                    <c:v>1.5771724435414986E-2</c:v>
                  </c:pt>
                  <c:pt idx="60">
                    <c:v>1.6109546858928118E-2</c:v>
                  </c:pt>
                  <c:pt idx="61">
                    <c:v>1.6902958320956687E-2</c:v>
                  </c:pt>
                  <c:pt idx="62">
                    <c:v>1.8584177858239126E-2</c:v>
                  </c:pt>
                  <c:pt idx="63">
                    <c:v>1.9806501457854713E-2</c:v>
                  </c:pt>
                  <c:pt idx="64">
                    <c:v>1.9685400681723503E-2</c:v>
                  </c:pt>
                  <c:pt idx="65">
                    <c:v>2.063768801650678E-2</c:v>
                  </c:pt>
                  <c:pt idx="66">
                    <c:v>2.1072296188756105E-2</c:v>
                  </c:pt>
                  <c:pt idx="67">
                    <c:v>2.2258144576761084E-2</c:v>
                  </c:pt>
                  <c:pt idx="68">
                    <c:v>2.2956711981466371E-2</c:v>
                  </c:pt>
                  <c:pt idx="69">
                    <c:v>2.3751258738573547E-2</c:v>
                  </c:pt>
                  <c:pt idx="70">
                    <c:v>2.5036406824196347E-2</c:v>
                  </c:pt>
                  <c:pt idx="71">
                    <c:v>2.5472027140898468E-2</c:v>
                  </c:pt>
                  <c:pt idx="72">
                    <c:v>2.6095034649015771E-2</c:v>
                  </c:pt>
                  <c:pt idx="73">
                    <c:v>2.6627711129573288E-2</c:v>
                  </c:pt>
                  <c:pt idx="74">
                    <c:v>2.7672444175870451E-2</c:v>
                  </c:pt>
                  <c:pt idx="75">
                    <c:v>2.8075326504483133E-2</c:v>
                  </c:pt>
                  <c:pt idx="76">
                    <c:v>2.8592609039167181E-2</c:v>
                  </c:pt>
                  <c:pt idx="77">
                    <c:v>2.9227498467482065E-2</c:v>
                  </c:pt>
                  <c:pt idx="78">
                    <c:v>2.985521660168176E-2</c:v>
                  </c:pt>
                  <c:pt idx="79">
                    <c:v>3.0809938196411025E-2</c:v>
                  </c:pt>
                  <c:pt idx="80">
                    <c:v>3.1083235031122491E-2</c:v>
                  </c:pt>
                  <c:pt idx="81">
                    <c:v>3.1109279832015835E-2</c:v>
                  </c:pt>
                  <c:pt idx="82">
                    <c:v>2.701255880758676E-2</c:v>
                  </c:pt>
                  <c:pt idx="83">
                    <c:v>2.7100780277819793E-2</c:v>
                  </c:pt>
                  <c:pt idx="84">
                    <c:v>2.7525291400213502E-2</c:v>
                  </c:pt>
                  <c:pt idx="85">
                    <c:v>2.8577642776594896E-2</c:v>
                  </c:pt>
                  <c:pt idx="86">
                    <c:v>3.0096411054033205E-2</c:v>
                  </c:pt>
                  <c:pt idx="87">
                    <c:v>3.0454050086428062E-2</c:v>
                  </c:pt>
                  <c:pt idx="88">
                    <c:v>3.1406700452822692E-2</c:v>
                  </c:pt>
                  <c:pt idx="89">
                    <c:v>3.2780189647610862E-2</c:v>
                  </c:pt>
                  <c:pt idx="90">
                    <c:v>3.3010831555718177E-2</c:v>
                  </c:pt>
                  <c:pt idx="91">
                    <c:v>3.4494815431694491E-2</c:v>
                  </c:pt>
                  <c:pt idx="92">
                    <c:v>3.5265197669468222E-2</c:v>
                  </c:pt>
                  <c:pt idx="93">
                    <c:v>3.6129659445761027E-2</c:v>
                  </c:pt>
                  <c:pt idx="94">
                    <c:v>3.6871759744642837E-2</c:v>
                  </c:pt>
                  <c:pt idx="95">
                    <c:v>3.7336853442677793E-2</c:v>
                  </c:pt>
                  <c:pt idx="96">
                    <c:v>3.8078176164307004E-2</c:v>
                  </c:pt>
                  <c:pt idx="97">
                    <c:v>3.8333634056791389E-2</c:v>
                  </c:pt>
                  <c:pt idx="98">
                    <c:v>3.977697198128588E-2</c:v>
                  </c:pt>
                  <c:pt idx="99">
                    <c:v>3.9493762693198341E-2</c:v>
                  </c:pt>
                  <c:pt idx="100">
                    <c:v>3.9758319360019896E-2</c:v>
                  </c:pt>
                  <c:pt idx="101">
                    <c:v>3.7275514192742311E-2</c:v>
                  </c:pt>
                  <c:pt idx="102">
                    <c:v>3.863997013025073E-2</c:v>
                  </c:pt>
                  <c:pt idx="103">
                    <c:v>3.9350360015295086E-2</c:v>
                  </c:pt>
                  <c:pt idx="104">
                    <c:v>4.1214944700516891E-2</c:v>
                  </c:pt>
                  <c:pt idx="105">
                    <c:v>4.2042498339973422E-2</c:v>
                  </c:pt>
                  <c:pt idx="106">
                    <c:v>4.3196546929895538E-2</c:v>
                  </c:pt>
                  <c:pt idx="107">
                    <c:v>4.4026355742895644E-2</c:v>
                  </c:pt>
                  <c:pt idx="108">
                    <c:v>4.5454471268878853E-2</c:v>
                  </c:pt>
                  <c:pt idx="109">
                    <c:v>4.5414138308827706E-2</c:v>
                  </c:pt>
                  <c:pt idx="110">
                    <c:v>4.5282354915205873E-2</c:v>
                  </c:pt>
                  <c:pt idx="111">
                    <c:v>4.6344417139500181E-2</c:v>
                  </c:pt>
                  <c:pt idx="112">
                    <c:v>4.549579650912821E-2</c:v>
                  </c:pt>
                  <c:pt idx="113">
                    <c:v>4.6321779884484847E-2</c:v>
                  </c:pt>
                  <c:pt idx="114">
                    <c:v>4.6128778074718914E-2</c:v>
                  </c:pt>
                  <c:pt idx="115">
                    <c:v>4.6995502887687751E-2</c:v>
                  </c:pt>
                  <c:pt idx="116">
                    <c:v>4.7446039525619689E-2</c:v>
                  </c:pt>
                  <c:pt idx="117">
                    <c:v>4.7019736547539277E-2</c:v>
                  </c:pt>
                  <c:pt idx="118">
                    <c:v>4.3494796144673067E-2</c:v>
                  </c:pt>
                  <c:pt idx="119">
                    <c:v>4.503795621473073E-2</c:v>
                  </c:pt>
                  <c:pt idx="120">
                    <c:v>4.6496899538212927E-2</c:v>
                  </c:pt>
                  <c:pt idx="121">
                    <c:v>4.7098858797215051E-2</c:v>
                  </c:pt>
                  <c:pt idx="122">
                    <c:v>4.806206924384341E-2</c:v>
                  </c:pt>
                  <c:pt idx="123">
                    <c:v>4.8414363829343034E-2</c:v>
                  </c:pt>
                  <c:pt idx="124">
                    <c:v>4.9374662446103577E-2</c:v>
                  </c:pt>
                  <c:pt idx="125">
                    <c:v>5.0132048548475139E-2</c:v>
                  </c:pt>
                  <c:pt idx="126">
                    <c:v>5.1591027966756658E-2</c:v>
                  </c:pt>
                  <c:pt idx="127">
                    <c:v>5.2352125076256417E-2</c:v>
                  </c:pt>
                  <c:pt idx="128">
                    <c:v>5.2592638505783287E-2</c:v>
                  </c:pt>
                  <c:pt idx="129">
                    <c:v>5.2785580417382905E-2</c:v>
                  </c:pt>
                  <c:pt idx="130">
                    <c:v>5.3616188087181292E-2</c:v>
                  </c:pt>
                  <c:pt idx="131">
                    <c:v>5.4305961919479867E-2</c:v>
                  </c:pt>
                  <c:pt idx="132">
                    <c:v>5.4144905885349301E-2</c:v>
                  </c:pt>
                  <c:pt idx="133">
                    <c:v>5.0246697652681617E-2</c:v>
                  </c:pt>
                  <c:pt idx="134">
                    <c:v>5.196095288772138E-2</c:v>
                  </c:pt>
                  <c:pt idx="135">
                    <c:v>5.3500825538802033E-2</c:v>
                  </c:pt>
                  <c:pt idx="136">
                    <c:v>5.4218646853888434E-2</c:v>
                  </c:pt>
                  <c:pt idx="137">
                    <c:v>5.5270018997644652E-2</c:v>
                  </c:pt>
                  <c:pt idx="138">
                    <c:v>5.6467592106741515E-2</c:v>
                  </c:pt>
                  <c:pt idx="139">
                    <c:v>5.7057827026622744E-2</c:v>
                  </c:pt>
                  <c:pt idx="140">
                    <c:v>5.5630827410108989E-2</c:v>
                  </c:pt>
                  <c:pt idx="141">
                    <c:v>5.6824046773057871E-2</c:v>
                  </c:pt>
                  <c:pt idx="142">
                    <c:v>5.7414303894296831E-2</c:v>
                  </c:pt>
                  <c:pt idx="143">
                    <c:v>5.7882272761183108E-2</c:v>
                  </c:pt>
                  <c:pt idx="144">
                    <c:v>6.1693008450444918E-2</c:v>
                  </c:pt>
                  <c:pt idx="145">
                    <c:v>6.2206529333074578E-2</c:v>
                  </c:pt>
                  <c:pt idx="146">
                    <c:v>6.137807697650139E-2</c:v>
                  </c:pt>
                  <c:pt idx="147">
                    <c:v>6.1517558469107017E-2</c:v>
                  </c:pt>
                  <c:pt idx="148">
                    <c:v>5.6838006283941159E-2</c:v>
                  </c:pt>
                  <c:pt idx="149">
                    <c:v>6.4475891812366598E-2</c:v>
                  </c:pt>
                  <c:pt idx="150">
                    <c:v>6.2864144192059157E-2</c:v>
                  </c:pt>
                  <c:pt idx="151">
                    <c:v>6.2893461504356679E-2</c:v>
                  </c:pt>
                  <c:pt idx="152">
                    <c:v>6.3310904471504725E-2</c:v>
                  </c:pt>
                  <c:pt idx="153">
                    <c:v>6.7883288321451643E-2</c:v>
                  </c:pt>
                  <c:pt idx="154">
                    <c:v>6.771343262849204E-2</c:v>
                  </c:pt>
                  <c:pt idx="155">
                    <c:v>6.7731658033743702E-2</c:v>
                  </c:pt>
                  <c:pt idx="156">
                    <c:v>6.894187165044674E-2</c:v>
                  </c:pt>
                  <c:pt idx="157">
                    <c:v>7.103656775445541E-2</c:v>
                  </c:pt>
                  <c:pt idx="158">
                    <c:v>7.0320990228143601E-2</c:v>
                  </c:pt>
                </c:numCache>
              </c:numRef>
            </c:plus>
            <c:minus>
              <c:numRef>
                <c:f>'LNCaP mot'!$N$30:$N$196</c:f>
                <c:numCache>
                  <c:formatCode>General</c:formatCode>
                  <c:ptCount val="167"/>
                  <c:pt idx="0">
                    <c:v>0</c:v>
                  </c:pt>
                  <c:pt idx="1">
                    <c:v>5.2121652570373263E-4</c:v>
                  </c:pt>
                  <c:pt idx="2">
                    <c:v>9.3752777736625661E-4</c:v>
                  </c:pt>
                  <c:pt idx="3">
                    <c:v>1.3486876337140952E-3</c:v>
                  </c:pt>
                  <c:pt idx="4">
                    <c:v>1.4957578903909048E-3</c:v>
                  </c:pt>
                  <c:pt idx="5">
                    <c:v>8.010409893798976E-4</c:v>
                  </c:pt>
                  <c:pt idx="6">
                    <c:v>1.0230672835481829E-3</c:v>
                  </c:pt>
                  <c:pt idx="7">
                    <c:v>9.1957870788746132E-4</c:v>
                  </c:pt>
                  <c:pt idx="8">
                    <c:v>7.604823031033079E-4</c:v>
                  </c:pt>
                  <c:pt idx="9">
                    <c:v>1.5691691007238969E-3</c:v>
                  </c:pt>
                  <c:pt idx="10">
                    <c:v>1.3946325680981369E-3</c:v>
                  </c:pt>
                  <c:pt idx="11">
                    <c:v>1.4355602855099215E-3</c:v>
                  </c:pt>
                  <c:pt idx="12">
                    <c:v>1.2222758826604327E-3</c:v>
                  </c:pt>
                  <c:pt idx="13">
                    <c:v>1.5802821478035525E-3</c:v>
                  </c:pt>
                  <c:pt idx="14">
                    <c:v>1.9673904035549424E-3</c:v>
                  </c:pt>
                  <c:pt idx="15">
                    <c:v>1.3424945685799419E-3</c:v>
                  </c:pt>
                  <c:pt idx="16">
                    <c:v>2.021705138408349E-3</c:v>
                  </c:pt>
                  <c:pt idx="17">
                    <c:v>1.7148858076657418E-3</c:v>
                  </c:pt>
                  <c:pt idx="18">
                    <c:v>1.536432556280914E-3</c:v>
                  </c:pt>
                  <c:pt idx="19">
                    <c:v>1.6977313293529931E-3</c:v>
                  </c:pt>
                  <c:pt idx="20">
                    <c:v>1.8298451664917692E-3</c:v>
                  </c:pt>
                  <c:pt idx="21">
                    <c:v>2.2872836874044743E-3</c:v>
                  </c:pt>
                  <c:pt idx="22">
                    <c:v>1.942667839166908E-3</c:v>
                  </c:pt>
                  <c:pt idx="23">
                    <c:v>1.8847524152170736E-3</c:v>
                  </c:pt>
                  <c:pt idx="24">
                    <c:v>1.5473094928509371E-3</c:v>
                  </c:pt>
                  <c:pt idx="25">
                    <c:v>1.8467877517462658E-3</c:v>
                  </c:pt>
                  <c:pt idx="26">
                    <c:v>2.3613202521753033E-3</c:v>
                  </c:pt>
                  <c:pt idx="27">
                    <c:v>3.4988986362377971E-3</c:v>
                  </c:pt>
                  <c:pt idx="28">
                    <c:v>4.5965566822713105E-3</c:v>
                  </c:pt>
                  <c:pt idx="29">
                    <c:v>5.9655259617237702E-3</c:v>
                  </c:pt>
                  <c:pt idx="30">
                    <c:v>6.7831132232920527E-3</c:v>
                  </c:pt>
                  <c:pt idx="31">
                    <c:v>7.8011083614231685E-3</c:v>
                  </c:pt>
                  <c:pt idx="32">
                    <c:v>9.313878533314307E-3</c:v>
                  </c:pt>
                  <c:pt idx="33">
                    <c:v>1.0032779608197661E-2</c:v>
                  </c:pt>
                  <c:pt idx="34">
                    <c:v>1.0329044809016322E-2</c:v>
                  </c:pt>
                  <c:pt idx="35">
                    <c:v>1.0880822196261948E-2</c:v>
                  </c:pt>
                  <c:pt idx="36">
                    <c:v>1.1820418421810046E-2</c:v>
                  </c:pt>
                  <c:pt idx="37">
                    <c:v>1.3443175158173502E-2</c:v>
                  </c:pt>
                  <c:pt idx="38">
                    <c:v>1.4293260358178128E-2</c:v>
                  </c:pt>
                  <c:pt idx="39">
                    <c:v>1.4175529090654804E-2</c:v>
                  </c:pt>
                  <c:pt idx="40">
                    <c:v>1.4678974475986621E-2</c:v>
                  </c:pt>
                  <c:pt idx="41">
                    <c:v>1.5881698062025155E-2</c:v>
                  </c:pt>
                  <c:pt idx="42">
                    <c:v>1.6596661310837986E-2</c:v>
                  </c:pt>
                  <c:pt idx="43">
                    <c:v>1.7581500694385171E-2</c:v>
                  </c:pt>
                  <c:pt idx="44">
                    <c:v>1.7318457157995765E-2</c:v>
                  </c:pt>
                  <c:pt idx="45">
                    <c:v>1.7128971558930953E-2</c:v>
                  </c:pt>
                  <c:pt idx="46">
                    <c:v>1.7545767533320746E-2</c:v>
                  </c:pt>
                  <c:pt idx="47">
                    <c:v>1.7796745957243617E-2</c:v>
                  </c:pt>
                  <c:pt idx="48">
                    <c:v>1.8459618089223858E-2</c:v>
                  </c:pt>
                  <c:pt idx="49">
                    <c:v>1.8900942436820441E-2</c:v>
                  </c:pt>
                  <c:pt idx="50">
                    <c:v>1.8800548529231794E-2</c:v>
                  </c:pt>
                  <c:pt idx="51">
                    <c:v>1.9473464851775441E-2</c:v>
                  </c:pt>
                  <c:pt idx="52">
                    <c:v>1.9888496465712679E-2</c:v>
                  </c:pt>
                  <c:pt idx="53">
                    <c:v>1.9903140455717016E-2</c:v>
                  </c:pt>
                  <c:pt idx="54">
                    <c:v>2.0812551301238075E-2</c:v>
                  </c:pt>
                  <c:pt idx="55">
                    <c:v>2.070694327997253E-2</c:v>
                  </c:pt>
                  <c:pt idx="56">
                    <c:v>2.1324985345833162E-2</c:v>
                  </c:pt>
                  <c:pt idx="57">
                    <c:v>1.6145019871981175E-2</c:v>
                  </c:pt>
                  <c:pt idx="58">
                    <c:v>1.6003144222308301E-2</c:v>
                  </c:pt>
                  <c:pt idx="59">
                    <c:v>1.5771724435414986E-2</c:v>
                  </c:pt>
                  <c:pt idx="60">
                    <c:v>1.6109546858928118E-2</c:v>
                  </c:pt>
                  <c:pt idx="61">
                    <c:v>1.6902958320956687E-2</c:v>
                  </c:pt>
                  <c:pt idx="62">
                    <c:v>1.8584177858239126E-2</c:v>
                  </c:pt>
                  <c:pt idx="63">
                    <c:v>1.9806501457854713E-2</c:v>
                  </c:pt>
                  <c:pt idx="64">
                    <c:v>1.9685400681723503E-2</c:v>
                  </c:pt>
                  <c:pt idx="65">
                    <c:v>2.063768801650678E-2</c:v>
                  </c:pt>
                  <c:pt idx="66">
                    <c:v>2.1072296188756105E-2</c:v>
                  </c:pt>
                  <c:pt idx="67">
                    <c:v>2.2258144576761084E-2</c:v>
                  </c:pt>
                  <c:pt idx="68">
                    <c:v>2.2956711981466371E-2</c:v>
                  </c:pt>
                  <c:pt idx="69">
                    <c:v>2.3751258738573547E-2</c:v>
                  </c:pt>
                  <c:pt idx="70">
                    <c:v>2.5036406824196347E-2</c:v>
                  </c:pt>
                  <c:pt idx="71">
                    <c:v>2.5472027140898468E-2</c:v>
                  </c:pt>
                  <c:pt idx="72">
                    <c:v>2.6095034649015771E-2</c:v>
                  </c:pt>
                  <c:pt idx="73">
                    <c:v>2.6627711129573288E-2</c:v>
                  </c:pt>
                  <c:pt idx="74">
                    <c:v>2.7672444175870451E-2</c:v>
                  </c:pt>
                  <c:pt idx="75">
                    <c:v>2.8075326504483133E-2</c:v>
                  </c:pt>
                  <c:pt idx="76">
                    <c:v>2.8592609039167181E-2</c:v>
                  </c:pt>
                  <c:pt idx="77">
                    <c:v>2.9227498467482065E-2</c:v>
                  </c:pt>
                  <c:pt idx="78">
                    <c:v>2.985521660168176E-2</c:v>
                  </c:pt>
                  <c:pt idx="79">
                    <c:v>3.0809938196411025E-2</c:v>
                  </c:pt>
                  <c:pt idx="80">
                    <c:v>3.1083235031122491E-2</c:v>
                  </c:pt>
                  <c:pt idx="81">
                    <c:v>3.1109279832015835E-2</c:v>
                  </c:pt>
                  <c:pt idx="82">
                    <c:v>2.701255880758676E-2</c:v>
                  </c:pt>
                  <c:pt idx="83">
                    <c:v>2.7100780277819793E-2</c:v>
                  </c:pt>
                  <c:pt idx="84">
                    <c:v>2.7525291400213502E-2</c:v>
                  </c:pt>
                  <c:pt idx="85">
                    <c:v>2.8577642776594896E-2</c:v>
                  </c:pt>
                  <c:pt idx="86">
                    <c:v>3.0096411054033205E-2</c:v>
                  </c:pt>
                  <c:pt idx="87">
                    <c:v>3.0454050086428062E-2</c:v>
                  </c:pt>
                  <c:pt idx="88">
                    <c:v>3.1406700452822692E-2</c:v>
                  </c:pt>
                  <c:pt idx="89">
                    <c:v>3.2780189647610862E-2</c:v>
                  </c:pt>
                  <c:pt idx="90">
                    <c:v>3.3010831555718177E-2</c:v>
                  </c:pt>
                  <c:pt idx="91">
                    <c:v>3.4494815431694491E-2</c:v>
                  </c:pt>
                  <c:pt idx="92">
                    <c:v>3.5265197669468222E-2</c:v>
                  </c:pt>
                  <c:pt idx="93">
                    <c:v>3.6129659445761027E-2</c:v>
                  </c:pt>
                  <c:pt idx="94">
                    <c:v>3.6871759744642837E-2</c:v>
                  </c:pt>
                  <c:pt idx="95">
                    <c:v>3.7336853442677793E-2</c:v>
                  </c:pt>
                  <c:pt idx="96">
                    <c:v>3.8078176164307004E-2</c:v>
                  </c:pt>
                  <c:pt idx="97">
                    <c:v>3.8333634056791389E-2</c:v>
                  </c:pt>
                  <c:pt idx="98">
                    <c:v>3.977697198128588E-2</c:v>
                  </c:pt>
                  <c:pt idx="99">
                    <c:v>3.9493762693198341E-2</c:v>
                  </c:pt>
                  <c:pt idx="100">
                    <c:v>3.9758319360019896E-2</c:v>
                  </c:pt>
                  <c:pt idx="101">
                    <c:v>3.7275514192742311E-2</c:v>
                  </c:pt>
                  <c:pt idx="102">
                    <c:v>3.863997013025073E-2</c:v>
                  </c:pt>
                  <c:pt idx="103">
                    <c:v>3.9350360015295086E-2</c:v>
                  </c:pt>
                  <c:pt idx="104">
                    <c:v>4.1214944700516891E-2</c:v>
                  </c:pt>
                  <c:pt idx="105">
                    <c:v>4.2042498339973422E-2</c:v>
                  </c:pt>
                  <c:pt idx="106">
                    <c:v>4.3196546929895538E-2</c:v>
                  </c:pt>
                  <c:pt idx="107">
                    <c:v>4.4026355742895644E-2</c:v>
                  </c:pt>
                  <c:pt idx="108">
                    <c:v>4.5454471268878853E-2</c:v>
                  </c:pt>
                  <c:pt idx="109">
                    <c:v>4.5414138308827706E-2</c:v>
                  </c:pt>
                  <c:pt idx="110">
                    <c:v>4.5282354915205873E-2</c:v>
                  </c:pt>
                  <c:pt idx="111">
                    <c:v>4.6344417139500181E-2</c:v>
                  </c:pt>
                  <c:pt idx="112">
                    <c:v>4.549579650912821E-2</c:v>
                  </c:pt>
                  <c:pt idx="113">
                    <c:v>4.6321779884484847E-2</c:v>
                  </c:pt>
                  <c:pt idx="114">
                    <c:v>4.6128778074718914E-2</c:v>
                  </c:pt>
                  <c:pt idx="115">
                    <c:v>4.6995502887687751E-2</c:v>
                  </c:pt>
                  <c:pt idx="116">
                    <c:v>4.7446039525619689E-2</c:v>
                  </c:pt>
                  <c:pt idx="117">
                    <c:v>4.7019736547539277E-2</c:v>
                  </c:pt>
                  <c:pt idx="118">
                    <c:v>4.3494796144673067E-2</c:v>
                  </c:pt>
                  <c:pt idx="119">
                    <c:v>4.503795621473073E-2</c:v>
                  </c:pt>
                  <c:pt idx="120">
                    <c:v>4.6496899538212927E-2</c:v>
                  </c:pt>
                  <c:pt idx="121">
                    <c:v>4.7098858797215051E-2</c:v>
                  </c:pt>
                  <c:pt idx="122">
                    <c:v>4.806206924384341E-2</c:v>
                  </c:pt>
                  <c:pt idx="123">
                    <c:v>4.8414363829343034E-2</c:v>
                  </c:pt>
                  <c:pt idx="124">
                    <c:v>4.9374662446103577E-2</c:v>
                  </c:pt>
                  <c:pt idx="125">
                    <c:v>5.0132048548475139E-2</c:v>
                  </c:pt>
                  <c:pt idx="126">
                    <c:v>5.1591027966756658E-2</c:v>
                  </c:pt>
                  <c:pt idx="127">
                    <c:v>5.2352125076256417E-2</c:v>
                  </c:pt>
                  <c:pt idx="128">
                    <c:v>5.2592638505783287E-2</c:v>
                  </c:pt>
                  <c:pt idx="129">
                    <c:v>5.2785580417382905E-2</c:v>
                  </c:pt>
                  <c:pt idx="130">
                    <c:v>5.3616188087181292E-2</c:v>
                  </c:pt>
                  <c:pt idx="131">
                    <c:v>5.4305961919479867E-2</c:v>
                  </c:pt>
                  <c:pt idx="132">
                    <c:v>5.4144905885349301E-2</c:v>
                  </c:pt>
                  <c:pt idx="133">
                    <c:v>5.0246697652681617E-2</c:v>
                  </c:pt>
                  <c:pt idx="134">
                    <c:v>5.196095288772138E-2</c:v>
                  </c:pt>
                  <c:pt idx="135">
                    <c:v>5.3500825538802033E-2</c:v>
                  </c:pt>
                  <c:pt idx="136">
                    <c:v>5.4218646853888434E-2</c:v>
                  </c:pt>
                  <c:pt idx="137">
                    <c:v>5.5270018997644652E-2</c:v>
                  </c:pt>
                  <c:pt idx="138">
                    <c:v>5.6467592106741515E-2</c:v>
                  </c:pt>
                  <c:pt idx="139">
                    <c:v>5.7057827026622744E-2</c:v>
                  </c:pt>
                  <c:pt idx="140">
                    <c:v>5.5630827410108989E-2</c:v>
                  </c:pt>
                  <c:pt idx="141">
                    <c:v>5.6824046773057871E-2</c:v>
                  </c:pt>
                  <c:pt idx="142">
                    <c:v>5.7414303894296831E-2</c:v>
                  </c:pt>
                  <c:pt idx="143">
                    <c:v>5.7882272761183108E-2</c:v>
                  </c:pt>
                  <c:pt idx="144">
                    <c:v>6.1693008450444918E-2</c:v>
                  </c:pt>
                  <c:pt idx="145">
                    <c:v>6.2206529333074578E-2</c:v>
                  </c:pt>
                  <c:pt idx="146">
                    <c:v>6.137807697650139E-2</c:v>
                  </c:pt>
                  <c:pt idx="147">
                    <c:v>6.1517558469107017E-2</c:v>
                  </c:pt>
                  <c:pt idx="148">
                    <c:v>5.6838006283941159E-2</c:v>
                  </c:pt>
                  <c:pt idx="149">
                    <c:v>6.4475891812366598E-2</c:v>
                  </c:pt>
                  <c:pt idx="150">
                    <c:v>6.2864144192059157E-2</c:v>
                  </c:pt>
                  <c:pt idx="151">
                    <c:v>6.2893461504356679E-2</c:v>
                  </c:pt>
                  <c:pt idx="152">
                    <c:v>6.3310904471504725E-2</c:v>
                  </c:pt>
                  <c:pt idx="153">
                    <c:v>6.7883288321451643E-2</c:v>
                  </c:pt>
                  <c:pt idx="154">
                    <c:v>6.771343262849204E-2</c:v>
                  </c:pt>
                  <c:pt idx="155">
                    <c:v>6.7731658033743702E-2</c:v>
                  </c:pt>
                  <c:pt idx="156">
                    <c:v>6.894187165044674E-2</c:v>
                  </c:pt>
                  <c:pt idx="157">
                    <c:v>7.103656775445541E-2</c:v>
                  </c:pt>
                  <c:pt idx="158">
                    <c:v>7.0320990228143601E-2</c:v>
                  </c:pt>
                </c:numCache>
              </c:numRef>
            </c:minus>
            <c:spPr>
              <a:noFill/>
              <a:ln w="9525" cap="flat" cmpd="sng" algn="ctr">
                <a:solidFill>
                  <a:schemeClr val="accent2">
                    <a:lumMod val="60000"/>
                    <a:lumOff val="40000"/>
                    <a:alpha val="50000"/>
                  </a:schemeClr>
                </a:solidFill>
                <a:round/>
              </a:ln>
              <a:effectLst/>
            </c:spPr>
          </c:errBars>
          <c:xVal>
            <c:numRef>
              <c:f>'LNCaP mot'!$K$30:$K$201</c:f>
              <c:numCache>
                <c:formatCode>0.00</c:formatCode>
                <c:ptCount val="172"/>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9.9999999999999982</c:v>
                </c:pt>
                <c:pt idx="41">
                  <c:v>10.249999999999998</c:v>
                </c:pt>
                <c:pt idx="42">
                  <c:v>10.499999999999998</c:v>
                </c:pt>
                <c:pt idx="43">
                  <c:v>10.749999999999998</c:v>
                </c:pt>
                <c:pt idx="44">
                  <c:v>10.999999999999998</c:v>
                </c:pt>
                <c:pt idx="45">
                  <c:v>11.249999999999998</c:v>
                </c:pt>
                <c:pt idx="46">
                  <c:v>11.499999999999998</c:v>
                </c:pt>
                <c:pt idx="47">
                  <c:v>11.749999999999998</c:v>
                </c:pt>
                <c:pt idx="48">
                  <c:v>11.999999999999998</c:v>
                </c:pt>
                <c:pt idx="49">
                  <c:v>12.249999999999998</c:v>
                </c:pt>
                <c:pt idx="50">
                  <c:v>12.499999999999998</c:v>
                </c:pt>
                <c:pt idx="51">
                  <c:v>12.749999999999998</c:v>
                </c:pt>
                <c:pt idx="52">
                  <c:v>12.999999999999998</c:v>
                </c:pt>
                <c:pt idx="53">
                  <c:v>13.249999999999998</c:v>
                </c:pt>
                <c:pt idx="54">
                  <c:v>13.499999999999998</c:v>
                </c:pt>
                <c:pt idx="55">
                  <c:v>13.749999999999998</c:v>
                </c:pt>
                <c:pt idx="56">
                  <c:v>13.999999999999998</c:v>
                </c:pt>
                <c:pt idx="57">
                  <c:v>14.249999999999998</c:v>
                </c:pt>
                <c:pt idx="58">
                  <c:v>14.499999999999998</c:v>
                </c:pt>
                <c:pt idx="59">
                  <c:v>14.749999999999998</c:v>
                </c:pt>
                <c:pt idx="60">
                  <c:v>14.999999999999998</c:v>
                </c:pt>
                <c:pt idx="61">
                  <c:v>15.249999999999998</c:v>
                </c:pt>
                <c:pt idx="62">
                  <c:v>15.499999999999998</c:v>
                </c:pt>
                <c:pt idx="63">
                  <c:v>15.749999999999998</c:v>
                </c:pt>
                <c:pt idx="64">
                  <c:v>15.999999999999998</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38.249699999999997</c:v>
                </c:pt>
                <c:pt idx="154">
                  <c:v>38.499699999999997</c:v>
                </c:pt>
                <c:pt idx="155">
                  <c:v>38.749699999999997</c:v>
                </c:pt>
                <c:pt idx="156">
                  <c:v>38.999699999999997</c:v>
                </c:pt>
                <c:pt idx="157">
                  <c:v>39.249699999999997</c:v>
                </c:pt>
                <c:pt idx="158">
                  <c:v>39.499699999999997</c:v>
                </c:pt>
              </c:numCache>
            </c:numRef>
          </c:xVal>
          <c:yVal>
            <c:numRef>
              <c:f>'LNCaP mot'!$L$30:$L$196</c:f>
              <c:numCache>
                <c:formatCode>General</c:formatCode>
                <c:ptCount val="167"/>
                <c:pt idx="0">
                  <c:v>1</c:v>
                </c:pt>
                <c:pt idx="1">
                  <c:v>1.0018000000000002</c:v>
                </c:pt>
                <c:pt idx="2">
                  <c:v>0.99974999999999992</c:v>
                </c:pt>
                <c:pt idx="3">
                  <c:v>0.99904999999999999</c:v>
                </c:pt>
                <c:pt idx="4">
                  <c:v>1.0004499999999998</c:v>
                </c:pt>
                <c:pt idx="5">
                  <c:v>1.0035999999999996</c:v>
                </c:pt>
                <c:pt idx="6">
                  <c:v>1.0026000000000002</c:v>
                </c:pt>
                <c:pt idx="7">
                  <c:v>1.0005500000000001</c:v>
                </c:pt>
                <c:pt idx="8">
                  <c:v>1.0005999999999999</c:v>
                </c:pt>
                <c:pt idx="9">
                  <c:v>1.0025500000000003</c:v>
                </c:pt>
                <c:pt idx="10">
                  <c:v>1.0038</c:v>
                </c:pt>
                <c:pt idx="11">
                  <c:v>1.0039000000000002</c:v>
                </c:pt>
                <c:pt idx="12">
                  <c:v>1.0054500000000002</c:v>
                </c:pt>
                <c:pt idx="13">
                  <c:v>1.0045500000000001</c:v>
                </c:pt>
                <c:pt idx="14">
                  <c:v>1.0054500000000002</c:v>
                </c:pt>
                <c:pt idx="15">
                  <c:v>1.0064500000000001</c:v>
                </c:pt>
                <c:pt idx="16">
                  <c:v>1.0076499999999999</c:v>
                </c:pt>
                <c:pt idx="17">
                  <c:v>1.0066999999999999</c:v>
                </c:pt>
                <c:pt idx="18">
                  <c:v>1.0061499999999999</c:v>
                </c:pt>
                <c:pt idx="19">
                  <c:v>1.0058499999999997</c:v>
                </c:pt>
                <c:pt idx="20">
                  <c:v>1.0091999999999999</c:v>
                </c:pt>
                <c:pt idx="21">
                  <c:v>1.0089999999999999</c:v>
                </c:pt>
                <c:pt idx="22">
                  <c:v>1.0078500000000004</c:v>
                </c:pt>
                <c:pt idx="23">
                  <c:v>1.00935</c:v>
                </c:pt>
                <c:pt idx="24">
                  <c:v>1.0147000000000004</c:v>
                </c:pt>
                <c:pt idx="25">
                  <c:v>1.0186500000000001</c:v>
                </c:pt>
                <c:pt idx="26">
                  <c:v>1.0198999999999998</c:v>
                </c:pt>
                <c:pt idx="27">
                  <c:v>1.0237499999999997</c:v>
                </c:pt>
                <c:pt idx="28">
                  <c:v>1.0230000000000001</c:v>
                </c:pt>
                <c:pt idx="29">
                  <c:v>1.0244999999999997</c:v>
                </c:pt>
                <c:pt idx="30">
                  <c:v>1.0307500000000003</c:v>
                </c:pt>
                <c:pt idx="31">
                  <c:v>1.03505</c:v>
                </c:pt>
                <c:pt idx="32">
                  <c:v>1.0351999999999997</c:v>
                </c:pt>
                <c:pt idx="33">
                  <c:v>1.0411999999999999</c:v>
                </c:pt>
                <c:pt idx="34">
                  <c:v>1.0421</c:v>
                </c:pt>
                <c:pt idx="35">
                  <c:v>1.0438499999999999</c:v>
                </c:pt>
                <c:pt idx="36">
                  <c:v>1.04725</c:v>
                </c:pt>
                <c:pt idx="37">
                  <c:v>1.05335</c:v>
                </c:pt>
                <c:pt idx="38">
                  <c:v>1.0574499999999998</c:v>
                </c:pt>
                <c:pt idx="39">
                  <c:v>1.0596500000000004</c:v>
                </c:pt>
                <c:pt idx="40">
                  <c:v>1.0633499999999998</c:v>
                </c:pt>
                <c:pt idx="41">
                  <c:v>1.0709999999999997</c:v>
                </c:pt>
                <c:pt idx="42">
                  <c:v>1.0759000000000003</c:v>
                </c:pt>
                <c:pt idx="43">
                  <c:v>1.0803000000000003</c:v>
                </c:pt>
                <c:pt idx="44">
                  <c:v>1.0865499999999999</c:v>
                </c:pt>
                <c:pt idx="45">
                  <c:v>1.0912000000000002</c:v>
                </c:pt>
                <c:pt idx="46">
                  <c:v>1.1029499999999999</c:v>
                </c:pt>
                <c:pt idx="47">
                  <c:v>1.1055000000000001</c:v>
                </c:pt>
                <c:pt idx="48">
                  <c:v>1.1131000000000002</c:v>
                </c:pt>
                <c:pt idx="49">
                  <c:v>1.1169500000000001</c:v>
                </c:pt>
                <c:pt idx="50">
                  <c:v>1.1227499999999999</c:v>
                </c:pt>
                <c:pt idx="51">
                  <c:v>1.1267</c:v>
                </c:pt>
                <c:pt idx="52">
                  <c:v>1.1361499999999998</c:v>
                </c:pt>
                <c:pt idx="53">
                  <c:v>1.1387999999999998</c:v>
                </c:pt>
                <c:pt idx="54">
                  <c:v>1.1466500000000002</c:v>
                </c:pt>
                <c:pt idx="55">
                  <c:v>1.1494999999999997</c:v>
                </c:pt>
                <c:pt idx="56">
                  <c:v>1.1511999999999998</c:v>
                </c:pt>
                <c:pt idx="57">
                  <c:v>1.1456</c:v>
                </c:pt>
                <c:pt idx="58">
                  <c:v>1.1494499999999999</c:v>
                </c:pt>
                <c:pt idx="59">
                  <c:v>1.1565500000000002</c:v>
                </c:pt>
                <c:pt idx="60">
                  <c:v>1.1615000000000002</c:v>
                </c:pt>
                <c:pt idx="61">
                  <c:v>1.1679999999999997</c:v>
                </c:pt>
                <c:pt idx="62">
                  <c:v>1.1703999999999999</c:v>
                </c:pt>
                <c:pt idx="63">
                  <c:v>1.1798999999999999</c:v>
                </c:pt>
                <c:pt idx="64">
                  <c:v>1.1787999999999998</c:v>
                </c:pt>
                <c:pt idx="65">
                  <c:v>1.1903000000000001</c:v>
                </c:pt>
                <c:pt idx="66">
                  <c:v>1.194</c:v>
                </c:pt>
                <c:pt idx="67">
                  <c:v>1.1974</c:v>
                </c:pt>
                <c:pt idx="68">
                  <c:v>1.1992500000000001</c:v>
                </c:pt>
                <c:pt idx="69">
                  <c:v>1.20485</c:v>
                </c:pt>
                <c:pt idx="70">
                  <c:v>1.2114000000000003</c:v>
                </c:pt>
                <c:pt idx="71">
                  <c:v>1.2161</c:v>
                </c:pt>
                <c:pt idx="72">
                  <c:v>1.2175000000000002</c:v>
                </c:pt>
                <c:pt idx="73">
                  <c:v>1.2207999999999997</c:v>
                </c:pt>
                <c:pt idx="74">
                  <c:v>1.2250999999999999</c:v>
                </c:pt>
                <c:pt idx="75">
                  <c:v>1.2226499999999998</c:v>
                </c:pt>
                <c:pt idx="76">
                  <c:v>1.2256499999999999</c:v>
                </c:pt>
                <c:pt idx="77">
                  <c:v>1.2317999999999998</c:v>
                </c:pt>
                <c:pt idx="78">
                  <c:v>1.2358500000000001</c:v>
                </c:pt>
                <c:pt idx="79">
                  <c:v>1.2398500000000001</c:v>
                </c:pt>
                <c:pt idx="80">
                  <c:v>1.2439</c:v>
                </c:pt>
                <c:pt idx="81">
                  <c:v>1.2503500000000001</c:v>
                </c:pt>
                <c:pt idx="82">
                  <c:v>1.2355999999999998</c:v>
                </c:pt>
                <c:pt idx="83">
                  <c:v>1.2416499999999999</c:v>
                </c:pt>
                <c:pt idx="84">
                  <c:v>1.2446000000000002</c:v>
                </c:pt>
                <c:pt idx="85">
                  <c:v>1.2515999999999998</c:v>
                </c:pt>
                <c:pt idx="86">
                  <c:v>1.2622499999999999</c:v>
                </c:pt>
                <c:pt idx="87">
                  <c:v>1.2597</c:v>
                </c:pt>
                <c:pt idx="88">
                  <c:v>1.2673000000000005</c:v>
                </c:pt>
                <c:pt idx="89">
                  <c:v>1.2730999999999999</c:v>
                </c:pt>
                <c:pt idx="90">
                  <c:v>1.2789999999999999</c:v>
                </c:pt>
                <c:pt idx="91">
                  <c:v>1.2865499999999996</c:v>
                </c:pt>
                <c:pt idx="92">
                  <c:v>1.2915000000000001</c:v>
                </c:pt>
                <c:pt idx="93">
                  <c:v>1.2933499999999998</c:v>
                </c:pt>
                <c:pt idx="94">
                  <c:v>1.3024</c:v>
                </c:pt>
                <c:pt idx="95">
                  <c:v>1.30545</c:v>
                </c:pt>
                <c:pt idx="96">
                  <c:v>1.3104999999999998</c:v>
                </c:pt>
                <c:pt idx="97">
                  <c:v>1.3114999999999997</c:v>
                </c:pt>
                <c:pt idx="98">
                  <c:v>1.3001</c:v>
                </c:pt>
                <c:pt idx="99">
                  <c:v>1.3066500000000003</c:v>
                </c:pt>
                <c:pt idx="100">
                  <c:v>1.30505</c:v>
                </c:pt>
                <c:pt idx="101">
                  <c:v>1.3001499999999999</c:v>
                </c:pt>
                <c:pt idx="102">
                  <c:v>1.3046500000000001</c:v>
                </c:pt>
                <c:pt idx="103">
                  <c:v>1.3090999999999999</c:v>
                </c:pt>
                <c:pt idx="104">
                  <c:v>1.3120000000000003</c:v>
                </c:pt>
                <c:pt idx="105">
                  <c:v>1.3165999999999998</c:v>
                </c:pt>
                <c:pt idx="106">
                  <c:v>1.3151999999999999</c:v>
                </c:pt>
                <c:pt idx="107">
                  <c:v>1.3240000000000003</c:v>
                </c:pt>
                <c:pt idx="108">
                  <c:v>1.3288500000000001</c:v>
                </c:pt>
                <c:pt idx="109">
                  <c:v>1.3280500000000002</c:v>
                </c:pt>
                <c:pt idx="110">
                  <c:v>1.3289999999999997</c:v>
                </c:pt>
                <c:pt idx="111">
                  <c:v>1.3353999999999999</c:v>
                </c:pt>
                <c:pt idx="112">
                  <c:v>1.3376999999999999</c:v>
                </c:pt>
                <c:pt idx="113">
                  <c:v>1.3378499999999995</c:v>
                </c:pt>
                <c:pt idx="114">
                  <c:v>1.3455000000000004</c:v>
                </c:pt>
                <c:pt idx="115">
                  <c:v>1.34775</c:v>
                </c:pt>
                <c:pt idx="116">
                  <c:v>1.3544</c:v>
                </c:pt>
                <c:pt idx="117">
                  <c:v>1.3568500000000001</c:v>
                </c:pt>
                <c:pt idx="118">
                  <c:v>1.3465499999999997</c:v>
                </c:pt>
                <c:pt idx="119">
                  <c:v>1.3491</c:v>
                </c:pt>
                <c:pt idx="120">
                  <c:v>1.3559999999999999</c:v>
                </c:pt>
                <c:pt idx="121">
                  <c:v>1.3626999999999998</c:v>
                </c:pt>
                <c:pt idx="122">
                  <c:v>1.3669000000000002</c:v>
                </c:pt>
                <c:pt idx="123">
                  <c:v>1.3701499999999998</c:v>
                </c:pt>
                <c:pt idx="124">
                  <c:v>1.3690499999999997</c:v>
                </c:pt>
                <c:pt idx="125">
                  <c:v>1.3785499999999997</c:v>
                </c:pt>
                <c:pt idx="126">
                  <c:v>1.3879000000000001</c:v>
                </c:pt>
                <c:pt idx="127">
                  <c:v>1.3902000000000001</c:v>
                </c:pt>
                <c:pt idx="128">
                  <c:v>1.3852500000000001</c:v>
                </c:pt>
                <c:pt idx="129">
                  <c:v>1.3891</c:v>
                </c:pt>
                <c:pt idx="130">
                  <c:v>1.3972500000000001</c:v>
                </c:pt>
                <c:pt idx="131">
                  <c:v>1.3980999999999999</c:v>
                </c:pt>
                <c:pt idx="132">
                  <c:v>1.3981000000000003</c:v>
                </c:pt>
                <c:pt idx="133">
                  <c:v>1.3889499999999999</c:v>
                </c:pt>
                <c:pt idx="134">
                  <c:v>1.3971499999999999</c:v>
                </c:pt>
                <c:pt idx="135">
                  <c:v>1.3992000000000004</c:v>
                </c:pt>
                <c:pt idx="136">
                  <c:v>1.4062000000000001</c:v>
                </c:pt>
                <c:pt idx="137">
                  <c:v>1.4077999999999999</c:v>
                </c:pt>
                <c:pt idx="138">
                  <c:v>1.40985</c:v>
                </c:pt>
                <c:pt idx="139">
                  <c:v>1.4116499999999998</c:v>
                </c:pt>
                <c:pt idx="140">
                  <c:v>1.40585</c:v>
                </c:pt>
                <c:pt idx="141">
                  <c:v>1.4095499999999999</c:v>
                </c:pt>
                <c:pt idx="142">
                  <c:v>1.4092500000000001</c:v>
                </c:pt>
                <c:pt idx="143">
                  <c:v>1.4146999999999998</c:v>
                </c:pt>
                <c:pt idx="144">
                  <c:v>1.4263500000000002</c:v>
                </c:pt>
                <c:pt idx="145">
                  <c:v>1.42875</c:v>
                </c:pt>
                <c:pt idx="146">
                  <c:v>1.4218000000000002</c:v>
                </c:pt>
                <c:pt idx="147">
                  <c:v>1.4245999999999999</c:v>
                </c:pt>
                <c:pt idx="148">
                  <c:v>1.41025</c:v>
                </c:pt>
                <c:pt idx="149">
                  <c:v>1.4192499999999999</c:v>
                </c:pt>
                <c:pt idx="150">
                  <c:v>1.4141500000000002</c:v>
                </c:pt>
                <c:pt idx="151">
                  <c:v>1.4157000000000002</c:v>
                </c:pt>
                <c:pt idx="152">
                  <c:v>1.4135499999999999</c:v>
                </c:pt>
                <c:pt idx="153">
                  <c:v>1.4291</c:v>
                </c:pt>
                <c:pt idx="154">
                  <c:v>1.4297500000000003</c:v>
                </c:pt>
                <c:pt idx="155">
                  <c:v>1.4314999999999998</c:v>
                </c:pt>
                <c:pt idx="156">
                  <c:v>1.4445999999999999</c:v>
                </c:pt>
                <c:pt idx="157">
                  <c:v>1.4533500000000004</c:v>
                </c:pt>
                <c:pt idx="158">
                  <c:v>1.4571999999999998</c:v>
                </c:pt>
              </c:numCache>
            </c:numRef>
          </c:yVal>
          <c:smooth val="0"/>
        </c:ser>
        <c:ser>
          <c:idx val="1"/>
          <c:order val="1"/>
          <c:tx>
            <c:strRef>
              <c:f>'LNCaP mot'!$M$29</c:f>
              <c:strCache>
                <c:ptCount val="1"/>
                <c:pt idx="0">
                  <c:v>Control siRNA</c:v>
                </c:pt>
              </c:strCache>
            </c:strRef>
          </c:tx>
          <c:spPr>
            <a:ln w="28575" cap="rnd">
              <a:solidFill>
                <a:srgbClr val="0070C0"/>
              </a:solidFill>
              <a:round/>
            </a:ln>
            <a:effectLst/>
          </c:spPr>
          <c:marker>
            <c:symbol val="circle"/>
            <c:size val="5"/>
            <c:spPr>
              <a:solidFill>
                <a:srgbClr val="0070C0"/>
              </a:solidFill>
              <a:ln w="9525">
                <a:solidFill>
                  <a:srgbClr val="0070C0"/>
                </a:solidFill>
              </a:ln>
              <a:effectLst/>
            </c:spPr>
          </c:marker>
          <c:errBars>
            <c:errDir val="y"/>
            <c:errBarType val="both"/>
            <c:errValType val="cust"/>
            <c:noEndCap val="1"/>
            <c:plus>
              <c:numRef>
                <c:f>'LNCaP mot'!$O$30:$O$196</c:f>
                <c:numCache>
                  <c:formatCode>General</c:formatCode>
                  <c:ptCount val="167"/>
                  <c:pt idx="0">
                    <c:v>0</c:v>
                  </c:pt>
                  <c:pt idx="1">
                    <c:v>3.2087842395985304E-4</c:v>
                  </c:pt>
                  <c:pt idx="2">
                    <c:v>2.6317153960725821E-4</c:v>
                  </c:pt>
                  <c:pt idx="3">
                    <c:v>3.1431878132923049E-4</c:v>
                  </c:pt>
                  <c:pt idx="4">
                    <c:v>5.5344041801833283E-4</c:v>
                  </c:pt>
                  <c:pt idx="5">
                    <c:v>8.3110814022048323E-4</c:v>
                  </c:pt>
                  <c:pt idx="6">
                    <c:v>1.0556286524398004E-3</c:v>
                  </c:pt>
                  <c:pt idx="7">
                    <c:v>9.9275150745570858E-4</c:v>
                  </c:pt>
                  <c:pt idx="8">
                    <c:v>1.1776860551286413E-3</c:v>
                  </c:pt>
                  <c:pt idx="9">
                    <c:v>1.0874281585465816E-3</c:v>
                  </c:pt>
                  <c:pt idx="10">
                    <c:v>1.5297966458904767E-3</c:v>
                  </c:pt>
                  <c:pt idx="11">
                    <c:v>2.2618208004466893E-3</c:v>
                  </c:pt>
                  <c:pt idx="12">
                    <c:v>3.0645373042090633E-3</c:v>
                  </c:pt>
                  <c:pt idx="13">
                    <c:v>3.4980814847676398E-3</c:v>
                  </c:pt>
                  <c:pt idx="14">
                    <c:v>3.6809821555706724E-3</c:v>
                  </c:pt>
                  <c:pt idx="15">
                    <c:v>4.3561790936893783E-3</c:v>
                  </c:pt>
                  <c:pt idx="16">
                    <c:v>4.1491967094045117E-3</c:v>
                  </c:pt>
                  <c:pt idx="17">
                    <c:v>4.4045746420940217E-3</c:v>
                  </c:pt>
                  <c:pt idx="18">
                    <c:v>4.4464301119820698E-3</c:v>
                  </c:pt>
                  <c:pt idx="19">
                    <c:v>4.2814306193313797E-3</c:v>
                  </c:pt>
                  <c:pt idx="20">
                    <c:v>4.3051541031479896E-3</c:v>
                  </c:pt>
                  <c:pt idx="21">
                    <c:v>4.3160338446481478E-3</c:v>
                  </c:pt>
                  <c:pt idx="22">
                    <c:v>4.3500106428137073E-3</c:v>
                  </c:pt>
                  <c:pt idx="23">
                    <c:v>4.2902559709528032E-3</c:v>
                  </c:pt>
                  <c:pt idx="24">
                    <c:v>4.7172948148669278E-3</c:v>
                  </c:pt>
                  <c:pt idx="25">
                    <c:v>4.7007485613503328E-3</c:v>
                  </c:pt>
                  <c:pt idx="26">
                    <c:v>4.662299543898585E-3</c:v>
                  </c:pt>
                  <c:pt idx="27">
                    <c:v>4.8943939964608925E-3</c:v>
                  </c:pt>
                  <c:pt idx="28">
                    <c:v>4.7960245883285277E-3</c:v>
                  </c:pt>
                  <c:pt idx="29">
                    <c:v>4.700068951424872E-3</c:v>
                  </c:pt>
                  <c:pt idx="30">
                    <c:v>5.0932326197139855E-3</c:v>
                  </c:pt>
                  <c:pt idx="31">
                    <c:v>5.2566272104486939E-3</c:v>
                  </c:pt>
                  <c:pt idx="32">
                    <c:v>4.9818466753098886E-3</c:v>
                  </c:pt>
                  <c:pt idx="33">
                    <c:v>7.0539915151846032E-3</c:v>
                  </c:pt>
                  <c:pt idx="34">
                    <c:v>6.3544968038098497E-3</c:v>
                  </c:pt>
                  <c:pt idx="35">
                    <c:v>7.358511071214411E-3</c:v>
                  </c:pt>
                  <c:pt idx="36">
                    <c:v>7.2636780296567657E-3</c:v>
                  </c:pt>
                  <c:pt idx="37">
                    <c:v>8.5576476518569918E-3</c:v>
                  </c:pt>
                  <c:pt idx="38">
                    <c:v>8.4100469017056624E-3</c:v>
                  </c:pt>
                  <c:pt idx="39">
                    <c:v>9.2238971035987841E-3</c:v>
                  </c:pt>
                  <c:pt idx="40">
                    <c:v>9.3606099437226042E-3</c:v>
                  </c:pt>
                  <c:pt idx="41">
                    <c:v>1.0112130595734284E-2</c:v>
                  </c:pt>
                  <c:pt idx="42">
                    <c:v>1.113118325878882E-2</c:v>
                  </c:pt>
                  <c:pt idx="43">
                    <c:v>1.1194620897423757E-2</c:v>
                  </c:pt>
                  <c:pt idx="44">
                    <c:v>1.1954679077744078E-2</c:v>
                  </c:pt>
                  <c:pt idx="45">
                    <c:v>1.2147153301631351E-2</c:v>
                  </c:pt>
                  <c:pt idx="46">
                    <c:v>1.2919651984763664E-2</c:v>
                  </c:pt>
                  <c:pt idx="47">
                    <c:v>1.3596881450729256E-2</c:v>
                  </c:pt>
                  <c:pt idx="48">
                    <c:v>1.4031300987699164E-2</c:v>
                  </c:pt>
                  <c:pt idx="49">
                    <c:v>1.4708585927953785E-2</c:v>
                  </c:pt>
                  <c:pt idx="50">
                    <c:v>1.4690006681288365E-2</c:v>
                  </c:pt>
                  <c:pt idx="51">
                    <c:v>1.5565346125287418E-2</c:v>
                  </c:pt>
                  <c:pt idx="52">
                    <c:v>1.6174016084334046E-2</c:v>
                  </c:pt>
                  <c:pt idx="53">
                    <c:v>1.640057587064821E-2</c:v>
                  </c:pt>
                  <c:pt idx="54">
                    <c:v>1.7198847937300067E-2</c:v>
                  </c:pt>
                  <c:pt idx="55">
                    <c:v>1.7907196463578138E-2</c:v>
                  </c:pt>
                  <c:pt idx="56">
                    <c:v>1.8065956833123901E-2</c:v>
                  </c:pt>
                  <c:pt idx="57">
                    <c:v>1.8653117602596539E-2</c:v>
                  </c:pt>
                  <c:pt idx="58">
                    <c:v>1.9674355841495249E-2</c:v>
                  </c:pt>
                  <c:pt idx="59">
                    <c:v>2.0056039544791057E-2</c:v>
                  </c:pt>
                  <c:pt idx="60">
                    <c:v>2.062743588309297E-2</c:v>
                  </c:pt>
                  <c:pt idx="61">
                    <c:v>2.0826432190314732E-2</c:v>
                  </c:pt>
                  <c:pt idx="62">
                    <c:v>1.8406218755868595E-2</c:v>
                  </c:pt>
                  <c:pt idx="63">
                    <c:v>1.8707938006216607E-2</c:v>
                  </c:pt>
                  <c:pt idx="64">
                    <c:v>1.9773626280889797E-2</c:v>
                  </c:pt>
                  <c:pt idx="65">
                    <c:v>1.9607054191644244E-2</c:v>
                  </c:pt>
                  <c:pt idx="66">
                    <c:v>1.9741409289631289E-2</c:v>
                  </c:pt>
                  <c:pt idx="67">
                    <c:v>1.9517084159117466E-2</c:v>
                  </c:pt>
                  <c:pt idx="68">
                    <c:v>1.9590707831350383E-2</c:v>
                  </c:pt>
                  <c:pt idx="69">
                    <c:v>2.0510692784948006E-2</c:v>
                  </c:pt>
                  <c:pt idx="70">
                    <c:v>1.9435998959548111E-2</c:v>
                  </c:pt>
                  <c:pt idx="71">
                    <c:v>2.1504028477025882E-2</c:v>
                  </c:pt>
                  <c:pt idx="72">
                    <c:v>2.2449622614991897E-2</c:v>
                  </c:pt>
                  <c:pt idx="73">
                    <c:v>2.2246603985527511E-2</c:v>
                  </c:pt>
                  <c:pt idx="74">
                    <c:v>2.3216602855459876E-2</c:v>
                  </c:pt>
                  <c:pt idx="75">
                    <c:v>2.3181767660207717E-2</c:v>
                  </c:pt>
                  <c:pt idx="76">
                    <c:v>2.395017203989859E-2</c:v>
                  </c:pt>
                  <c:pt idx="77">
                    <c:v>2.4171782983317413E-2</c:v>
                  </c:pt>
                  <c:pt idx="78">
                    <c:v>2.3744447694067264E-2</c:v>
                  </c:pt>
                  <c:pt idx="79">
                    <c:v>2.3935629338955166E-2</c:v>
                  </c:pt>
                  <c:pt idx="80">
                    <c:v>2.391101559253947E-2</c:v>
                  </c:pt>
                  <c:pt idx="81">
                    <c:v>2.4155397755796528E-2</c:v>
                  </c:pt>
                  <c:pt idx="82">
                    <c:v>2.4088209810026392E-2</c:v>
                  </c:pt>
                  <c:pt idx="83">
                    <c:v>2.4475571721843628E-2</c:v>
                  </c:pt>
                  <c:pt idx="84">
                    <c:v>2.4688239440402934E-2</c:v>
                  </c:pt>
                  <c:pt idx="85">
                    <c:v>2.4921224035095224E-2</c:v>
                  </c:pt>
                  <c:pt idx="86">
                    <c:v>2.7303416893752971E-2</c:v>
                  </c:pt>
                  <c:pt idx="87">
                    <c:v>2.7218966358582206E-2</c:v>
                  </c:pt>
                  <c:pt idx="88">
                    <c:v>2.7505169547775061E-2</c:v>
                  </c:pt>
                  <c:pt idx="89">
                    <c:v>2.7562084799929745E-2</c:v>
                  </c:pt>
                  <c:pt idx="90">
                    <c:v>2.6623673675884793E-2</c:v>
                  </c:pt>
                  <c:pt idx="91">
                    <c:v>2.6937699041113927E-2</c:v>
                  </c:pt>
                  <c:pt idx="92">
                    <c:v>2.8603954336834336E-2</c:v>
                  </c:pt>
                  <c:pt idx="93">
                    <c:v>2.8840190257244724E-2</c:v>
                  </c:pt>
                  <c:pt idx="94">
                    <c:v>2.8837796700138491E-2</c:v>
                  </c:pt>
                  <c:pt idx="95">
                    <c:v>2.9203621033725955E-2</c:v>
                  </c:pt>
                  <c:pt idx="96">
                    <c:v>3.0261690425477019E-2</c:v>
                  </c:pt>
                  <c:pt idx="97">
                    <c:v>3.1492237432715349E-2</c:v>
                  </c:pt>
                  <c:pt idx="98">
                    <c:v>3.16316458395468E-2</c:v>
                  </c:pt>
                  <c:pt idx="99">
                    <c:v>3.1497736544193279E-2</c:v>
                  </c:pt>
                  <c:pt idx="100">
                    <c:v>3.2039771292012124E-2</c:v>
                  </c:pt>
                  <c:pt idx="101">
                    <c:v>3.2542695601886419E-2</c:v>
                  </c:pt>
                  <c:pt idx="102">
                    <c:v>3.2960485601870482E-2</c:v>
                  </c:pt>
                  <c:pt idx="103">
                    <c:v>3.4134570290087006E-2</c:v>
                  </c:pt>
                  <c:pt idx="104">
                    <c:v>3.4391605080309931E-2</c:v>
                  </c:pt>
                  <c:pt idx="105">
                    <c:v>3.3585782926929285E-2</c:v>
                  </c:pt>
                  <c:pt idx="106">
                    <c:v>3.3812964585704014E-2</c:v>
                  </c:pt>
                  <c:pt idx="107">
                    <c:v>3.4109035405538758E-2</c:v>
                  </c:pt>
                  <c:pt idx="108">
                    <c:v>3.4440096947856838E-2</c:v>
                  </c:pt>
                  <c:pt idx="109">
                    <c:v>3.6327914988441158E-2</c:v>
                  </c:pt>
                  <c:pt idx="110">
                    <c:v>3.6391404917258299E-2</c:v>
                  </c:pt>
                  <c:pt idx="111">
                    <c:v>3.6729562218201582E-2</c:v>
                  </c:pt>
                  <c:pt idx="112">
                    <c:v>3.6862035071732406E-2</c:v>
                  </c:pt>
                  <c:pt idx="113">
                    <c:v>3.7749077741984223E-2</c:v>
                  </c:pt>
                  <c:pt idx="114">
                    <c:v>3.7466157568704091E-2</c:v>
                  </c:pt>
                  <c:pt idx="115">
                    <c:v>3.7688856541521758E-2</c:v>
                  </c:pt>
                  <c:pt idx="116">
                    <c:v>3.7639410000492646E-2</c:v>
                  </c:pt>
                  <c:pt idx="117">
                    <c:v>3.8351226500257768E-2</c:v>
                  </c:pt>
                  <c:pt idx="118">
                    <c:v>3.8613608232600342E-2</c:v>
                  </c:pt>
                  <c:pt idx="119">
                    <c:v>3.9059750051351767E-2</c:v>
                  </c:pt>
                  <c:pt idx="120">
                    <c:v>3.9295471419415175E-2</c:v>
                  </c:pt>
                  <c:pt idx="121">
                    <c:v>4.0154077095699847E-2</c:v>
                  </c:pt>
                  <c:pt idx="122">
                    <c:v>4.0449679529930435E-2</c:v>
                  </c:pt>
                  <c:pt idx="123">
                    <c:v>4.0260498975767521E-2</c:v>
                  </c:pt>
                  <c:pt idx="124">
                    <c:v>4.0692017371688247E-2</c:v>
                  </c:pt>
                  <c:pt idx="125">
                    <c:v>4.096071627520418E-2</c:v>
                  </c:pt>
                  <c:pt idx="126">
                    <c:v>4.1401726569829954E-2</c:v>
                  </c:pt>
                  <c:pt idx="127">
                    <c:v>4.1546880036180102E-2</c:v>
                  </c:pt>
                  <c:pt idx="128">
                    <c:v>4.1462535521261258E-2</c:v>
                  </c:pt>
                  <c:pt idx="129">
                    <c:v>4.1425671947432484E-2</c:v>
                  </c:pt>
                  <c:pt idx="130">
                    <c:v>4.1789583142922804E-2</c:v>
                  </c:pt>
                  <c:pt idx="131">
                    <c:v>4.3632772044603314E-2</c:v>
                  </c:pt>
                  <c:pt idx="132">
                    <c:v>4.3642478457643817E-2</c:v>
                  </c:pt>
                  <c:pt idx="133">
                    <c:v>4.3577095368332701E-2</c:v>
                  </c:pt>
                  <c:pt idx="134">
                    <c:v>4.4413939878776516E-2</c:v>
                  </c:pt>
                  <c:pt idx="135">
                    <c:v>4.4458140945121988E-2</c:v>
                  </c:pt>
                  <c:pt idx="136">
                    <c:v>4.450194648260683E-2</c:v>
                  </c:pt>
                  <c:pt idx="137">
                    <c:v>4.4712301522147106E-2</c:v>
                  </c:pt>
                  <c:pt idx="138">
                    <c:v>4.4792732545457493E-2</c:v>
                  </c:pt>
                  <c:pt idx="139">
                    <c:v>4.5273547177949479E-2</c:v>
                  </c:pt>
                  <c:pt idx="140">
                    <c:v>4.5120089760548952E-2</c:v>
                  </c:pt>
                  <c:pt idx="141">
                    <c:v>4.5282651407779977E-2</c:v>
                  </c:pt>
                  <c:pt idx="142">
                    <c:v>4.5084755574198422E-2</c:v>
                  </c:pt>
                  <c:pt idx="143">
                    <c:v>4.5323009445371099E-2</c:v>
                  </c:pt>
                  <c:pt idx="144">
                    <c:v>4.5220926817373573E-2</c:v>
                  </c:pt>
                  <c:pt idx="145">
                    <c:v>4.6370731309978597E-2</c:v>
                  </c:pt>
                  <c:pt idx="146">
                    <c:v>4.7465113894702038E-2</c:v>
                  </c:pt>
                  <c:pt idx="147">
                    <c:v>4.8701076115572756E-2</c:v>
                  </c:pt>
                  <c:pt idx="148">
                    <c:v>4.8697075735460893E-2</c:v>
                  </c:pt>
                  <c:pt idx="149">
                    <c:v>5.103515491342233E-2</c:v>
                  </c:pt>
                  <c:pt idx="150">
                    <c:v>5.1527702006533498E-2</c:v>
                  </c:pt>
                  <c:pt idx="151">
                    <c:v>5.2156584045154615E-2</c:v>
                  </c:pt>
                  <c:pt idx="152">
                    <c:v>5.331518701708416E-2</c:v>
                  </c:pt>
                  <c:pt idx="153">
                    <c:v>5.3747712268282226E-2</c:v>
                  </c:pt>
                  <c:pt idx="154">
                    <c:v>5.3703555299922746E-2</c:v>
                  </c:pt>
                  <c:pt idx="155">
                    <c:v>5.4609471265082261E-2</c:v>
                  </c:pt>
                  <c:pt idx="156">
                    <c:v>5.626862819119078E-2</c:v>
                  </c:pt>
                  <c:pt idx="157">
                    <c:v>5.6824649059547282E-2</c:v>
                  </c:pt>
                  <c:pt idx="158">
                    <c:v>5.7102889594134822E-2</c:v>
                  </c:pt>
                </c:numCache>
              </c:numRef>
            </c:plus>
            <c:minus>
              <c:numRef>
                <c:f>'LNCaP mot'!$O$30:$O$196</c:f>
                <c:numCache>
                  <c:formatCode>General</c:formatCode>
                  <c:ptCount val="167"/>
                  <c:pt idx="0">
                    <c:v>0</c:v>
                  </c:pt>
                  <c:pt idx="1">
                    <c:v>3.2087842395985304E-4</c:v>
                  </c:pt>
                  <c:pt idx="2">
                    <c:v>2.6317153960725821E-4</c:v>
                  </c:pt>
                  <c:pt idx="3">
                    <c:v>3.1431878132923049E-4</c:v>
                  </c:pt>
                  <c:pt idx="4">
                    <c:v>5.5344041801833283E-4</c:v>
                  </c:pt>
                  <c:pt idx="5">
                    <c:v>8.3110814022048323E-4</c:v>
                  </c:pt>
                  <c:pt idx="6">
                    <c:v>1.0556286524398004E-3</c:v>
                  </c:pt>
                  <c:pt idx="7">
                    <c:v>9.9275150745570858E-4</c:v>
                  </c:pt>
                  <c:pt idx="8">
                    <c:v>1.1776860551286413E-3</c:v>
                  </c:pt>
                  <c:pt idx="9">
                    <c:v>1.0874281585465816E-3</c:v>
                  </c:pt>
                  <c:pt idx="10">
                    <c:v>1.5297966458904767E-3</c:v>
                  </c:pt>
                  <c:pt idx="11">
                    <c:v>2.2618208004466893E-3</c:v>
                  </c:pt>
                  <c:pt idx="12">
                    <c:v>3.0645373042090633E-3</c:v>
                  </c:pt>
                  <c:pt idx="13">
                    <c:v>3.4980814847676398E-3</c:v>
                  </c:pt>
                  <c:pt idx="14">
                    <c:v>3.6809821555706724E-3</c:v>
                  </c:pt>
                  <c:pt idx="15">
                    <c:v>4.3561790936893783E-3</c:v>
                  </c:pt>
                  <c:pt idx="16">
                    <c:v>4.1491967094045117E-3</c:v>
                  </c:pt>
                  <c:pt idx="17">
                    <c:v>4.4045746420940217E-3</c:v>
                  </c:pt>
                  <c:pt idx="18">
                    <c:v>4.4464301119820698E-3</c:v>
                  </c:pt>
                  <c:pt idx="19">
                    <c:v>4.2814306193313797E-3</c:v>
                  </c:pt>
                  <c:pt idx="20">
                    <c:v>4.3051541031479896E-3</c:v>
                  </c:pt>
                  <c:pt idx="21">
                    <c:v>4.3160338446481478E-3</c:v>
                  </c:pt>
                  <c:pt idx="22">
                    <c:v>4.3500106428137073E-3</c:v>
                  </c:pt>
                  <c:pt idx="23">
                    <c:v>4.2902559709528032E-3</c:v>
                  </c:pt>
                  <c:pt idx="24">
                    <c:v>4.7172948148669278E-3</c:v>
                  </c:pt>
                  <c:pt idx="25">
                    <c:v>4.7007485613503328E-3</c:v>
                  </c:pt>
                  <c:pt idx="26">
                    <c:v>4.662299543898585E-3</c:v>
                  </c:pt>
                  <c:pt idx="27">
                    <c:v>4.8943939964608925E-3</c:v>
                  </c:pt>
                  <c:pt idx="28">
                    <c:v>4.7960245883285277E-3</c:v>
                  </c:pt>
                  <c:pt idx="29">
                    <c:v>4.700068951424872E-3</c:v>
                  </c:pt>
                  <c:pt idx="30">
                    <c:v>5.0932326197139855E-3</c:v>
                  </c:pt>
                  <c:pt idx="31">
                    <c:v>5.2566272104486939E-3</c:v>
                  </c:pt>
                  <c:pt idx="32">
                    <c:v>4.9818466753098886E-3</c:v>
                  </c:pt>
                  <c:pt idx="33">
                    <c:v>7.0539915151846032E-3</c:v>
                  </c:pt>
                  <c:pt idx="34">
                    <c:v>6.3544968038098497E-3</c:v>
                  </c:pt>
                  <c:pt idx="35">
                    <c:v>7.358511071214411E-3</c:v>
                  </c:pt>
                  <c:pt idx="36">
                    <c:v>7.2636780296567657E-3</c:v>
                  </c:pt>
                  <c:pt idx="37">
                    <c:v>8.5576476518569918E-3</c:v>
                  </c:pt>
                  <c:pt idx="38">
                    <c:v>8.4100469017056624E-3</c:v>
                  </c:pt>
                  <c:pt idx="39">
                    <c:v>9.2238971035987841E-3</c:v>
                  </c:pt>
                  <c:pt idx="40">
                    <c:v>9.3606099437226042E-3</c:v>
                  </c:pt>
                  <c:pt idx="41">
                    <c:v>1.0112130595734284E-2</c:v>
                  </c:pt>
                  <c:pt idx="42">
                    <c:v>1.113118325878882E-2</c:v>
                  </c:pt>
                  <c:pt idx="43">
                    <c:v>1.1194620897423757E-2</c:v>
                  </c:pt>
                  <c:pt idx="44">
                    <c:v>1.1954679077744078E-2</c:v>
                  </c:pt>
                  <c:pt idx="45">
                    <c:v>1.2147153301631351E-2</c:v>
                  </c:pt>
                  <c:pt idx="46">
                    <c:v>1.2919651984763664E-2</c:v>
                  </c:pt>
                  <c:pt idx="47">
                    <c:v>1.3596881450729256E-2</c:v>
                  </c:pt>
                  <c:pt idx="48">
                    <c:v>1.4031300987699164E-2</c:v>
                  </c:pt>
                  <c:pt idx="49">
                    <c:v>1.4708585927953785E-2</c:v>
                  </c:pt>
                  <c:pt idx="50">
                    <c:v>1.4690006681288365E-2</c:v>
                  </c:pt>
                  <c:pt idx="51">
                    <c:v>1.5565346125287418E-2</c:v>
                  </c:pt>
                  <c:pt idx="52">
                    <c:v>1.6174016084334046E-2</c:v>
                  </c:pt>
                  <c:pt idx="53">
                    <c:v>1.640057587064821E-2</c:v>
                  </c:pt>
                  <c:pt idx="54">
                    <c:v>1.7198847937300067E-2</c:v>
                  </c:pt>
                  <c:pt idx="55">
                    <c:v>1.7907196463578138E-2</c:v>
                  </c:pt>
                  <c:pt idx="56">
                    <c:v>1.8065956833123901E-2</c:v>
                  </c:pt>
                  <c:pt idx="57">
                    <c:v>1.8653117602596539E-2</c:v>
                  </c:pt>
                  <c:pt idx="58">
                    <c:v>1.9674355841495249E-2</c:v>
                  </c:pt>
                  <c:pt idx="59">
                    <c:v>2.0056039544791057E-2</c:v>
                  </c:pt>
                  <c:pt idx="60">
                    <c:v>2.062743588309297E-2</c:v>
                  </c:pt>
                  <c:pt idx="61">
                    <c:v>2.0826432190314732E-2</c:v>
                  </c:pt>
                  <c:pt idx="62">
                    <c:v>1.8406218755868595E-2</c:v>
                  </c:pt>
                  <c:pt idx="63">
                    <c:v>1.8707938006216607E-2</c:v>
                  </c:pt>
                  <c:pt idx="64">
                    <c:v>1.9773626280889797E-2</c:v>
                  </c:pt>
                  <c:pt idx="65">
                    <c:v>1.9607054191644244E-2</c:v>
                  </c:pt>
                  <c:pt idx="66">
                    <c:v>1.9741409289631289E-2</c:v>
                  </c:pt>
                  <c:pt idx="67">
                    <c:v>1.9517084159117466E-2</c:v>
                  </c:pt>
                  <c:pt idx="68">
                    <c:v>1.9590707831350383E-2</c:v>
                  </c:pt>
                  <c:pt idx="69">
                    <c:v>2.0510692784948006E-2</c:v>
                  </c:pt>
                  <c:pt idx="70">
                    <c:v>1.9435998959548111E-2</c:v>
                  </c:pt>
                  <c:pt idx="71">
                    <c:v>2.1504028477025882E-2</c:v>
                  </c:pt>
                  <c:pt idx="72">
                    <c:v>2.2449622614991897E-2</c:v>
                  </c:pt>
                  <c:pt idx="73">
                    <c:v>2.2246603985527511E-2</c:v>
                  </c:pt>
                  <c:pt idx="74">
                    <c:v>2.3216602855459876E-2</c:v>
                  </c:pt>
                  <c:pt idx="75">
                    <c:v>2.3181767660207717E-2</c:v>
                  </c:pt>
                  <c:pt idx="76">
                    <c:v>2.395017203989859E-2</c:v>
                  </c:pt>
                  <c:pt idx="77">
                    <c:v>2.4171782983317413E-2</c:v>
                  </c:pt>
                  <c:pt idx="78">
                    <c:v>2.3744447694067264E-2</c:v>
                  </c:pt>
                  <c:pt idx="79">
                    <c:v>2.3935629338955166E-2</c:v>
                  </c:pt>
                  <c:pt idx="80">
                    <c:v>2.391101559253947E-2</c:v>
                  </c:pt>
                  <c:pt idx="81">
                    <c:v>2.4155397755796528E-2</c:v>
                  </c:pt>
                  <c:pt idx="82">
                    <c:v>2.4088209810026392E-2</c:v>
                  </c:pt>
                  <c:pt idx="83">
                    <c:v>2.4475571721843628E-2</c:v>
                  </c:pt>
                  <c:pt idx="84">
                    <c:v>2.4688239440402934E-2</c:v>
                  </c:pt>
                  <c:pt idx="85">
                    <c:v>2.4921224035095224E-2</c:v>
                  </c:pt>
                  <c:pt idx="86">
                    <c:v>2.7303416893752971E-2</c:v>
                  </c:pt>
                  <c:pt idx="87">
                    <c:v>2.7218966358582206E-2</c:v>
                  </c:pt>
                  <c:pt idx="88">
                    <c:v>2.7505169547775061E-2</c:v>
                  </c:pt>
                  <c:pt idx="89">
                    <c:v>2.7562084799929745E-2</c:v>
                  </c:pt>
                  <c:pt idx="90">
                    <c:v>2.6623673675884793E-2</c:v>
                  </c:pt>
                  <c:pt idx="91">
                    <c:v>2.6937699041113927E-2</c:v>
                  </c:pt>
                  <c:pt idx="92">
                    <c:v>2.8603954336834336E-2</c:v>
                  </c:pt>
                  <c:pt idx="93">
                    <c:v>2.8840190257244724E-2</c:v>
                  </c:pt>
                  <c:pt idx="94">
                    <c:v>2.8837796700138491E-2</c:v>
                  </c:pt>
                  <c:pt idx="95">
                    <c:v>2.9203621033725955E-2</c:v>
                  </c:pt>
                  <c:pt idx="96">
                    <c:v>3.0261690425477019E-2</c:v>
                  </c:pt>
                  <c:pt idx="97">
                    <c:v>3.1492237432715349E-2</c:v>
                  </c:pt>
                  <c:pt idx="98">
                    <c:v>3.16316458395468E-2</c:v>
                  </c:pt>
                  <c:pt idx="99">
                    <c:v>3.1497736544193279E-2</c:v>
                  </c:pt>
                  <c:pt idx="100">
                    <c:v>3.2039771292012124E-2</c:v>
                  </c:pt>
                  <c:pt idx="101">
                    <c:v>3.2542695601886419E-2</c:v>
                  </c:pt>
                  <c:pt idx="102">
                    <c:v>3.2960485601870482E-2</c:v>
                  </c:pt>
                  <c:pt idx="103">
                    <c:v>3.4134570290087006E-2</c:v>
                  </c:pt>
                  <c:pt idx="104">
                    <c:v>3.4391605080309931E-2</c:v>
                  </c:pt>
                  <c:pt idx="105">
                    <c:v>3.3585782926929285E-2</c:v>
                  </c:pt>
                  <c:pt idx="106">
                    <c:v>3.3812964585704014E-2</c:v>
                  </c:pt>
                  <c:pt idx="107">
                    <c:v>3.4109035405538758E-2</c:v>
                  </c:pt>
                  <c:pt idx="108">
                    <c:v>3.4440096947856838E-2</c:v>
                  </c:pt>
                  <c:pt idx="109">
                    <c:v>3.6327914988441158E-2</c:v>
                  </c:pt>
                  <c:pt idx="110">
                    <c:v>3.6391404917258299E-2</c:v>
                  </c:pt>
                  <c:pt idx="111">
                    <c:v>3.6729562218201582E-2</c:v>
                  </c:pt>
                  <c:pt idx="112">
                    <c:v>3.6862035071732406E-2</c:v>
                  </c:pt>
                  <c:pt idx="113">
                    <c:v>3.7749077741984223E-2</c:v>
                  </c:pt>
                  <c:pt idx="114">
                    <c:v>3.7466157568704091E-2</c:v>
                  </c:pt>
                  <c:pt idx="115">
                    <c:v>3.7688856541521758E-2</c:v>
                  </c:pt>
                  <c:pt idx="116">
                    <c:v>3.7639410000492646E-2</c:v>
                  </c:pt>
                  <c:pt idx="117">
                    <c:v>3.8351226500257768E-2</c:v>
                  </c:pt>
                  <c:pt idx="118">
                    <c:v>3.8613608232600342E-2</c:v>
                  </c:pt>
                  <c:pt idx="119">
                    <c:v>3.9059750051351767E-2</c:v>
                  </c:pt>
                  <c:pt idx="120">
                    <c:v>3.9295471419415175E-2</c:v>
                  </c:pt>
                  <c:pt idx="121">
                    <c:v>4.0154077095699847E-2</c:v>
                  </c:pt>
                  <c:pt idx="122">
                    <c:v>4.0449679529930435E-2</c:v>
                  </c:pt>
                  <c:pt idx="123">
                    <c:v>4.0260498975767521E-2</c:v>
                  </c:pt>
                  <c:pt idx="124">
                    <c:v>4.0692017371688247E-2</c:v>
                  </c:pt>
                  <c:pt idx="125">
                    <c:v>4.096071627520418E-2</c:v>
                  </c:pt>
                  <c:pt idx="126">
                    <c:v>4.1401726569829954E-2</c:v>
                  </c:pt>
                  <c:pt idx="127">
                    <c:v>4.1546880036180102E-2</c:v>
                  </c:pt>
                  <c:pt idx="128">
                    <c:v>4.1462535521261258E-2</c:v>
                  </c:pt>
                  <c:pt idx="129">
                    <c:v>4.1425671947432484E-2</c:v>
                  </c:pt>
                  <c:pt idx="130">
                    <c:v>4.1789583142922804E-2</c:v>
                  </c:pt>
                  <c:pt idx="131">
                    <c:v>4.3632772044603314E-2</c:v>
                  </c:pt>
                  <c:pt idx="132">
                    <c:v>4.3642478457643817E-2</c:v>
                  </c:pt>
                  <c:pt idx="133">
                    <c:v>4.3577095368332701E-2</c:v>
                  </c:pt>
                  <c:pt idx="134">
                    <c:v>4.4413939878776516E-2</c:v>
                  </c:pt>
                  <c:pt idx="135">
                    <c:v>4.4458140945121988E-2</c:v>
                  </c:pt>
                  <c:pt idx="136">
                    <c:v>4.450194648260683E-2</c:v>
                  </c:pt>
                  <c:pt idx="137">
                    <c:v>4.4712301522147106E-2</c:v>
                  </c:pt>
                  <c:pt idx="138">
                    <c:v>4.4792732545457493E-2</c:v>
                  </c:pt>
                  <c:pt idx="139">
                    <c:v>4.5273547177949479E-2</c:v>
                  </c:pt>
                  <c:pt idx="140">
                    <c:v>4.5120089760548952E-2</c:v>
                  </c:pt>
                  <c:pt idx="141">
                    <c:v>4.5282651407779977E-2</c:v>
                  </c:pt>
                  <c:pt idx="142">
                    <c:v>4.5084755574198422E-2</c:v>
                  </c:pt>
                  <c:pt idx="143">
                    <c:v>4.5323009445371099E-2</c:v>
                  </c:pt>
                  <c:pt idx="144">
                    <c:v>4.5220926817373573E-2</c:v>
                  </c:pt>
                  <c:pt idx="145">
                    <c:v>4.6370731309978597E-2</c:v>
                  </c:pt>
                  <c:pt idx="146">
                    <c:v>4.7465113894702038E-2</c:v>
                  </c:pt>
                  <c:pt idx="147">
                    <c:v>4.8701076115572756E-2</c:v>
                  </c:pt>
                  <c:pt idx="148">
                    <c:v>4.8697075735460893E-2</c:v>
                  </c:pt>
                  <c:pt idx="149">
                    <c:v>5.103515491342233E-2</c:v>
                  </c:pt>
                  <c:pt idx="150">
                    <c:v>5.1527702006533498E-2</c:v>
                  </c:pt>
                  <c:pt idx="151">
                    <c:v>5.2156584045154615E-2</c:v>
                  </c:pt>
                  <c:pt idx="152">
                    <c:v>5.331518701708416E-2</c:v>
                  </c:pt>
                  <c:pt idx="153">
                    <c:v>5.3747712268282226E-2</c:v>
                  </c:pt>
                  <c:pt idx="154">
                    <c:v>5.3703555299922746E-2</c:v>
                  </c:pt>
                  <c:pt idx="155">
                    <c:v>5.4609471265082261E-2</c:v>
                  </c:pt>
                  <c:pt idx="156">
                    <c:v>5.626862819119078E-2</c:v>
                  </c:pt>
                  <c:pt idx="157">
                    <c:v>5.6824649059547282E-2</c:v>
                  </c:pt>
                  <c:pt idx="158">
                    <c:v>5.7102889594134822E-2</c:v>
                  </c:pt>
                </c:numCache>
              </c:numRef>
            </c:minus>
            <c:spPr>
              <a:noFill/>
              <a:ln w="9525" cap="flat" cmpd="sng" algn="ctr">
                <a:solidFill>
                  <a:schemeClr val="accent1">
                    <a:lumMod val="60000"/>
                    <a:lumOff val="40000"/>
                    <a:alpha val="50000"/>
                  </a:schemeClr>
                </a:solidFill>
                <a:round/>
              </a:ln>
              <a:effectLst/>
            </c:spPr>
          </c:errBars>
          <c:xVal>
            <c:numRef>
              <c:f>'LNCaP mot'!$K$30:$K$201</c:f>
              <c:numCache>
                <c:formatCode>0.00</c:formatCode>
                <c:ptCount val="172"/>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9.9999999999999982</c:v>
                </c:pt>
                <c:pt idx="41">
                  <c:v>10.249999999999998</c:v>
                </c:pt>
                <c:pt idx="42">
                  <c:v>10.499999999999998</c:v>
                </c:pt>
                <c:pt idx="43">
                  <c:v>10.749999999999998</c:v>
                </c:pt>
                <c:pt idx="44">
                  <c:v>10.999999999999998</c:v>
                </c:pt>
                <c:pt idx="45">
                  <c:v>11.249999999999998</c:v>
                </c:pt>
                <c:pt idx="46">
                  <c:v>11.499999999999998</c:v>
                </c:pt>
                <c:pt idx="47">
                  <c:v>11.749999999999998</c:v>
                </c:pt>
                <c:pt idx="48">
                  <c:v>11.999999999999998</c:v>
                </c:pt>
                <c:pt idx="49">
                  <c:v>12.249999999999998</c:v>
                </c:pt>
                <c:pt idx="50">
                  <c:v>12.499999999999998</c:v>
                </c:pt>
                <c:pt idx="51">
                  <c:v>12.749999999999998</c:v>
                </c:pt>
                <c:pt idx="52">
                  <c:v>12.999999999999998</c:v>
                </c:pt>
                <c:pt idx="53">
                  <c:v>13.249999999999998</c:v>
                </c:pt>
                <c:pt idx="54">
                  <c:v>13.499999999999998</c:v>
                </c:pt>
                <c:pt idx="55">
                  <c:v>13.749999999999998</c:v>
                </c:pt>
                <c:pt idx="56">
                  <c:v>13.999999999999998</c:v>
                </c:pt>
                <c:pt idx="57">
                  <c:v>14.249999999999998</c:v>
                </c:pt>
                <c:pt idx="58">
                  <c:v>14.499999999999998</c:v>
                </c:pt>
                <c:pt idx="59">
                  <c:v>14.749999999999998</c:v>
                </c:pt>
                <c:pt idx="60">
                  <c:v>14.999999999999998</c:v>
                </c:pt>
                <c:pt idx="61">
                  <c:v>15.249999999999998</c:v>
                </c:pt>
                <c:pt idx="62">
                  <c:v>15.499999999999998</c:v>
                </c:pt>
                <c:pt idx="63">
                  <c:v>15.749999999999998</c:v>
                </c:pt>
                <c:pt idx="64">
                  <c:v>15.999999999999998</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38.249699999999997</c:v>
                </c:pt>
                <c:pt idx="154">
                  <c:v>38.499699999999997</c:v>
                </c:pt>
                <c:pt idx="155">
                  <c:v>38.749699999999997</c:v>
                </c:pt>
                <c:pt idx="156">
                  <c:v>38.999699999999997</c:v>
                </c:pt>
                <c:pt idx="157">
                  <c:v>39.249699999999997</c:v>
                </c:pt>
                <c:pt idx="158">
                  <c:v>39.499699999999997</c:v>
                </c:pt>
              </c:numCache>
            </c:numRef>
          </c:xVal>
          <c:yVal>
            <c:numRef>
              <c:f>'LNCaP mot'!$M$30:$M$196</c:f>
              <c:numCache>
                <c:formatCode>General</c:formatCode>
                <c:ptCount val="167"/>
                <c:pt idx="0">
                  <c:v>1</c:v>
                </c:pt>
                <c:pt idx="1">
                  <c:v>0.99890000000000001</c:v>
                </c:pt>
                <c:pt idx="2">
                  <c:v>0.99914999999999998</c:v>
                </c:pt>
                <c:pt idx="3">
                  <c:v>0.99887500000000007</c:v>
                </c:pt>
                <c:pt idx="4">
                  <c:v>0.99745000000000006</c:v>
                </c:pt>
                <c:pt idx="5">
                  <c:v>0.99554999999999993</c:v>
                </c:pt>
                <c:pt idx="6">
                  <c:v>0.99412499999999993</c:v>
                </c:pt>
                <c:pt idx="7">
                  <c:v>0.99435000000000007</c:v>
                </c:pt>
                <c:pt idx="8">
                  <c:v>0.99432500000000001</c:v>
                </c:pt>
                <c:pt idx="9">
                  <c:v>0.99397500000000005</c:v>
                </c:pt>
                <c:pt idx="10">
                  <c:v>0.99312499999999992</c:v>
                </c:pt>
                <c:pt idx="11">
                  <c:v>0.99407499999999993</c:v>
                </c:pt>
                <c:pt idx="12">
                  <c:v>0.99382499999999996</c:v>
                </c:pt>
                <c:pt idx="13">
                  <c:v>0.99502500000000005</c:v>
                </c:pt>
                <c:pt idx="14">
                  <c:v>0.99619999999999997</c:v>
                </c:pt>
                <c:pt idx="15">
                  <c:v>0.99560000000000004</c:v>
                </c:pt>
                <c:pt idx="16">
                  <c:v>0.99547500000000011</c:v>
                </c:pt>
                <c:pt idx="17">
                  <c:v>0.99492500000000006</c:v>
                </c:pt>
                <c:pt idx="18">
                  <c:v>0.99325000000000008</c:v>
                </c:pt>
                <c:pt idx="19">
                  <c:v>0.994425</c:v>
                </c:pt>
                <c:pt idx="20">
                  <c:v>0.99417500000000003</c:v>
                </c:pt>
                <c:pt idx="21">
                  <c:v>0.99399999999999999</c:v>
                </c:pt>
                <c:pt idx="22">
                  <c:v>0.99314999999999998</c:v>
                </c:pt>
                <c:pt idx="23">
                  <c:v>0.99325000000000008</c:v>
                </c:pt>
                <c:pt idx="24">
                  <c:v>0.99252499999999999</c:v>
                </c:pt>
                <c:pt idx="25">
                  <c:v>0.99219999999999997</c:v>
                </c:pt>
                <c:pt idx="26">
                  <c:v>0.9919</c:v>
                </c:pt>
                <c:pt idx="27">
                  <c:v>0.99087500000000006</c:v>
                </c:pt>
                <c:pt idx="28">
                  <c:v>0.99045000000000005</c:v>
                </c:pt>
                <c:pt idx="29">
                  <c:v>0.99107499999999993</c:v>
                </c:pt>
                <c:pt idx="30">
                  <c:v>0.99032500000000001</c:v>
                </c:pt>
                <c:pt idx="31">
                  <c:v>0.991425</c:v>
                </c:pt>
                <c:pt idx="32">
                  <c:v>0.9913749999999999</c:v>
                </c:pt>
                <c:pt idx="33">
                  <c:v>0.99452499999999999</c:v>
                </c:pt>
                <c:pt idx="34">
                  <c:v>0.99614999999999998</c:v>
                </c:pt>
                <c:pt idx="35">
                  <c:v>0.99922500000000003</c:v>
                </c:pt>
                <c:pt idx="36">
                  <c:v>1.0003249999999999</c:v>
                </c:pt>
                <c:pt idx="37">
                  <c:v>1.0022</c:v>
                </c:pt>
                <c:pt idx="38">
                  <c:v>1.0036</c:v>
                </c:pt>
                <c:pt idx="39">
                  <c:v>1.0063250000000001</c:v>
                </c:pt>
                <c:pt idx="40">
                  <c:v>1.006575</c:v>
                </c:pt>
                <c:pt idx="41">
                  <c:v>1.00905</c:v>
                </c:pt>
                <c:pt idx="42">
                  <c:v>1.0101249999999999</c:v>
                </c:pt>
                <c:pt idx="43">
                  <c:v>1.011825</c:v>
                </c:pt>
                <c:pt idx="44">
                  <c:v>1.014375</c:v>
                </c:pt>
                <c:pt idx="45">
                  <c:v>1.0161</c:v>
                </c:pt>
                <c:pt idx="46">
                  <c:v>1.0184500000000001</c:v>
                </c:pt>
                <c:pt idx="47">
                  <c:v>1.0206500000000001</c:v>
                </c:pt>
                <c:pt idx="48">
                  <c:v>1.02105</c:v>
                </c:pt>
                <c:pt idx="49">
                  <c:v>1.0231749999999999</c:v>
                </c:pt>
                <c:pt idx="50">
                  <c:v>1.0243</c:v>
                </c:pt>
                <c:pt idx="51">
                  <c:v>1.0259</c:v>
                </c:pt>
                <c:pt idx="52">
                  <c:v>1.028375</c:v>
                </c:pt>
                <c:pt idx="53">
                  <c:v>1.02885</c:v>
                </c:pt>
                <c:pt idx="54">
                  <c:v>1.03155</c:v>
                </c:pt>
                <c:pt idx="55">
                  <c:v>1.0338749999999999</c:v>
                </c:pt>
                <c:pt idx="56">
                  <c:v>1.0332749999999999</c:v>
                </c:pt>
                <c:pt idx="57">
                  <c:v>1.034475</c:v>
                </c:pt>
                <c:pt idx="58">
                  <c:v>1.039725</c:v>
                </c:pt>
                <c:pt idx="59">
                  <c:v>1.0410249999999999</c:v>
                </c:pt>
                <c:pt idx="60">
                  <c:v>1.0427000000000002</c:v>
                </c:pt>
                <c:pt idx="61">
                  <c:v>1.0432250000000001</c:v>
                </c:pt>
                <c:pt idx="62">
                  <c:v>1.0379</c:v>
                </c:pt>
                <c:pt idx="63">
                  <c:v>1.038675</c:v>
                </c:pt>
                <c:pt idx="64">
                  <c:v>1.0420999999999998</c:v>
                </c:pt>
                <c:pt idx="65">
                  <c:v>1.043925</c:v>
                </c:pt>
                <c:pt idx="66">
                  <c:v>1.0450249999999999</c:v>
                </c:pt>
                <c:pt idx="67">
                  <c:v>1.0424249999999999</c:v>
                </c:pt>
                <c:pt idx="68">
                  <c:v>1.043425</c:v>
                </c:pt>
                <c:pt idx="69">
                  <c:v>1.0449499999999998</c:v>
                </c:pt>
                <c:pt idx="70">
                  <c:v>1.038575</c:v>
                </c:pt>
                <c:pt idx="71">
                  <c:v>1.0422750000000001</c:v>
                </c:pt>
                <c:pt idx="72">
                  <c:v>1.0428500000000001</c:v>
                </c:pt>
                <c:pt idx="73">
                  <c:v>1.0434749999999999</c:v>
                </c:pt>
                <c:pt idx="74">
                  <c:v>1.0458750000000001</c:v>
                </c:pt>
                <c:pt idx="75">
                  <c:v>1.0463749999999998</c:v>
                </c:pt>
                <c:pt idx="76">
                  <c:v>1.0490499999999998</c:v>
                </c:pt>
                <c:pt idx="77">
                  <c:v>1.051175</c:v>
                </c:pt>
                <c:pt idx="78">
                  <c:v>1.051825</c:v>
                </c:pt>
                <c:pt idx="79">
                  <c:v>1.0532250000000001</c:v>
                </c:pt>
                <c:pt idx="80">
                  <c:v>1.0541500000000001</c:v>
                </c:pt>
                <c:pt idx="81">
                  <c:v>1.055825</c:v>
                </c:pt>
                <c:pt idx="82">
                  <c:v>1.0565500000000001</c:v>
                </c:pt>
                <c:pt idx="83">
                  <c:v>1.0579749999999999</c:v>
                </c:pt>
                <c:pt idx="84">
                  <c:v>1.058225</c:v>
                </c:pt>
                <c:pt idx="85">
                  <c:v>1.0598000000000001</c:v>
                </c:pt>
                <c:pt idx="86">
                  <c:v>1.064975</c:v>
                </c:pt>
                <c:pt idx="87">
                  <c:v>1.0651250000000001</c:v>
                </c:pt>
                <c:pt idx="88">
                  <c:v>1.065925</c:v>
                </c:pt>
                <c:pt idx="89">
                  <c:v>1.0668499999999999</c:v>
                </c:pt>
                <c:pt idx="90">
                  <c:v>1.0634999999999999</c:v>
                </c:pt>
                <c:pt idx="91">
                  <c:v>1.0642500000000001</c:v>
                </c:pt>
                <c:pt idx="92">
                  <c:v>1.0673249999999999</c:v>
                </c:pt>
                <c:pt idx="93">
                  <c:v>1.068325</c:v>
                </c:pt>
                <c:pt idx="94">
                  <c:v>1.0699999999999998</c:v>
                </c:pt>
                <c:pt idx="95">
                  <c:v>1.0709499999999998</c:v>
                </c:pt>
                <c:pt idx="96">
                  <c:v>1.074325</c:v>
                </c:pt>
                <c:pt idx="97">
                  <c:v>1.0765250000000002</c:v>
                </c:pt>
                <c:pt idx="98">
                  <c:v>1.0759750000000001</c:v>
                </c:pt>
                <c:pt idx="99">
                  <c:v>1.0770999999999999</c:v>
                </c:pt>
                <c:pt idx="100">
                  <c:v>1.0779749999999999</c:v>
                </c:pt>
                <c:pt idx="101">
                  <c:v>1.08005</c:v>
                </c:pt>
                <c:pt idx="102">
                  <c:v>1.0806249999999999</c:v>
                </c:pt>
                <c:pt idx="103">
                  <c:v>1.0831</c:v>
                </c:pt>
                <c:pt idx="104">
                  <c:v>1.083375</c:v>
                </c:pt>
                <c:pt idx="105">
                  <c:v>1.0786499999999999</c:v>
                </c:pt>
                <c:pt idx="106">
                  <c:v>1.078875</c:v>
                </c:pt>
                <c:pt idx="107">
                  <c:v>1.08145</c:v>
                </c:pt>
                <c:pt idx="108">
                  <c:v>1.082425</c:v>
                </c:pt>
                <c:pt idx="109">
                  <c:v>1.0851500000000001</c:v>
                </c:pt>
                <c:pt idx="110">
                  <c:v>1.0850249999999999</c:v>
                </c:pt>
                <c:pt idx="111">
                  <c:v>1.0865</c:v>
                </c:pt>
                <c:pt idx="112">
                  <c:v>1.0862000000000001</c:v>
                </c:pt>
                <c:pt idx="113">
                  <c:v>1.0877750000000002</c:v>
                </c:pt>
                <c:pt idx="114">
                  <c:v>1.08785</c:v>
                </c:pt>
                <c:pt idx="115">
                  <c:v>1.087375</c:v>
                </c:pt>
                <c:pt idx="116">
                  <c:v>1.0874999999999999</c:v>
                </c:pt>
                <c:pt idx="117">
                  <c:v>1.0889250000000001</c:v>
                </c:pt>
                <c:pt idx="118">
                  <c:v>1.0885499999999999</c:v>
                </c:pt>
                <c:pt idx="119">
                  <c:v>1.08935</c:v>
                </c:pt>
                <c:pt idx="120">
                  <c:v>1.0896999999999999</c:v>
                </c:pt>
                <c:pt idx="121">
                  <c:v>1.091275</c:v>
                </c:pt>
                <c:pt idx="122">
                  <c:v>1.091575</c:v>
                </c:pt>
                <c:pt idx="123">
                  <c:v>1.09195</c:v>
                </c:pt>
                <c:pt idx="124">
                  <c:v>1.0915250000000001</c:v>
                </c:pt>
                <c:pt idx="125">
                  <c:v>1.092025</c:v>
                </c:pt>
                <c:pt idx="126">
                  <c:v>1.0927</c:v>
                </c:pt>
                <c:pt idx="127">
                  <c:v>1.092325</c:v>
                </c:pt>
                <c:pt idx="128">
                  <c:v>1.09145</c:v>
                </c:pt>
                <c:pt idx="129">
                  <c:v>1.0909499999999999</c:v>
                </c:pt>
                <c:pt idx="130">
                  <c:v>1.09135</c:v>
                </c:pt>
                <c:pt idx="131">
                  <c:v>1.0947249999999999</c:v>
                </c:pt>
                <c:pt idx="132">
                  <c:v>1.0940000000000001</c:v>
                </c:pt>
                <c:pt idx="133">
                  <c:v>1.0939749999999999</c:v>
                </c:pt>
                <c:pt idx="134">
                  <c:v>1.0946750000000001</c:v>
                </c:pt>
                <c:pt idx="135">
                  <c:v>1.0943499999999999</c:v>
                </c:pt>
                <c:pt idx="136">
                  <c:v>1.0945749999999999</c:v>
                </c:pt>
                <c:pt idx="137">
                  <c:v>1.0944250000000002</c:v>
                </c:pt>
                <c:pt idx="138">
                  <c:v>1.0933999999999999</c:v>
                </c:pt>
                <c:pt idx="139">
                  <c:v>1.0935000000000001</c:v>
                </c:pt>
                <c:pt idx="140">
                  <c:v>1.093075</c:v>
                </c:pt>
                <c:pt idx="141">
                  <c:v>1.0927</c:v>
                </c:pt>
                <c:pt idx="142">
                  <c:v>1.0922499999999999</c:v>
                </c:pt>
                <c:pt idx="143">
                  <c:v>1.0924499999999999</c:v>
                </c:pt>
                <c:pt idx="144">
                  <c:v>1.09145</c:v>
                </c:pt>
                <c:pt idx="145">
                  <c:v>1.093375</c:v>
                </c:pt>
                <c:pt idx="146">
                  <c:v>1.0944</c:v>
                </c:pt>
                <c:pt idx="147">
                  <c:v>1.0961000000000001</c:v>
                </c:pt>
                <c:pt idx="148">
                  <c:v>1.0952999999999999</c:v>
                </c:pt>
                <c:pt idx="149">
                  <c:v>1.0942499999999999</c:v>
                </c:pt>
                <c:pt idx="150">
                  <c:v>1.0953499999999998</c:v>
                </c:pt>
                <c:pt idx="151">
                  <c:v>1.09555</c:v>
                </c:pt>
                <c:pt idx="152">
                  <c:v>1.097175</c:v>
                </c:pt>
                <c:pt idx="153">
                  <c:v>1.096975</c:v>
                </c:pt>
                <c:pt idx="154">
                  <c:v>1.0966</c:v>
                </c:pt>
                <c:pt idx="155">
                  <c:v>1.096875</c:v>
                </c:pt>
                <c:pt idx="156">
                  <c:v>1.0997000000000001</c:v>
                </c:pt>
                <c:pt idx="157">
                  <c:v>1.0995000000000001</c:v>
                </c:pt>
                <c:pt idx="158">
                  <c:v>1.0998000000000001</c:v>
                </c:pt>
              </c:numCache>
            </c:numRef>
          </c:yVal>
          <c:smooth val="0"/>
        </c:ser>
        <c:dLbls>
          <c:showLegendKey val="0"/>
          <c:showVal val="0"/>
          <c:showCatName val="0"/>
          <c:showSerName val="0"/>
          <c:showPercent val="0"/>
          <c:showBubbleSize val="0"/>
        </c:dLbls>
        <c:axId val="196887616"/>
        <c:axId val="196888008"/>
      </c:scatterChart>
      <c:valAx>
        <c:axId val="196887616"/>
        <c:scaling>
          <c:orientation val="minMax"/>
          <c:max val="40"/>
        </c:scaling>
        <c:delete val="0"/>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smtClean="0"/>
                  <a:t>Time (hours)</a:t>
                </a:r>
                <a:endParaRPr lang="en-US" dirty="0"/>
              </a:p>
            </c:rich>
          </c:tx>
          <c:layout>
            <c:manualLayout>
              <c:xMode val="edge"/>
              <c:yMode val="edge"/>
              <c:x val="0.35953706371152905"/>
              <c:y val="0.86712731281337663"/>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96888008"/>
        <c:crosses val="autoZero"/>
        <c:crossBetween val="midCat"/>
        <c:majorUnit val="10"/>
      </c:valAx>
      <c:valAx>
        <c:axId val="196888008"/>
        <c:scaling>
          <c:orientation val="minMax"/>
          <c:min val="0.9"/>
        </c:scaling>
        <c:delete val="0"/>
        <c:axPos val="l"/>
        <c:title>
          <c:tx>
            <c:rich>
              <a:bodyPr rot="-54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r>
                  <a:rPr lang="en-US" dirty="0" smtClean="0">
                    <a:solidFill>
                      <a:schemeClr val="tx1"/>
                    </a:solidFill>
                  </a:rPr>
                  <a:t>Cellular Impedance</a:t>
                </a:r>
                <a:endParaRPr lang="en-US" dirty="0">
                  <a:solidFill>
                    <a:schemeClr val="tx1"/>
                  </a:solidFill>
                </a:endParaRP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96887616"/>
        <c:crosses val="autoZero"/>
        <c:crossBetween val="midCat"/>
        <c:majorUnit val="0.1"/>
      </c:valAx>
      <c:spPr>
        <a:noFill/>
        <a:ln>
          <a:noFill/>
        </a:ln>
        <a:effectLst/>
      </c:spPr>
    </c:plotArea>
    <c:legend>
      <c:legendPos val="b"/>
      <c:layout>
        <c:manualLayout>
          <c:xMode val="edge"/>
          <c:yMode val="edge"/>
          <c:x val="0.21880001587052411"/>
          <c:y val="5.526298169157183E-2"/>
          <c:w val="0.43928403235516855"/>
          <c:h val="0.17621864975211432"/>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9525" cap="flat" cmpd="sng" algn="ctr">
      <a:noFill/>
      <a:round/>
    </a:ln>
    <a:effectLst/>
  </c:spPr>
  <c:txPr>
    <a:bodyPr/>
    <a:lstStyle/>
    <a:p>
      <a:pPr>
        <a:defRPr sz="1000" b="1">
          <a:latin typeface="Arial" panose="020B0604020202020204" pitchFamily="34" charset="0"/>
          <a:cs typeface="Arial" panose="020B0604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533974919801691"/>
          <c:y val="5.1400554097404488E-2"/>
          <c:w val="0.75559656053094371"/>
          <c:h val="0.61687882764654423"/>
        </c:manualLayout>
      </c:layout>
      <c:barChart>
        <c:barDir val="col"/>
        <c:grouping val="clustered"/>
        <c:varyColors val="0"/>
        <c:ser>
          <c:idx val="0"/>
          <c:order val="0"/>
          <c:tx>
            <c:strRef>
              <c:f>'Gene expression'!$C$3</c:f>
              <c:strCache>
                <c:ptCount val="1"/>
                <c:pt idx="0">
                  <c:v>C4-2</c:v>
                </c:pt>
              </c:strCache>
            </c:strRef>
          </c:tx>
          <c:spPr>
            <a:noFill/>
            <a:ln w="15875">
              <a:solidFill>
                <a:schemeClr val="tx1"/>
              </a:solidFill>
            </a:ln>
          </c:spPr>
          <c:invertIfNegative val="0"/>
          <c:errBars>
            <c:errBarType val="both"/>
            <c:errValType val="cust"/>
            <c:noEndCap val="0"/>
            <c:plus>
              <c:numRef>
                <c:f>'Gene expression'!$E$4:$E$7</c:f>
                <c:numCache>
                  <c:formatCode>General</c:formatCode>
                  <c:ptCount val="4"/>
                  <c:pt idx="0">
                    <c:v>6.6959874164176161E-2</c:v>
                  </c:pt>
                  <c:pt idx="1">
                    <c:v>3.6934081353823138E-2</c:v>
                  </c:pt>
                  <c:pt idx="2">
                    <c:v>5.8703040824730636E-2</c:v>
                  </c:pt>
                  <c:pt idx="3">
                    <c:v>6.7651199761505923E-2</c:v>
                  </c:pt>
                </c:numCache>
              </c:numRef>
            </c:plus>
            <c:minus>
              <c:numRef>
                <c:f>'Gene expression'!$E$4:$E$7</c:f>
                <c:numCache>
                  <c:formatCode>General</c:formatCode>
                  <c:ptCount val="4"/>
                  <c:pt idx="0">
                    <c:v>6.6959874164176161E-2</c:v>
                  </c:pt>
                  <c:pt idx="1">
                    <c:v>3.6934081353823138E-2</c:v>
                  </c:pt>
                  <c:pt idx="2">
                    <c:v>5.8703040824730636E-2</c:v>
                  </c:pt>
                  <c:pt idx="3">
                    <c:v>6.7651199761505923E-2</c:v>
                  </c:pt>
                </c:numCache>
              </c:numRef>
            </c:minus>
          </c:errBars>
          <c:cat>
            <c:strRef>
              <c:f>'Gene expression'!$B$4:$B$7</c:f>
              <c:strCache>
                <c:ptCount val="4"/>
                <c:pt idx="0">
                  <c:v>FBS</c:v>
                </c:pt>
                <c:pt idx="1">
                  <c:v>CSS</c:v>
                </c:pt>
                <c:pt idx="2">
                  <c:v>Css+CAS</c:v>
                </c:pt>
                <c:pt idx="3">
                  <c:v>Css + MDV</c:v>
                </c:pt>
              </c:strCache>
            </c:strRef>
          </c:cat>
          <c:val>
            <c:numRef>
              <c:f>'Gene expression'!$C$4:$C$7</c:f>
              <c:numCache>
                <c:formatCode>General</c:formatCode>
                <c:ptCount val="4"/>
                <c:pt idx="0">
                  <c:v>1.0043526626750821</c:v>
                </c:pt>
                <c:pt idx="1">
                  <c:v>0.8721041256260379</c:v>
                </c:pt>
                <c:pt idx="2">
                  <c:v>0.86273261204743712</c:v>
                </c:pt>
                <c:pt idx="3">
                  <c:v>0.95941572005407538</c:v>
                </c:pt>
              </c:numCache>
            </c:numRef>
          </c:val>
        </c:ser>
        <c:ser>
          <c:idx val="1"/>
          <c:order val="1"/>
          <c:tx>
            <c:strRef>
              <c:f>'Gene expression'!$D$3</c:f>
              <c:strCache>
                <c:ptCount val="1"/>
                <c:pt idx="0">
                  <c:v>LNCaP</c:v>
                </c:pt>
              </c:strCache>
            </c:strRef>
          </c:tx>
          <c:spPr>
            <a:solidFill>
              <a:schemeClr val="tx1"/>
            </a:solidFill>
          </c:spPr>
          <c:invertIfNegative val="0"/>
          <c:errBars>
            <c:errBarType val="both"/>
            <c:errValType val="cust"/>
            <c:noEndCap val="0"/>
            <c:plus>
              <c:numRef>
                <c:f>'Gene expression'!$F$4:$F$7</c:f>
                <c:numCache>
                  <c:formatCode>General</c:formatCode>
                  <c:ptCount val="4"/>
                  <c:pt idx="0">
                    <c:v>2.8251442344703753E-2</c:v>
                  </c:pt>
                  <c:pt idx="1">
                    <c:v>0.29678678280123738</c:v>
                  </c:pt>
                  <c:pt idx="2">
                    <c:v>0.39385372364217891</c:v>
                  </c:pt>
                  <c:pt idx="3">
                    <c:v>0.40777543921352044</c:v>
                  </c:pt>
                </c:numCache>
              </c:numRef>
            </c:plus>
            <c:minus>
              <c:numRef>
                <c:f>'Gene expression'!$F$4:$F$7</c:f>
                <c:numCache>
                  <c:formatCode>General</c:formatCode>
                  <c:ptCount val="4"/>
                  <c:pt idx="0">
                    <c:v>2.8251442344703753E-2</c:v>
                  </c:pt>
                  <c:pt idx="1">
                    <c:v>0.29678678280123738</c:v>
                  </c:pt>
                  <c:pt idx="2">
                    <c:v>0.39385372364217891</c:v>
                  </c:pt>
                  <c:pt idx="3">
                    <c:v>0.40777543921352044</c:v>
                  </c:pt>
                </c:numCache>
              </c:numRef>
            </c:minus>
          </c:errBars>
          <c:cat>
            <c:strRef>
              <c:f>'Gene expression'!$B$4:$B$7</c:f>
              <c:strCache>
                <c:ptCount val="4"/>
                <c:pt idx="0">
                  <c:v>FBS</c:v>
                </c:pt>
                <c:pt idx="1">
                  <c:v>CSS</c:v>
                </c:pt>
                <c:pt idx="2">
                  <c:v>Css+CAS</c:v>
                </c:pt>
                <c:pt idx="3">
                  <c:v>Css + MDV</c:v>
                </c:pt>
              </c:strCache>
            </c:strRef>
          </c:cat>
          <c:val>
            <c:numRef>
              <c:f>'Gene expression'!$D$4:$D$7</c:f>
              <c:numCache>
                <c:formatCode>General</c:formatCode>
                <c:ptCount val="4"/>
                <c:pt idx="0">
                  <c:v>1.4180407839174787</c:v>
                </c:pt>
                <c:pt idx="1">
                  <c:v>1.7177559089924237</c:v>
                </c:pt>
                <c:pt idx="2">
                  <c:v>2.520161457630127</c:v>
                </c:pt>
                <c:pt idx="3">
                  <c:v>2.528388911182367</c:v>
                </c:pt>
              </c:numCache>
            </c:numRef>
          </c:val>
        </c:ser>
        <c:dLbls>
          <c:showLegendKey val="0"/>
          <c:showVal val="0"/>
          <c:showCatName val="0"/>
          <c:showSerName val="0"/>
          <c:showPercent val="0"/>
          <c:showBubbleSize val="0"/>
        </c:dLbls>
        <c:gapWidth val="150"/>
        <c:axId val="492264768"/>
        <c:axId val="492265160"/>
      </c:barChart>
      <c:catAx>
        <c:axId val="492264768"/>
        <c:scaling>
          <c:orientation val="minMax"/>
        </c:scaling>
        <c:delete val="0"/>
        <c:axPos val="b"/>
        <c:numFmt formatCode="General" sourceLinked="0"/>
        <c:majorTickMark val="out"/>
        <c:minorTickMark val="none"/>
        <c:tickLblPos val="nextTo"/>
        <c:spPr>
          <a:ln w="15875"/>
        </c:spPr>
        <c:crossAx val="492265160"/>
        <c:crosses val="autoZero"/>
        <c:auto val="1"/>
        <c:lblAlgn val="ctr"/>
        <c:lblOffset val="100"/>
        <c:noMultiLvlLbl val="0"/>
      </c:catAx>
      <c:valAx>
        <c:axId val="492265160"/>
        <c:scaling>
          <c:orientation val="minMax"/>
          <c:max val="3.5"/>
          <c:min val="0"/>
        </c:scaling>
        <c:delete val="0"/>
        <c:axPos val="l"/>
        <c:title>
          <c:tx>
            <c:rich>
              <a:bodyPr rot="-5400000" vert="horz"/>
              <a:lstStyle/>
              <a:p>
                <a:pPr>
                  <a:defRPr/>
                </a:pPr>
                <a:r>
                  <a:rPr lang="en-US"/>
                  <a:t>NCOR1/18S</a:t>
                </a:r>
              </a:p>
            </c:rich>
          </c:tx>
          <c:layout/>
          <c:overlay val="0"/>
        </c:title>
        <c:numFmt formatCode="General" sourceLinked="1"/>
        <c:majorTickMark val="out"/>
        <c:minorTickMark val="none"/>
        <c:tickLblPos val="nextTo"/>
        <c:spPr>
          <a:ln w="15875">
            <a:solidFill>
              <a:schemeClr val="tx1"/>
            </a:solidFill>
          </a:ln>
        </c:spPr>
        <c:crossAx val="492264768"/>
        <c:crosses val="autoZero"/>
        <c:crossBetween val="between"/>
        <c:majorUnit val="1"/>
      </c:valAx>
    </c:plotArea>
    <c:legend>
      <c:legendPos val="r"/>
      <c:layout>
        <c:manualLayout>
          <c:xMode val="edge"/>
          <c:yMode val="edge"/>
          <c:x val="0.2854928992461801"/>
          <c:y val="7.8319802130193114E-2"/>
          <c:w val="0.27802292390218897"/>
          <c:h val="0.21915485564304465"/>
        </c:manualLayout>
      </c:layout>
      <c:overlay val="0"/>
    </c:legend>
    <c:plotVisOnly val="1"/>
    <c:dispBlanksAs val="gap"/>
    <c:showDLblsOverMax val="0"/>
  </c:chart>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805394391490538"/>
          <c:y val="5.1400554097404488E-2"/>
          <c:w val="0.8243165492471336"/>
          <c:h val="0.85576771653543304"/>
        </c:manualLayout>
      </c:layout>
      <c:barChart>
        <c:barDir val="col"/>
        <c:grouping val="clustered"/>
        <c:varyColors val="0"/>
        <c:ser>
          <c:idx val="0"/>
          <c:order val="0"/>
          <c:tx>
            <c:strRef>
              <c:f>'Gene expression'!$C$18</c:f>
              <c:strCache>
                <c:ptCount val="1"/>
                <c:pt idx="0">
                  <c:v>C4-2</c:v>
                </c:pt>
              </c:strCache>
            </c:strRef>
          </c:tx>
          <c:spPr>
            <a:noFill/>
            <a:ln w="15875">
              <a:solidFill>
                <a:schemeClr val="tx1"/>
              </a:solidFill>
            </a:ln>
          </c:spPr>
          <c:invertIfNegative val="0"/>
          <c:errBars>
            <c:errBarType val="both"/>
            <c:errValType val="cust"/>
            <c:noEndCap val="0"/>
            <c:plus>
              <c:numRef>
                <c:f>'Gene expression'!$E$19:$E$22</c:f>
                <c:numCache>
                  <c:formatCode>General</c:formatCode>
                  <c:ptCount val="4"/>
                  <c:pt idx="0">
                    <c:v>2.2176082582103195E-2</c:v>
                  </c:pt>
                  <c:pt idx="1">
                    <c:v>0.12425721683350598</c:v>
                  </c:pt>
                  <c:pt idx="2">
                    <c:v>0.40998153017269734</c:v>
                  </c:pt>
                  <c:pt idx="3">
                    <c:v>0.35323011489757261</c:v>
                  </c:pt>
                </c:numCache>
              </c:numRef>
            </c:plus>
            <c:minus>
              <c:numRef>
                <c:f>'Gene expression'!$E$19:$E$22</c:f>
                <c:numCache>
                  <c:formatCode>General</c:formatCode>
                  <c:ptCount val="4"/>
                  <c:pt idx="0">
                    <c:v>2.2176082582103195E-2</c:v>
                  </c:pt>
                  <c:pt idx="1">
                    <c:v>0.12425721683350598</c:v>
                  </c:pt>
                  <c:pt idx="2">
                    <c:v>0.40998153017269734</c:v>
                  </c:pt>
                  <c:pt idx="3">
                    <c:v>0.35323011489757261</c:v>
                  </c:pt>
                </c:numCache>
              </c:numRef>
            </c:minus>
          </c:errBars>
          <c:cat>
            <c:strRef>
              <c:f>'Gene expression'!$B$19:$B$22</c:f>
              <c:strCache>
                <c:ptCount val="4"/>
                <c:pt idx="0">
                  <c:v>FBS</c:v>
                </c:pt>
                <c:pt idx="1">
                  <c:v>CSS</c:v>
                </c:pt>
                <c:pt idx="2">
                  <c:v>Css+CAS</c:v>
                </c:pt>
                <c:pt idx="3">
                  <c:v>Css + MDV</c:v>
                </c:pt>
              </c:strCache>
            </c:strRef>
          </c:cat>
          <c:val>
            <c:numRef>
              <c:f>'Gene expression'!$C$19:$C$22</c:f>
              <c:numCache>
                <c:formatCode>General</c:formatCode>
                <c:ptCount val="4"/>
                <c:pt idx="0">
                  <c:v>1.0004948644077869</c:v>
                </c:pt>
                <c:pt idx="1">
                  <c:v>4.1638896554450717</c:v>
                </c:pt>
                <c:pt idx="2">
                  <c:v>5.5579633977326308</c:v>
                </c:pt>
                <c:pt idx="3">
                  <c:v>4.5369018243481607</c:v>
                </c:pt>
              </c:numCache>
            </c:numRef>
          </c:val>
        </c:ser>
        <c:ser>
          <c:idx val="1"/>
          <c:order val="1"/>
          <c:tx>
            <c:strRef>
              <c:f>'Gene expression'!$D$18</c:f>
              <c:strCache>
                <c:ptCount val="1"/>
                <c:pt idx="0">
                  <c:v>LNCaP</c:v>
                </c:pt>
              </c:strCache>
            </c:strRef>
          </c:tx>
          <c:spPr>
            <a:solidFill>
              <a:schemeClr val="tx1"/>
            </a:solidFill>
          </c:spPr>
          <c:invertIfNegative val="0"/>
          <c:errBars>
            <c:errBarType val="both"/>
            <c:errValType val="cust"/>
            <c:noEndCap val="0"/>
            <c:plus>
              <c:numRef>
                <c:f>'Gene expression'!$F$19:$F$22</c:f>
                <c:numCache>
                  <c:formatCode>General</c:formatCode>
                  <c:ptCount val="4"/>
                  <c:pt idx="0">
                    <c:v>0.82702727259906605</c:v>
                  </c:pt>
                  <c:pt idx="1">
                    <c:v>37.821060662416045</c:v>
                  </c:pt>
                  <c:pt idx="2">
                    <c:v>65.635213111643935</c:v>
                  </c:pt>
                  <c:pt idx="3">
                    <c:v>49.587150861629176</c:v>
                  </c:pt>
                </c:numCache>
              </c:numRef>
            </c:plus>
            <c:minus>
              <c:numRef>
                <c:f>'Gene expression'!$F$19:$F$22</c:f>
                <c:numCache>
                  <c:formatCode>General</c:formatCode>
                  <c:ptCount val="4"/>
                  <c:pt idx="0">
                    <c:v>0.82702727259906605</c:v>
                  </c:pt>
                  <c:pt idx="1">
                    <c:v>37.821060662416045</c:v>
                  </c:pt>
                  <c:pt idx="2">
                    <c:v>65.635213111643935</c:v>
                  </c:pt>
                  <c:pt idx="3">
                    <c:v>49.587150861629176</c:v>
                  </c:pt>
                </c:numCache>
              </c:numRef>
            </c:minus>
          </c:errBars>
          <c:cat>
            <c:strRef>
              <c:f>'Gene expression'!$B$19:$B$22</c:f>
              <c:strCache>
                <c:ptCount val="4"/>
                <c:pt idx="0">
                  <c:v>FBS</c:v>
                </c:pt>
                <c:pt idx="1">
                  <c:v>CSS</c:v>
                </c:pt>
                <c:pt idx="2">
                  <c:v>Css+CAS</c:v>
                </c:pt>
                <c:pt idx="3">
                  <c:v>Css + MDV</c:v>
                </c:pt>
              </c:strCache>
            </c:strRef>
          </c:cat>
          <c:val>
            <c:numRef>
              <c:f>'Gene expression'!$D$19:$D$22</c:f>
              <c:numCache>
                <c:formatCode>General</c:formatCode>
                <c:ptCount val="4"/>
                <c:pt idx="0">
                  <c:v>39.414184579215174</c:v>
                </c:pt>
                <c:pt idx="1">
                  <c:v>215.91752434447801</c:v>
                </c:pt>
                <c:pt idx="2">
                  <c:v>390.03279725777611</c:v>
                </c:pt>
                <c:pt idx="3">
                  <c:v>283.52478332390189</c:v>
                </c:pt>
              </c:numCache>
            </c:numRef>
          </c:val>
        </c:ser>
        <c:dLbls>
          <c:showLegendKey val="0"/>
          <c:showVal val="0"/>
          <c:showCatName val="0"/>
          <c:showSerName val="0"/>
          <c:showPercent val="0"/>
          <c:showBubbleSize val="0"/>
        </c:dLbls>
        <c:gapWidth val="150"/>
        <c:axId val="492265944"/>
        <c:axId val="492266336"/>
      </c:barChart>
      <c:catAx>
        <c:axId val="492265944"/>
        <c:scaling>
          <c:orientation val="minMax"/>
        </c:scaling>
        <c:delete val="0"/>
        <c:axPos val="b"/>
        <c:numFmt formatCode="General" sourceLinked="0"/>
        <c:majorTickMark val="out"/>
        <c:minorTickMark val="none"/>
        <c:tickLblPos val="nextTo"/>
        <c:spPr>
          <a:ln w="15875">
            <a:solidFill>
              <a:schemeClr val="tx1"/>
            </a:solidFill>
          </a:ln>
        </c:spPr>
        <c:crossAx val="492266336"/>
        <c:crosses val="autoZero"/>
        <c:auto val="1"/>
        <c:lblAlgn val="ctr"/>
        <c:lblOffset val="100"/>
        <c:noMultiLvlLbl val="0"/>
      </c:catAx>
      <c:valAx>
        <c:axId val="492266336"/>
        <c:scaling>
          <c:logBase val="10"/>
          <c:orientation val="minMax"/>
          <c:max val="1000"/>
          <c:min val="0.1"/>
        </c:scaling>
        <c:delete val="0"/>
        <c:axPos val="l"/>
        <c:title>
          <c:tx>
            <c:rich>
              <a:bodyPr rot="-5400000" vert="horz"/>
              <a:lstStyle/>
              <a:p>
                <a:pPr>
                  <a:defRPr/>
                </a:pPr>
                <a:r>
                  <a:rPr lang="en-US"/>
                  <a:t>UGT2B15/18S</a:t>
                </a:r>
              </a:p>
            </c:rich>
          </c:tx>
          <c:layout/>
          <c:overlay val="0"/>
        </c:title>
        <c:numFmt formatCode="General" sourceLinked="1"/>
        <c:majorTickMark val="out"/>
        <c:minorTickMark val="none"/>
        <c:tickLblPos val="nextTo"/>
        <c:spPr>
          <a:ln w="15875"/>
        </c:spPr>
        <c:crossAx val="492265944"/>
        <c:crosses val="autoZero"/>
        <c:crossBetween val="between"/>
      </c:valAx>
    </c:plotArea>
    <c:legend>
      <c:legendPos val="r"/>
      <c:layout>
        <c:manualLayout>
          <c:xMode val="edge"/>
          <c:yMode val="edge"/>
          <c:x val="0.173879679513745"/>
          <c:y val="4.6340817325830605E-2"/>
          <c:w val="0.27162108025970438"/>
          <c:h val="0.21014523674430061"/>
        </c:manualLayout>
      </c:layout>
      <c:overlay val="0"/>
    </c:legend>
    <c:plotVisOnly val="1"/>
    <c:dispBlanksAs val="gap"/>
    <c:showDLblsOverMax val="0"/>
  </c:chart>
  <c:txPr>
    <a:bodyPr/>
    <a:lstStyle/>
    <a:p>
      <a:pPr>
        <a:defRPr sz="1000" b="1">
          <a:latin typeface="Arial" panose="020B0604020202020204" pitchFamily="34" charset="0"/>
          <a:cs typeface="Arial" panose="020B0604020202020204" pitchFamily="34" charset="0"/>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048331079827144"/>
          <c:y val="5.1400554097404488E-2"/>
          <c:w val="0.77637901322940694"/>
          <c:h val="0.87343864548158567"/>
        </c:manualLayout>
      </c:layout>
      <c:barChart>
        <c:barDir val="col"/>
        <c:grouping val="clustered"/>
        <c:varyColors val="0"/>
        <c:ser>
          <c:idx val="0"/>
          <c:order val="0"/>
          <c:tx>
            <c:strRef>
              <c:f>'Gene expression'!$C$32</c:f>
              <c:strCache>
                <c:ptCount val="1"/>
                <c:pt idx="0">
                  <c:v>C4-2</c:v>
                </c:pt>
              </c:strCache>
            </c:strRef>
          </c:tx>
          <c:spPr>
            <a:noFill/>
            <a:ln w="15875">
              <a:solidFill>
                <a:schemeClr val="tx1"/>
              </a:solidFill>
            </a:ln>
          </c:spPr>
          <c:invertIfNegative val="0"/>
          <c:errBars>
            <c:errBarType val="both"/>
            <c:errValType val="cust"/>
            <c:noEndCap val="0"/>
            <c:plus>
              <c:numRef>
                <c:f>'Gene expression'!$E$33:$E$36</c:f>
                <c:numCache>
                  <c:formatCode>General</c:formatCode>
                  <c:ptCount val="4"/>
                  <c:pt idx="0">
                    <c:v>3.6526227886654342E-2</c:v>
                  </c:pt>
                  <c:pt idx="1">
                    <c:v>0.16883790229229392</c:v>
                  </c:pt>
                  <c:pt idx="2">
                    <c:v>0.32112940240432691</c:v>
                  </c:pt>
                  <c:pt idx="3">
                    <c:v>0.44151120303034408</c:v>
                  </c:pt>
                </c:numCache>
              </c:numRef>
            </c:plus>
            <c:minus>
              <c:numRef>
                <c:f>'Gene expression'!$E$33:$E$36</c:f>
                <c:numCache>
                  <c:formatCode>General</c:formatCode>
                  <c:ptCount val="4"/>
                  <c:pt idx="0">
                    <c:v>3.6526227886654342E-2</c:v>
                  </c:pt>
                  <c:pt idx="1">
                    <c:v>0.16883790229229392</c:v>
                  </c:pt>
                  <c:pt idx="2">
                    <c:v>0.32112940240432691</c:v>
                  </c:pt>
                  <c:pt idx="3">
                    <c:v>0.44151120303034408</c:v>
                  </c:pt>
                </c:numCache>
              </c:numRef>
            </c:minus>
          </c:errBars>
          <c:cat>
            <c:strRef>
              <c:f>'Gene expression'!$B$33:$B$36</c:f>
              <c:strCache>
                <c:ptCount val="4"/>
                <c:pt idx="0">
                  <c:v>FBS</c:v>
                </c:pt>
                <c:pt idx="1">
                  <c:v>CSS</c:v>
                </c:pt>
                <c:pt idx="2">
                  <c:v>Css+CAS</c:v>
                </c:pt>
                <c:pt idx="3">
                  <c:v>Css + MDV</c:v>
                </c:pt>
              </c:strCache>
            </c:strRef>
          </c:cat>
          <c:val>
            <c:numRef>
              <c:f>'Gene expression'!$C$33:$C$36</c:f>
              <c:numCache>
                <c:formatCode>General</c:formatCode>
                <c:ptCount val="4"/>
                <c:pt idx="0">
                  <c:v>1.0012998186631143</c:v>
                </c:pt>
                <c:pt idx="1">
                  <c:v>4.4650637844211474</c:v>
                </c:pt>
                <c:pt idx="2">
                  <c:v>5.9692122858502117</c:v>
                </c:pt>
                <c:pt idx="3">
                  <c:v>4.7519645647350677</c:v>
                </c:pt>
              </c:numCache>
            </c:numRef>
          </c:val>
        </c:ser>
        <c:ser>
          <c:idx val="1"/>
          <c:order val="1"/>
          <c:tx>
            <c:strRef>
              <c:f>'Gene expression'!$D$32</c:f>
              <c:strCache>
                <c:ptCount val="1"/>
                <c:pt idx="0">
                  <c:v>LNCaP</c:v>
                </c:pt>
              </c:strCache>
            </c:strRef>
          </c:tx>
          <c:spPr>
            <a:solidFill>
              <a:schemeClr val="tx1"/>
            </a:solidFill>
          </c:spPr>
          <c:invertIfNegative val="0"/>
          <c:errBars>
            <c:errBarType val="both"/>
            <c:errValType val="cust"/>
            <c:noEndCap val="0"/>
            <c:plus>
              <c:numRef>
                <c:f>'Gene expression'!$F$33:$F$36</c:f>
                <c:numCache>
                  <c:formatCode>General</c:formatCode>
                  <c:ptCount val="4"/>
                  <c:pt idx="0">
                    <c:v>0.92829970335040979</c:v>
                  </c:pt>
                  <c:pt idx="1">
                    <c:v>39.652835478400434</c:v>
                  </c:pt>
                  <c:pt idx="2">
                    <c:v>70.11515374333851</c:v>
                  </c:pt>
                  <c:pt idx="3">
                    <c:v>49.007259860211434</c:v>
                  </c:pt>
                </c:numCache>
              </c:numRef>
            </c:plus>
            <c:minus>
              <c:numRef>
                <c:f>'Gene expression'!$F$33:$F$36</c:f>
                <c:numCache>
                  <c:formatCode>General</c:formatCode>
                  <c:ptCount val="4"/>
                  <c:pt idx="0">
                    <c:v>0.92829970335040979</c:v>
                  </c:pt>
                  <c:pt idx="1">
                    <c:v>39.652835478400434</c:v>
                  </c:pt>
                  <c:pt idx="2">
                    <c:v>70.11515374333851</c:v>
                  </c:pt>
                  <c:pt idx="3">
                    <c:v>49.007259860211434</c:v>
                  </c:pt>
                </c:numCache>
              </c:numRef>
            </c:minus>
          </c:errBars>
          <c:cat>
            <c:strRef>
              <c:f>'Gene expression'!$B$33:$B$36</c:f>
              <c:strCache>
                <c:ptCount val="4"/>
                <c:pt idx="0">
                  <c:v>FBS</c:v>
                </c:pt>
                <c:pt idx="1">
                  <c:v>CSS</c:v>
                </c:pt>
                <c:pt idx="2">
                  <c:v>Css+CAS</c:v>
                </c:pt>
                <c:pt idx="3">
                  <c:v>Css + MDV</c:v>
                </c:pt>
              </c:strCache>
            </c:strRef>
          </c:cat>
          <c:val>
            <c:numRef>
              <c:f>'Gene expression'!$D$33:$D$36</c:f>
              <c:numCache>
                <c:formatCode>General</c:formatCode>
                <c:ptCount val="4"/>
                <c:pt idx="0">
                  <c:v>41.462021852443861</c:v>
                </c:pt>
                <c:pt idx="1">
                  <c:v>219.60574883055014</c:v>
                </c:pt>
                <c:pt idx="2">
                  <c:v>422.40630647060965</c:v>
                </c:pt>
                <c:pt idx="3">
                  <c:v>304.13604771341966</c:v>
                </c:pt>
              </c:numCache>
            </c:numRef>
          </c:val>
        </c:ser>
        <c:dLbls>
          <c:showLegendKey val="0"/>
          <c:showVal val="0"/>
          <c:showCatName val="0"/>
          <c:showSerName val="0"/>
          <c:showPercent val="0"/>
          <c:showBubbleSize val="0"/>
        </c:dLbls>
        <c:gapWidth val="150"/>
        <c:axId val="492267120"/>
        <c:axId val="492267512"/>
      </c:barChart>
      <c:catAx>
        <c:axId val="492267120"/>
        <c:scaling>
          <c:orientation val="minMax"/>
        </c:scaling>
        <c:delete val="0"/>
        <c:axPos val="b"/>
        <c:numFmt formatCode="General" sourceLinked="0"/>
        <c:majorTickMark val="out"/>
        <c:minorTickMark val="none"/>
        <c:tickLblPos val="nextTo"/>
        <c:spPr>
          <a:ln w="15875">
            <a:solidFill>
              <a:schemeClr val="tx1"/>
            </a:solidFill>
          </a:ln>
        </c:spPr>
        <c:crossAx val="492267512"/>
        <c:crosses val="autoZero"/>
        <c:auto val="1"/>
        <c:lblAlgn val="ctr"/>
        <c:lblOffset val="100"/>
        <c:noMultiLvlLbl val="0"/>
      </c:catAx>
      <c:valAx>
        <c:axId val="492267512"/>
        <c:scaling>
          <c:logBase val="10"/>
          <c:orientation val="minMax"/>
        </c:scaling>
        <c:delete val="0"/>
        <c:axPos val="l"/>
        <c:title>
          <c:tx>
            <c:rich>
              <a:bodyPr rot="-5400000" vert="horz"/>
              <a:lstStyle/>
              <a:p>
                <a:pPr>
                  <a:defRPr/>
                </a:pPr>
                <a:r>
                  <a:rPr lang="en-US"/>
                  <a:t>UGT2B17/18S</a:t>
                </a:r>
              </a:p>
            </c:rich>
          </c:tx>
          <c:layout/>
          <c:overlay val="0"/>
        </c:title>
        <c:numFmt formatCode="General" sourceLinked="1"/>
        <c:majorTickMark val="out"/>
        <c:minorTickMark val="none"/>
        <c:tickLblPos val="nextTo"/>
        <c:spPr>
          <a:ln w="15875">
            <a:solidFill>
              <a:schemeClr val="tx1"/>
            </a:solidFill>
          </a:ln>
        </c:spPr>
        <c:crossAx val="492267120"/>
        <c:crosses val="autoZero"/>
        <c:crossBetween val="between"/>
      </c:valAx>
    </c:plotArea>
    <c:legend>
      <c:legendPos val="r"/>
      <c:layout>
        <c:manualLayout>
          <c:xMode val="edge"/>
          <c:yMode val="edge"/>
          <c:x val="0.20575094779819189"/>
          <c:y val="6.2314598212303819E-2"/>
          <c:w val="0.24659755914349091"/>
          <c:h val="0.18369940083501546"/>
        </c:manualLayout>
      </c:layout>
      <c:overlay val="0"/>
    </c:legend>
    <c:plotVisOnly val="1"/>
    <c:dispBlanksAs val="gap"/>
    <c:showDLblsOverMax val="0"/>
  </c:chart>
  <c:txPr>
    <a:bodyPr/>
    <a:lstStyle/>
    <a:p>
      <a:pPr>
        <a:defRPr b="1">
          <a:latin typeface="Arial" panose="020B0604020202020204" pitchFamily="34" charset="0"/>
          <a:cs typeface="Arial" panose="020B0604020202020204" pitchFamily="34"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7433628318584069"/>
          <c:y val="9.2250922509225092E-2"/>
          <c:w val="0.69911504424778759"/>
          <c:h val="0.63468634686346859"/>
        </c:manualLayout>
      </c:layout>
      <c:barChart>
        <c:barDir val="col"/>
        <c:grouping val="clustered"/>
        <c:varyColors val="0"/>
        <c:ser>
          <c:idx val="0"/>
          <c:order val="0"/>
          <c:spPr>
            <a:solidFill>
              <a:srgbClr val="FFFFFF"/>
            </a:solidFill>
            <a:ln w="25325">
              <a:solidFill>
                <a:srgbClr val="000000"/>
              </a:solidFill>
              <a:prstDash val="solid"/>
            </a:ln>
          </c:spPr>
          <c:invertIfNegative val="0"/>
          <c:dPt>
            <c:idx val="1"/>
            <c:invertIfNegative val="0"/>
            <c:bubble3D val="0"/>
            <c:spPr>
              <a:solidFill>
                <a:schemeClr val="bg1">
                  <a:lumMod val="85000"/>
                </a:schemeClr>
              </a:solidFill>
              <a:ln w="25325">
                <a:solidFill>
                  <a:schemeClr val="tx1"/>
                </a:solidFill>
                <a:prstDash val="solid"/>
              </a:ln>
            </c:spPr>
          </c:dPt>
          <c:dPt>
            <c:idx val="2"/>
            <c:invertIfNegative val="0"/>
            <c:bubble3D val="0"/>
            <c:spPr>
              <a:solidFill>
                <a:schemeClr val="bg1">
                  <a:lumMod val="65000"/>
                </a:schemeClr>
              </a:solidFill>
              <a:ln w="25325">
                <a:solidFill>
                  <a:srgbClr val="000000"/>
                </a:solidFill>
                <a:prstDash val="solid"/>
              </a:ln>
            </c:spPr>
          </c:dPt>
          <c:dPt>
            <c:idx val="3"/>
            <c:invertIfNegative val="0"/>
            <c:bubble3D val="0"/>
            <c:spPr>
              <a:solidFill>
                <a:schemeClr val="tx1"/>
              </a:solidFill>
              <a:ln w="25325">
                <a:solidFill>
                  <a:srgbClr val="000000"/>
                </a:solidFill>
                <a:prstDash val="solid"/>
              </a:ln>
            </c:spPr>
          </c:dPt>
          <c:dPt>
            <c:idx val="5"/>
            <c:invertIfNegative val="0"/>
            <c:bubble3D val="0"/>
            <c:spPr>
              <a:solidFill>
                <a:schemeClr val="bg1">
                  <a:lumMod val="75000"/>
                </a:schemeClr>
              </a:solidFill>
              <a:ln w="25325">
                <a:solidFill>
                  <a:srgbClr val="000000"/>
                </a:solidFill>
                <a:prstDash val="solid"/>
              </a:ln>
            </c:spPr>
          </c:dPt>
          <c:dPt>
            <c:idx val="6"/>
            <c:invertIfNegative val="0"/>
            <c:bubble3D val="0"/>
            <c:spPr>
              <a:solidFill>
                <a:schemeClr val="bg1">
                  <a:lumMod val="65000"/>
                </a:schemeClr>
              </a:solidFill>
              <a:ln w="25325">
                <a:solidFill>
                  <a:srgbClr val="000000"/>
                </a:solidFill>
                <a:prstDash val="solid"/>
              </a:ln>
            </c:spPr>
          </c:dPt>
          <c:dPt>
            <c:idx val="7"/>
            <c:invertIfNegative val="0"/>
            <c:bubble3D val="0"/>
            <c:spPr>
              <a:solidFill>
                <a:schemeClr val="tx1"/>
              </a:solidFill>
              <a:ln w="25325">
                <a:solidFill>
                  <a:srgbClr val="000000"/>
                </a:solidFill>
                <a:prstDash val="solid"/>
              </a:ln>
            </c:spPr>
          </c:dPt>
          <c:errBars>
            <c:errBarType val="plus"/>
            <c:errValType val="cust"/>
            <c:noEndCap val="0"/>
            <c:plus>
              <c:numRef>
                <c:f>Sheet2!$D$1:$D$8</c:f>
                <c:numCache>
                  <c:formatCode>General</c:formatCode>
                  <c:ptCount val="8"/>
                  <c:pt idx="0">
                    <c:v>127.9541134083973</c:v>
                  </c:pt>
                  <c:pt idx="1">
                    <c:v>638.96632057076999</c:v>
                  </c:pt>
                  <c:pt idx="2">
                    <c:v>642.96507542779977</c:v>
                  </c:pt>
                  <c:pt idx="3">
                    <c:v>149.09906687896734</c:v>
                  </c:pt>
                  <c:pt idx="4">
                    <c:v>118.8711345263696</c:v>
                  </c:pt>
                  <c:pt idx="5">
                    <c:v>58.509111789610884</c:v>
                  </c:pt>
                  <c:pt idx="6">
                    <c:v>217.25759995249683</c:v>
                  </c:pt>
                  <c:pt idx="7">
                    <c:v>13.591187706427716</c:v>
                  </c:pt>
                </c:numCache>
              </c:numRef>
            </c:plus>
            <c:spPr>
              <a:ln w="12662">
                <a:solidFill>
                  <a:srgbClr val="000000"/>
                </a:solidFill>
                <a:prstDash val="solid"/>
              </a:ln>
            </c:spPr>
          </c:errBars>
          <c:cat>
            <c:strRef>
              <c:f>Sheet2!$B$1:$B$8</c:f>
              <c:strCache>
                <c:ptCount val="8"/>
                <c:pt idx="0">
                  <c:v>EtOH</c:v>
                </c:pt>
                <c:pt idx="1">
                  <c:v>.01 nM</c:v>
                </c:pt>
                <c:pt idx="2">
                  <c:v>.1 nM</c:v>
                </c:pt>
                <c:pt idx="3">
                  <c:v>1nM</c:v>
                </c:pt>
                <c:pt idx="4">
                  <c:v>EtOH</c:v>
                </c:pt>
                <c:pt idx="5">
                  <c:v>.01 nM</c:v>
                </c:pt>
                <c:pt idx="6">
                  <c:v>.1 nM</c:v>
                </c:pt>
                <c:pt idx="7">
                  <c:v>1nM</c:v>
                </c:pt>
              </c:strCache>
            </c:strRef>
          </c:cat>
          <c:val>
            <c:numRef>
              <c:f>Sheet2!$C$1:$C$8</c:f>
              <c:numCache>
                <c:formatCode>General</c:formatCode>
                <c:ptCount val="8"/>
                <c:pt idx="0">
                  <c:v>5206.5968602900421</c:v>
                </c:pt>
                <c:pt idx="1">
                  <c:v>6018.6515892100069</c:v>
                </c:pt>
                <c:pt idx="2">
                  <c:v>5132.6874305195497</c:v>
                </c:pt>
                <c:pt idx="3">
                  <c:v>1059.9178938098146</c:v>
                </c:pt>
                <c:pt idx="4">
                  <c:v>1040.9512737063158</c:v>
                </c:pt>
                <c:pt idx="5">
                  <c:v>1168.7551713830778</c:v>
                </c:pt>
                <c:pt idx="6">
                  <c:v>989.98087068977668</c:v>
                </c:pt>
                <c:pt idx="7">
                  <c:v>188.32869080185628</c:v>
                </c:pt>
              </c:numCache>
            </c:numRef>
          </c:val>
        </c:ser>
        <c:dLbls>
          <c:showLegendKey val="0"/>
          <c:showVal val="0"/>
          <c:showCatName val="0"/>
          <c:showSerName val="0"/>
          <c:showPercent val="0"/>
          <c:showBubbleSize val="0"/>
        </c:dLbls>
        <c:gapWidth val="150"/>
        <c:axId val="67247016"/>
        <c:axId val="67247408"/>
      </c:barChart>
      <c:catAx>
        <c:axId val="67247016"/>
        <c:scaling>
          <c:orientation val="minMax"/>
        </c:scaling>
        <c:delete val="0"/>
        <c:axPos val="b"/>
        <c:numFmt formatCode="General" sourceLinked="1"/>
        <c:majorTickMark val="out"/>
        <c:minorTickMark val="none"/>
        <c:tickLblPos val="nextTo"/>
        <c:spPr>
          <a:ln w="3166">
            <a:solidFill>
              <a:srgbClr val="000000"/>
            </a:solidFill>
            <a:prstDash val="solid"/>
          </a:ln>
        </c:spPr>
        <c:txPr>
          <a:bodyPr rot="-5400000" vert="horz"/>
          <a:lstStyle/>
          <a:p>
            <a:pPr>
              <a:defRPr sz="1196" b="1" i="0" u="none" strike="noStrike" baseline="0">
                <a:solidFill>
                  <a:srgbClr val="000000"/>
                </a:solidFill>
                <a:latin typeface="Arial"/>
                <a:ea typeface="Arial"/>
                <a:cs typeface="Arial"/>
              </a:defRPr>
            </a:pPr>
            <a:endParaRPr lang="en-US"/>
          </a:p>
        </c:txPr>
        <c:crossAx val="67247408"/>
        <c:crosses val="autoZero"/>
        <c:auto val="1"/>
        <c:lblAlgn val="ctr"/>
        <c:lblOffset val="100"/>
        <c:tickLblSkip val="1"/>
        <c:tickMarkSkip val="1"/>
        <c:noMultiLvlLbl val="0"/>
      </c:catAx>
      <c:valAx>
        <c:axId val="67247408"/>
        <c:scaling>
          <c:orientation val="minMax"/>
        </c:scaling>
        <c:delete val="0"/>
        <c:axPos val="l"/>
        <c:title>
          <c:tx>
            <c:rich>
              <a:bodyPr/>
              <a:lstStyle/>
              <a:p>
                <a:pPr>
                  <a:defRPr sz="1196" b="1" i="0" u="none" strike="noStrike" baseline="0">
                    <a:solidFill>
                      <a:srgbClr val="000000"/>
                    </a:solidFill>
                    <a:latin typeface="Arial"/>
                    <a:ea typeface="Arial"/>
                    <a:cs typeface="Arial"/>
                  </a:defRPr>
                </a:pPr>
                <a:r>
                  <a:rPr lang="en-US" dirty="0" smtClean="0"/>
                  <a:t>UGT2B15/18S</a:t>
                </a:r>
                <a:endParaRPr lang="en-US" dirty="0"/>
              </a:p>
            </c:rich>
          </c:tx>
          <c:layout>
            <c:manualLayout>
              <c:xMode val="edge"/>
              <c:yMode val="edge"/>
              <c:x val="3.2448377581120944E-2"/>
              <c:y val="0.23985239852398524"/>
            </c:manualLayout>
          </c:layout>
          <c:overlay val="0"/>
          <c:spPr>
            <a:noFill/>
            <a:ln w="25325">
              <a:noFill/>
            </a:ln>
          </c:spPr>
        </c:title>
        <c:numFmt formatCode="General" sourceLinked="1"/>
        <c:majorTickMark val="out"/>
        <c:minorTickMark val="none"/>
        <c:tickLblPos val="nextTo"/>
        <c:spPr>
          <a:ln w="3166">
            <a:solidFill>
              <a:srgbClr val="000000"/>
            </a:solidFill>
            <a:prstDash val="solid"/>
          </a:ln>
        </c:spPr>
        <c:txPr>
          <a:bodyPr rot="0" vert="horz"/>
          <a:lstStyle/>
          <a:p>
            <a:pPr>
              <a:defRPr sz="1196" b="1" i="0" u="none" strike="noStrike" baseline="0">
                <a:solidFill>
                  <a:srgbClr val="000000"/>
                </a:solidFill>
                <a:latin typeface="Arial"/>
                <a:ea typeface="Arial"/>
                <a:cs typeface="Arial"/>
              </a:defRPr>
            </a:pPr>
            <a:endParaRPr lang="en-US"/>
          </a:p>
        </c:txPr>
        <c:crossAx val="67247016"/>
        <c:crosses val="autoZero"/>
        <c:crossBetween val="between"/>
      </c:valAx>
      <c:spPr>
        <a:noFill/>
        <a:ln w="25325">
          <a:noFill/>
        </a:ln>
      </c:spPr>
    </c:plotArea>
    <c:plotVisOnly val="1"/>
    <c:dispBlanksAs val="gap"/>
    <c:showDLblsOverMax val="0"/>
  </c:chart>
  <c:spPr>
    <a:noFill/>
    <a:ln>
      <a:noFill/>
    </a:ln>
  </c:spPr>
  <c:txPr>
    <a:bodyPr/>
    <a:lstStyle/>
    <a:p>
      <a:pPr>
        <a:defRPr sz="1196" b="1" i="0" u="none" strike="noStrike" baseline="0">
          <a:solidFill>
            <a:srgbClr val="000000"/>
          </a:solidFill>
          <a:latin typeface="Arial"/>
          <a:ea typeface="Arial"/>
          <a:cs typeface="Aria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5"/>
          <c:y val="6.5789473684210523E-2"/>
          <c:w val="0.75316455696202533"/>
          <c:h val="0.81578947368421051"/>
        </c:manualLayout>
      </c:layout>
      <c:barChart>
        <c:barDir val="col"/>
        <c:grouping val="clustered"/>
        <c:varyColors val="0"/>
        <c:ser>
          <c:idx val="0"/>
          <c:order val="0"/>
          <c:spPr>
            <a:solidFill>
              <a:srgbClr val="FFFFFF"/>
            </a:solidFill>
            <a:ln w="25270">
              <a:solidFill>
                <a:srgbClr val="000000"/>
              </a:solidFill>
              <a:prstDash val="solid"/>
            </a:ln>
          </c:spPr>
          <c:invertIfNegative val="0"/>
          <c:dPt>
            <c:idx val="1"/>
            <c:invertIfNegative val="0"/>
            <c:bubble3D val="0"/>
            <c:spPr>
              <a:solidFill>
                <a:schemeClr val="bg1">
                  <a:lumMod val="85000"/>
                </a:schemeClr>
              </a:solidFill>
              <a:ln w="25270">
                <a:solidFill>
                  <a:srgbClr val="000000"/>
                </a:solidFill>
                <a:prstDash val="solid"/>
              </a:ln>
            </c:spPr>
          </c:dPt>
          <c:dPt>
            <c:idx val="2"/>
            <c:invertIfNegative val="0"/>
            <c:bubble3D val="0"/>
            <c:spPr>
              <a:solidFill>
                <a:schemeClr val="bg1">
                  <a:lumMod val="65000"/>
                </a:schemeClr>
              </a:solidFill>
              <a:ln w="25270">
                <a:solidFill>
                  <a:srgbClr val="000000"/>
                </a:solidFill>
                <a:prstDash val="solid"/>
              </a:ln>
            </c:spPr>
          </c:dPt>
          <c:dPt>
            <c:idx val="3"/>
            <c:invertIfNegative val="0"/>
            <c:bubble3D val="0"/>
            <c:spPr>
              <a:solidFill>
                <a:schemeClr val="tx1"/>
              </a:solidFill>
              <a:ln w="25270">
                <a:solidFill>
                  <a:srgbClr val="000000"/>
                </a:solidFill>
                <a:prstDash val="solid"/>
              </a:ln>
            </c:spPr>
          </c:dPt>
          <c:dPt>
            <c:idx val="5"/>
            <c:invertIfNegative val="0"/>
            <c:bubble3D val="0"/>
            <c:spPr>
              <a:solidFill>
                <a:schemeClr val="bg1">
                  <a:lumMod val="85000"/>
                </a:schemeClr>
              </a:solidFill>
              <a:ln w="25270">
                <a:solidFill>
                  <a:srgbClr val="000000"/>
                </a:solidFill>
                <a:prstDash val="solid"/>
              </a:ln>
            </c:spPr>
          </c:dPt>
          <c:dPt>
            <c:idx val="6"/>
            <c:invertIfNegative val="0"/>
            <c:bubble3D val="0"/>
            <c:spPr>
              <a:solidFill>
                <a:schemeClr val="bg1">
                  <a:lumMod val="65000"/>
                </a:schemeClr>
              </a:solidFill>
              <a:ln w="25270">
                <a:solidFill>
                  <a:srgbClr val="000000"/>
                </a:solidFill>
                <a:prstDash val="solid"/>
              </a:ln>
            </c:spPr>
          </c:dPt>
          <c:dPt>
            <c:idx val="7"/>
            <c:invertIfNegative val="0"/>
            <c:bubble3D val="0"/>
            <c:spPr>
              <a:solidFill>
                <a:schemeClr val="tx1"/>
              </a:solidFill>
              <a:ln w="25270">
                <a:solidFill>
                  <a:srgbClr val="000000"/>
                </a:solidFill>
                <a:prstDash val="solid"/>
              </a:ln>
            </c:spPr>
          </c:dPt>
          <c:errBars>
            <c:errBarType val="plus"/>
            <c:errValType val="cust"/>
            <c:noEndCap val="0"/>
            <c:plus>
              <c:numRef>
                <c:f>Sheet2!$D$17:$D$24</c:f>
                <c:numCache>
                  <c:formatCode>General</c:formatCode>
                  <c:ptCount val="8"/>
                  <c:pt idx="0">
                    <c:v>74.345334747884493</c:v>
                  </c:pt>
                  <c:pt idx="1">
                    <c:v>153.74161039638753</c:v>
                  </c:pt>
                  <c:pt idx="2">
                    <c:v>47.131864293291891</c:v>
                  </c:pt>
                  <c:pt idx="3">
                    <c:v>55.107430049979399</c:v>
                  </c:pt>
                  <c:pt idx="4">
                    <c:v>83.433684575738397</c:v>
                  </c:pt>
                  <c:pt idx="5">
                    <c:v>84.305672734263638</c:v>
                  </c:pt>
                  <c:pt idx="6">
                    <c:v>115.61373045035816</c:v>
                  </c:pt>
                  <c:pt idx="7">
                    <c:v>13.282675158897922</c:v>
                  </c:pt>
                </c:numCache>
              </c:numRef>
            </c:plus>
            <c:spPr>
              <a:ln w="12635">
                <a:solidFill>
                  <a:srgbClr val="000000"/>
                </a:solidFill>
                <a:prstDash val="solid"/>
              </a:ln>
            </c:spPr>
          </c:errBars>
          <c:cat>
            <c:numRef>
              <c:f>Sheet2!$B$25:$B$32</c:f>
              <c:numCache>
                <c:formatCode>General</c:formatCode>
                <c:ptCount val="8"/>
              </c:numCache>
            </c:numRef>
          </c:cat>
          <c:val>
            <c:numRef>
              <c:f>Sheet2!$C$17:$C$24</c:f>
              <c:numCache>
                <c:formatCode>General</c:formatCode>
                <c:ptCount val="8"/>
                <c:pt idx="0">
                  <c:v>2593.4625353659444</c:v>
                </c:pt>
                <c:pt idx="1">
                  <c:v>2914.3937646720674</c:v>
                </c:pt>
                <c:pt idx="2">
                  <c:v>2691.8618901404993</c:v>
                </c:pt>
                <c:pt idx="3">
                  <c:v>913.19559630361721</c:v>
                </c:pt>
                <c:pt idx="4">
                  <c:v>1200.101179186182</c:v>
                </c:pt>
                <c:pt idx="5">
                  <c:v>1183.7169218405022</c:v>
                </c:pt>
                <c:pt idx="6">
                  <c:v>1095.2100861508145</c:v>
                </c:pt>
                <c:pt idx="7">
                  <c:v>281.71382394552501</c:v>
                </c:pt>
              </c:numCache>
            </c:numRef>
          </c:val>
        </c:ser>
        <c:dLbls>
          <c:showLegendKey val="0"/>
          <c:showVal val="0"/>
          <c:showCatName val="0"/>
          <c:showSerName val="0"/>
          <c:showPercent val="0"/>
          <c:showBubbleSize val="0"/>
        </c:dLbls>
        <c:gapWidth val="150"/>
        <c:axId val="67248192"/>
        <c:axId val="67248584"/>
      </c:barChart>
      <c:catAx>
        <c:axId val="67248192"/>
        <c:scaling>
          <c:orientation val="minMax"/>
        </c:scaling>
        <c:delete val="0"/>
        <c:axPos val="b"/>
        <c:numFmt formatCode="General" sourceLinked="1"/>
        <c:majorTickMark val="out"/>
        <c:minorTickMark val="none"/>
        <c:tickLblPos val="nextTo"/>
        <c:spPr>
          <a:ln w="3159">
            <a:solidFill>
              <a:srgbClr val="000000"/>
            </a:solidFill>
            <a:prstDash val="solid"/>
          </a:ln>
        </c:spPr>
        <c:txPr>
          <a:bodyPr rot="0" vert="horz"/>
          <a:lstStyle/>
          <a:p>
            <a:pPr>
              <a:defRPr sz="1194" b="1" i="0" u="none" strike="noStrike" baseline="0">
                <a:solidFill>
                  <a:srgbClr val="000000"/>
                </a:solidFill>
                <a:latin typeface="Arial"/>
                <a:ea typeface="Arial"/>
                <a:cs typeface="Arial"/>
              </a:defRPr>
            </a:pPr>
            <a:endParaRPr lang="en-US"/>
          </a:p>
        </c:txPr>
        <c:crossAx val="67248584"/>
        <c:crosses val="autoZero"/>
        <c:auto val="1"/>
        <c:lblAlgn val="ctr"/>
        <c:lblOffset val="100"/>
        <c:tickLblSkip val="1"/>
        <c:tickMarkSkip val="1"/>
        <c:noMultiLvlLbl val="0"/>
      </c:catAx>
      <c:valAx>
        <c:axId val="67248584"/>
        <c:scaling>
          <c:orientation val="minMax"/>
        </c:scaling>
        <c:delete val="0"/>
        <c:axPos val="l"/>
        <c:title>
          <c:tx>
            <c:rich>
              <a:bodyPr/>
              <a:lstStyle/>
              <a:p>
                <a:pPr>
                  <a:defRPr sz="1194" b="1" i="0" u="none" strike="noStrike" baseline="0">
                    <a:solidFill>
                      <a:srgbClr val="000000"/>
                    </a:solidFill>
                    <a:latin typeface="Arial"/>
                    <a:ea typeface="Arial"/>
                    <a:cs typeface="Arial"/>
                  </a:defRPr>
                </a:pPr>
                <a:r>
                  <a:rPr lang="en-US" dirty="0" smtClean="0"/>
                  <a:t>UGT2B17/18S</a:t>
                </a:r>
                <a:endParaRPr lang="en-US" dirty="0"/>
              </a:p>
            </c:rich>
          </c:tx>
          <c:layout>
            <c:manualLayout>
              <c:xMode val="edge"/>
              <c:yMode val="edge"/>
              <c:x val="0"/>
              <c:y val="0.27192982456140352"/>
            </c:manualLayout>
          </c:layout>
          <c:overlay val="0"/>
          <c:spPr>
            <a:noFill/>
            <a:ln w="25270">
              <a:noFill/>
            </a:ln>
          </c:spPr>
        </c:title>
        <c:numFmt formatCode="General" sourceLinked="1"/>
        <c:majorTickMark val="out"/>
        <c:minorTickMark val="none"/>
        <c:tickLblPos val="nextTo"/>
        <c:spPr>
          <a:ln w="3159">
            <a:solidFill>
              <a:srgbClr val="000000"/>
            </a:solidFill>
            <a:prstDash val="solid"/>
          </a:ln>
        </c:spPr>
        <c:txPr>
          <a:bodyPr rot="0" vert="horz"/>
          <a:lstStyle/>
          <a:p>
            <a:pPr>
              <a:defRPr sz="1194" b="1" i="0" u="none" strike="noStrike" baseline="0">
                <a:solidFill>
                  <a:srgbClr val="000000"/>
                </a:solidFill>
                <a:latin typeface="Arial"/>
                <a:ea typeface="Arial"/>
                <a:cs typeface="Arial"/>
              </a:defRPr>
            </a:pPr>
            <a:endParaRPr lang="en-US"/>
          </a:p>
        </c:txPr>
        <c:crossAx val="67248192"/>
        <c:crosses val="autoZero"/>
        <c:crossBetween val="between"/>
      </c:valAx>
      <c:spPr>
        <a:noFill/>
        <a:ln w="25270">
          <a:noFill/>
        </a:ln>
      </c:spPr>
    </c:plotArea>
    <c:plotVisOnly val="1"/>
    <c:dispBlanksAs val="gap"/>
    <c:showDLblsOverMax val="0"/>
  </c:chart>
  <c:spPr>
    <a:noFill/>
    <a:ln>
      <a:noFill/>
    </a:ln>
  </c:spPr>
  <c:txPr>
    <a:bodyPr/>
    <a:lstStyle/>
    <a:p>
      <a:pPr>
        <a:defRPr sz="1194" b="1" i="0" u="none" strike="noStrike" baseline="0">
          <a:solidFill>
            <a:srgbClr val="000000"/>
          </a:solidFill>
          <a:latin typeface="Arial"/>
          <a:ea typeface="Arial"/>
          <a:cs typeface="Aria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image" Target="../media/image8.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A9B026-1978-4F58-9FDC-E71D5723E1BB}"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257679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9B026-1978-4F58-9FDC-E71D5723E1BB}"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3524708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9B026-1978-4F58-9FDC-E71D5723E1BB}"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2764179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9B026-1978-4F58-9FDC-E71D5723E1BB}"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209987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A9B026-1978-4F58-9FDC-E71D5723E1BB}"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1184019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A9B026-1978-4F58-9FDC-E71D5723E1BB}" type="datetimeFigureOut">
              <a:rPr lang="en-US" smtClean="0"/>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280023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A9B026-1978-4F58-9FDC-E71D5723E1BB}" type="datetimeFigureOut">
              <a:rPr lang="en-US" smtClean="0"/>
              <a:t>1/11/2016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1768607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A9B026-1978-4F58-9FDC-E71D5723E1BB}" type="datetimeFigureOut">
              <a:rPr lang="en-US" smtClean="0"/>
              <a:t>1/11/2016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3808755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A9B026-1978-4F58-9FDC-E71D5723E1BB}" type="datetimeFigureOut">
              <a:rPr lang="en-US" smtClean="0"/>
              <a:t>1/11/2016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60375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A9B026-1978-4F58-9FDC-E71D5723E1BB}" type="datetimeFigureOut">
              <a:rPr lang="en-US" smtClean="0"/>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993436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A9B026-1978-4F58-9FDC-E71D5723E1BB}" type="datetimeFigureOut">
              <a:rPr lang="en-US" smtClean="0"/>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24BB0-3BB1-40B8-B01F-FFEFB1E155E4}" type="slidenum">
              <a:rPr lang="en-US" smtClean="0"/>
              <a:t>‹#›</a:t>
            </a:fld>
            <a:endParaRPr lang="en-US"/>
          </a:p>
        </p:txBody>
      </p:sp>
    </p:spTree>
    <p:extLst>
      <p:ext uri="{BB962C8B-B14F-4D97-AF65-F5344CB8AC3E}">
        <p14:creationId xmlns:p14="http://schemas.microsoft.com/office/powerpoint/2010/main" val="3060567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7A9B026-1978-4F58-9FDC-E71D5723E1BB}" type="datetimeFigureOut">
              <a:rPr lang="en-US" smtClean="0"/>
              <a:t>1/11/2016</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8924BB0-3BB1-40B8-B01F-FFEFB1E155E4}" type="slidenum">
              <a:rPr lang="en-US" smtClean="0"/>
              <a:t>‹#›</a:t>
            </a:fld>
            <a:endParaRPr lang="en-US"/>
          </a:p>
        </p:txBody>
      </p:sp>
    </p:spTree>
    <p:extLst>
      <p:ext uri="{BB962C8B-B14F-4D97-AF65-F5344CB8AC3E}">
        <p14:creationId xmlns:p14="http://schemas.microsoft.com/office/powerpoint/2010/main" val="577654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wmf"/><Relationship Id="rId3" Type="http://schemas.openxmlformats.org/officeDocument/2006/relationships/chart" Target="../charts/chart1.xml"/><Relationship Id="rId7" Type="http://schemas.openxmlformats.org/officeDocument/2006/relationships/image" Target="../media/image5.png"/><Relationship Id="rId12"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11" Type="http://schemas.openxmlformats.org/officeDocument/2006/relationships/image" Target="../media/image1.wmf"/><Relationship Id="rId5" Type="http://schemas.openxmlformats.org/officeDocument/2006/relationships/chart" Target="../charts/chart2.xml"/><Relationship Id="rId10" Type="http://schemas.openxmlformats.org/officeDocument/2006/relationships/oleObject" Target="../embeddings/oleObject1.bin"/><Relationship Id="rId4" Type="http://schemas.openxmlformats.org/officeDocument/2006/relationships/image" Target="../media/image3.png"/><Relationship Id="rId9" Type="http://schemas.openxmlformats.org/officeDocument/2006/relationships/image" Target="../media/image7.tiff"/><Relationship Id="rId14" Type="http://schemas.openxmlformats.org/officeDocument/2006/relationships/chart" Target="../charts/chart3.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oleObject" Target="../embeddings/oleObject8.bin"/><Relationship Id="rId18" Type="http://schemas.openxmlformats.org/officeDocument/2006/relationships/image" Target="../media/image15.png"/><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12.png"/><Relationship Id="rId17" Type="http://schemas.openxmlformats.org/officeDocument/2006/relationships/oleObject" Target="../embeddings/oleObject10.bin"/><Relationship Id="rId2" Type="http://schemas.openxmlformats.org/officeDocument/2006/relationships/slideLayout" Target="../slideLayouts/slideLayout7.xml"/><Relationship Id="rId16" Type="http://schemas.openxmlformats.org/officeDocument/2006/relationships/image" Target="../media/image14.png"/><Relationship Id="rId1" Type="http://schemas.openxmlformats.org/officeDocument/2006/relationships/vmlDrawing" Target="../drawings/vmlDrawing2.vml"/><Relationship Id="rId6" Type="http://schemas.openxmlformats.org/officeDocument/2006/relationships/image" Target="../media/image9.png"/><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oleObject" Target="../embeddings/oleObject9.bin"/><Relationship Id="rId10" Type="http://schemas.openxmlformats.org/officeDocument/2006/relationships/image" Target="../media/image11.png"/><Relationship Id="rId19" Type="http://schemas.openxmlformats.org/officeDocument/2006/relationships/chart" Target="../charts/chart4.xml"/><Relationship Id="rId4" Type="http://schemas.openxmlformats.org/officeDocument/2006/relationships/image" Target="../media/image8.png"/><Relationship Id="rId9" Type="http://schemas.openxmlformats.org/officeDocument/2006/relationships/oleObject" Target="../embeddings/oleObject6.bin"/><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6.wmf"/><Relationship Id="rId5" Type="http://schemas.openxmlformats.org/officeDocument/2006/relationships/oleObject" Target="../embeddings/oleObject11.bin"/><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chart" Target="../charts/chart7.xml"/><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 Id="rId4" Type="http://schemas.openxmlformats.org/officeDocument/2006/relationships/chart" Target="../charts/chart10.xml"/></Relationships>
</file>

<file path=ppt/slides/_rels/slide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7.xml"/><Relationship Id="rId5" Type="http://schemas.openxmlformats.org/officeDocument/2006/relationships/chart" Target="../charts/chart16.xml"/><Relationship Id="rId4" Type="http://schemas.openxmlformats.org/officeDocument/2006/relationships/chart" Target="../charts/chart15.xml"/></Relationships>
</file>

<file path=ppt/slides/_rels/slide8.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3.jpeg"/><Relationship Id="rId3" Type="http://schemas.openxmlformats.org/officeDocument/2006/relationships/image" Target="../media/image23.jpeg"/><Relationship Id="rId7" Type="http://schemas.openxmlformats.org/officeDocument/2006/relationships/image" Target="../media/image27.jpeg"/><Relationship Id="rId12" Type="http://schemas.openxmlformats.org/officeDocument/2006/relationships/image" Target="../media/image32.jpeg"/><Relationship Id="rId2" Type="http://schemas.openxmlformats.org/officeDocument/2006/relationships/image" Target="../media/image22.jpeg"/><Relationship Id="rId16"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5" Type="http://schemas.openxmlformats.org/officeDocument/2006/relationships/image" Target="../media/image35.jpeg"/><Relationship Id="rId10" Type="http://schemas.openxmlformats.org/officeDocument/2006/relationships/image" Target="../media/image30.jpeg"/><Relationship Id="rId4" Type="http://schemas.openxmlformats.org/officeDocument/2006/relationships/image" Target="../media/image24.jpeg"/><Relationship Id="rId9" Type="http://schemas.openxmlformats.org/officeDocument/2006/relationships/image" Target="../media/image29.jpeg"/><Relationship Id="rId1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490"/>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1</a:t>
            </a:r>
            <a:endParaRPr lang="en-US" sz="1200" dirty="0">
              <a:latin typeface="Arial" pitchFamily="34" charset="0"/>
              <a:cs typeface="Arial" pitchFamily="34" charset="0"/>
            </a:endParaRPr>
          </a:p>
        </p:txBody>
      </p:sp>
      <p:graphicFrame>
        <p:nvGraphicFramePr>
          <p:cNvPr id="6" name="Chart 5"/>
          <p:cNvGraphicFramePr>
            <a:graphicFrameLocks/>
          </p:cNvGraphicFramePr>
          <p:nvPr>
            <p:extLst>
              <p:ext uri="{D42A27DB-BD31-4B8C-83A1-F6EECF244321}">
                <p14:modId xmlns:p14="http://schemas.microsoft.com/office/powerpoint/2010/main" val="2045150178"/>
              </p:ext>
            </p:extLst>
          </p:nvPr>
        </p:nvGraphicFramePr>
        <p:xfrm>
          <a:off x="95250" y="4971033"/>
          <a:ext cx="3200400" cy="22860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344485" y="3810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sp>
        <p:nvSpPr>
          <p:cNvPr id="9" name="TextBox 8"/>
          <p:cNvSpPr txBox="1"/>
          <p:nvPr/>
        </p:nvSpPr>
        <p:spPr>
          <a:xfrm>
            <a:off x="344485" y="2514600"/>
            <a:ext cx="295274" cy="276999"/>
          </a:xfrm>
          <a:prstGeom prst="rect">
            <a:avLst/>
          </a:prstGeom>
          <a:noFill/>
        </p:spPr>
        <p:txBody>
          <a:bodyPr wrap="none" rtlCol="0">
            <a:spAutoFit/>
          </a:bodyPr>
          <a:lstStyle/>
          <a:p>
            <a:r>
              <a:rPr lang="en-US" sz="1200" dirty="0" smtClean="0">
                <a:latin typeface="Arial" pitchFamily="34" charset="0"/>
                <a:cs typeface="Arial" pitchFamily="34" charset="0"/>
              </a:rPr>
              <a:t>C</a:t>
            </a:r>
            <a:endParaRPr lang="en-US" sz="1200" dirty="0">
              <a:latin typeface="Arial" pitchFamily="34" charset="0"/>
              <a:cs typeface="Arial" pitchFamily="34" charset="0"/>
            </a:endParaRPr>
          </a:p>
        </p:txBody>
      </p:sp>
      <p:pic>
        <p:nvPicPr>
          <p:cNvPr id="10" name="Picture 1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4975" y="1584529"/>
            <a:ext cx="914400" cy="193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7"/>
          <p:cNvSpPr txBox="1">
            <a:spLocks noChangeArrowheads="1"/>
          </p:cNvSpPr>
          <p:nvPr/>
        </p:nvSpPr>
        <p:spPr bwMode="auto">
          <a:xfrm>
            <a:off x="5459730" y="1067614"/>
            <a:ext cx="633507" cy="75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50000"/>
              </a:lnSpc>
            </a:pPr>
            <a:r>
              <a:rPr lang="en-US" sz="1000" b="1" dirty="0" smtClean="0">
                <a:latin typeface="Arial" pitchFamily="34" charset="0"/>
                <a:cs typeface="Arial" pitchFamily="34" charset="0"/>
              </a:rPr>
              <a:t>NCOR1</a:t>
            </a:r>
            <a:endParaRPr lang="en-US" sz="1000" b="1" dirty="0">
              <a:latin typeface="Arial" pitchFamily="34" charset="0"/>
              <a:cs typeface="Arial" pitchFamily="34" charset="0"/>
            </a:endParaRPr>
          </a:p>
          <a:p>
            <a:pPr>
              <a:lnSpc>
                <a:spcPct val="150000"/>
              </a:lnSpc>
            </a:pPr>
            <a:r>
              <a:rPr lang="en-US" sz="1000" b="1" dirty="0" smtClean="0">
                <a:latin typeface="Arial" pitchFamily="34" charset="0"/>
                <a:cs typeface="Arial" pitchFamily="34" charset="0"/>
              </a:rPr>
              <a:t>AR</a:t>
            </a:r>
            <a:endParaRPr lang="en-US" sz="1000" b="1" dirty="0">
              <a:latin typeface="Arial" pitchFamily="34" charset="0"/>
              <a:cs typeface="Arial" pitchFamily="34" charset="0"/>
            </a:endParaRPr>
          </a:p>
          <a:p>
            <a:pPr>
              <a:lnSpc>
                <a:spcPct val="150000"/>
              </a:lnSpc>
            </a:pPr>
            <a:r>
              <a:rPr lang="en-US" sz="1000" b="1" dirty="0" smtClean="0">
                <a:latin typeface="Arial" pitchFamily="34" charset="0"/>
                <a:cs typeface="Arial" pitchFamily="34" charset="0"/>
              </a:rPr>
              <a:t>Actin</a:t>
            </a:r>
            <a:endParaRPr lang="en-US" sz="1000" b="1" dirty="0">
              <a:latin typeface="Arial" pitchFamily="34" charset="0"/>
              <a:cs typeface="Arial" pitchFamily="34" charset="0"/>
            </a:endParaRPr>
          </a:p>
        </p:txBody>
      </p:sp>
      <p:sp>
        <p:nvSpPr>
          <p:cNvPr id="12" name="TextBox 11"/>
          <p:cNvSpPr txBox="1"/>
          <p:nvPr/>
        </p:nvSpPr>
        <p:spPr>
          <a:xfrm>
            <a:off x="4232012" y="869632"/>
            <a:ext cx="1499128" cy="246221"/>
          </a:xfrm>
          <a:prstGeom prst="rect">
            <a:avLst/>
          </a:prstGeom>
          <a:noFill/>
        </p:spPr>
        <p:txBody>
          <a:bodyPr wrap="none" rtlCol="0">
            <a:spAutoFit/>
          </a:bodyPr>
          <a:lstStyle/>
          <a:p>
            <a:r>
              <a:rPr lang="en-US" sz="1000" b="1" dirty="0" err="1" smtClean="0">
                <a:latin typeface="Arial" pitchFamily="34" charset="0"/>
                <a:cs typeface="Arial" pitchFamily="34" charset="0"/>
              </a:rPr>
              <a:t>siRNA</a:t>
            </a:r>
            <a:r>
              <a:rPr lang="en-US" sz="1000" b="1" dirty="0" smtClean="0">
                <a:latin typeface="Arial" pitchFamily="34" charset="0"/>
                <a:cs typeface="Arial" pitchFamily="34" charset="0"/>
              </a:rPr>
              <a:t>    C    NCOR1   </a:t>
            </a:r>
            <a:endParaRPr lang="en-US" sz="1000" b="1" dirty="0">
              <a:latin typeface="Arial" pitchFamily="34" charset="0"/>
              <a:cs typeface="Arial"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3798812503"/>
              </p:ext>
            </p:extLst>
          </p:nvPr>
        </p:nvGraphicFramePr>
        <p:xfrm>
          <a:off x="2985308" y="2582548"/>
          <a:ext cx="3294142" cy="1887381"/>
        </p:xfrm>
        <a:graphic>
          <a:graphicData uri="http://schemas.openxmlformats.org/drawingml/2006/chart">
            <c:chart xmlns:c="http://schemas.openxmlformats.org/drawingml/2006/chart" xmlns:r="http://schemas.openxmlformats.org/officeDocument/2006/relationships" r:id="rId5"/>
          </a:graphicData>
        </a:graphic>
      </p:graphicFrame>
      <p:pic>
        <p:nvPicPr>
          <p:cNvPr id="14" name="Picture 13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34975" y="1144734"/>
            <a:ext cx="914400" cy="183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3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34975" y="1393849"/>
            <a:ext cx="914400" cy="151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3864508" y="2514599"/>
            <a:ext cx="295274" cy="276999"/>
          </a:xfrm>
          <a:prstGeom prst="rect">
            <a:avLst/>
          </a:prstGeom>
          <a:noFill/>
        </p:spPr>
        <p:txBody>
          <a:bodyPr wrap="none" rtlCol="0">
            <a:spAutoFit/>
          </a:bodyPr>
          <a:lstStyle/>
          <a:p>
            <a:r>
              <a:rPr lang="en-US" sz="1200" dirty="0" smtClean="0">
                <a:latin typeface="Arial" pitchFamily="34" charset="0"/>
                <a:cs typeface="Arial" pitchFamily="34" charset="0"/>
              </a:rPr>
              <a:t>D</a:t>
            </a:r>
            <a:endParaRPr lang="en-US" sz="1200" dirty="0">
              <a:latin typeface="Arial" pitchFamily="34" charset="0"/>
              <a:cs typeface="Arial" pitchFamily="34" charset="0"/>
            </a:endParaRPr>
          </a:p>
        </p:txBody>
      </p:sp>
      <p:sp>
        <p:nvSpPr>
          <p:cNvPr id="2" name="TextBox 1"/>
          <p:cNvSpPr txBox="1"/>
          <p:nvPr/>
        </p:nvSpPr>
        <p:spPr>
          <a:xfrm>
            <a:off x="228600" y="7315200"/>
            <a:ext cx="6400800" cy="1477328"/>
          </a:xfrm>
          <a:prstGeom prst="rect">
            <a:avLst/>
          </a:prstGeom>
          <a:noFill/>
        </p:spPr>
        <p:txBody>
          <a:bodyPr wrap="square" rtlCol="0">
            <a:spAutoFit/>
          </a:bodyPr>
          <a:lstStyle/>
          <a:p>
            <a:pPr algn="just"/>
            <a:r>
              <a:rPr lang="en-US" sz="1000" b="1" dirty="0" smtClean="0">
                <a:latin typeface="Arial" pitchFamily="34" charset="0"/>
                <a:cs typeface="Arial" pitchFamily="34" charset="0"/>
              </a:rPr>
              <a:t>Comparison of NCOR1 and NCOR2 knockdown in LAPC4 and LNCaP cells. </a:t>
            </a:r>
            <a:r>
              <a:rPr lang="en-US" sz="1000" dirty="0" smtClean="0">
                <a:latin typeface="Arial" pitchFamily="34" charset="0"/>
                <a:cs typeface="Arial" pitchFamily="34" charset="0"/>
              </a:rPr>
              <a:t>A. </a:t>
            </a:r>
            <a:r>
              <a:rPr lang="en-US" sz="1000" dirty="0">
                <a:latin typeface="Arial" pitchFamily="34" charset="0"/>
                <a:cs typeface="Arial" pitchFamily="34" charset="0"/>
              </a:rPr>
              <a:t>AR, NCOR1, and NCOR2 expression in prostate cell lines derived from malignant and non-malignant epithelium. </a:t>
            </a:r>
            <a:r>
              <a:rPr lang="en-US" sz="1000" dirty="0" smtClean="0">
                <a:latin typeface="Arial" pitchFamily="34" charset="0"/>
                <a:cs typeface="Arial" pitchFamily="34" charset="0"/>
              </a:rPr>
              <a:t>B. LAPC4 </a:t>
            </a:r>
            <a:r>
              <a:rPr lang="en-US" sz="1000" dirty="0">
                <a:latin typeface="Arial" pitchFamily="34" charset="0"/>
                <a:cs typeface="Arial" pitchFamily="34" charset="0"/>
              </a:rPr>
              <a:t>cells were transfected with noncoding </a:t>
            </a:r>
            <a:r>
              <a:rPr lang="en-US" sz="1000" dirty="0" smtClean="0">
                <a:latin typeface="Arial" pitchFamily="34" charset="0"/>
                <a:cs typeface="Arial" pitchFamily="34" charset="0"/>
              </a:rPr>
              <a:t>control (C) </a:t>
            </a:r>
            <a:r>
              <a:rPr lang="en-US" sz="1000" dirty="0">
                <a:latin typeface="Arial" pitchFamily="34" charset="0"/>
                <a:cs typeface="Arial" pitchFamily="34" charset="0"/>
              </a:rPr>
              <a:t>or NCOR1 specific siRNAs. Cells were grown for 48hours in complete medium, proteins extracted and analyzed for NCOR1, AR, and Actin expression. </a:t>
            </a:r>
            <a:r>
              <a:rPr lang="en-US" sz="1000" dirty="0" smtClean="0">
                <a:latin typeface="Arial" pitchFamily="34" charset="0"/>
                <a:cs typeface="Arial" pitchFamily="34" charset="0"/>
              </a:rPr>
              <a:t>C. </a:t>
            </a:r>
            <a:r>
              <a:rPr lang="en-US" sz="1000" dirty="0">
                <a:latin typeface="Arial" pitchFamily="34" charset="0"/>
                <a:cs typeface="Arial" pitchFamily="34" charset="0"/>
              </a:rPr>
              <a:t>Level of downregulation of NCOR1 mRNA after NCOR1 knockdown with two different siRNA in </a:t>
            </a:r>
            <a:r>
              <a:rPr lang="en-US" sz="1000" dirty="0" smtClean="0">
                <a:latin typeface="Arial" pitchFamily="34" charset="0"/>
                <a:cs typeface="Arial" pitchFamily="34" charset="0"/>
              </a:rPr>
              <a:t>LNCaP </a:t>
            </a:r>
            <a:r>
              <a:rPr lang="en-US" sz="1000" dirty="0">
                <a:latin typeface="Arial" pitchFamily="34" charset="0"/>
                <a:cs typeface="Arial" pitchFamily="34" charset="0"/>
              </a:rPr>
              <a:t>and LAPC4 cell lines</a:t>
            </a:r>
            <a:r>
              <a:rPr lang="en-US" sz="1000" dirty="0" smtClean="0">
                <a:latin typeface="Arial" pitchFamily="34" charset="0"/>
                <a:cs typeface="Arial" pitchFamily="34" charset="0"/>
              </a:rPr>
              <a:t>. D</a:t>
            </a:r>
            <a:r>
              <a:rPr lang="en-US" sz="1000" dirty="0">
                <a:latin typeface="Arial" pitchFamily="34" charset="0"/>
                <a:cs typeface="Arial" pitchFamily="34" charset="0"/>
              </a:rPr>
              <a:t>. Cells were transfected as in </a:t>
            </a:r>
            <a:r>
              <a:rPr lang="en-US" sz="1000" dirty="0" smtClean="0">
                <a:latin typeface="Arial" pitchFamily="34" charset="0"/>
                <a:cs typeface="Arial" pitchFamily="34" charset="0"/>
              </a:rPr>
              <a:t>B, </a:t>
            </a:r>
            <a:r>
              <a:rPr lang="en-US" sz="1000" dirty="0">
                <a:latin typeface="Arial" pitchFamily="34" charset="0"/>
                <a:cs typeface="Arial" pitchFamily="34" charset="0"/>
              </a:rPr>
              <a:t>grown in media supplemented with </a:t>
            </a:r>
            <a:r>
              <a:rPr lang="en-US" sz="1000" dirty="0" err="1">
                <a:latin typeface="Arial" pitchFamily="34" charset="0"/>
                <a:cs typeface="Arial" pitchFamily="34" charset="0"/>
              </a:rPr>
              <a:t>css</a:t>
            </a:r>
            <a:r>
              <a:rPr lang="en-US" sz="1000" dirty="0">
                <a:latin typeface="Arial" pitchFamily="34" charset="0"/>
                <a:cs typeface="Arial" pitchFamily="34" charset="0"/>
              </a:rPr>
              <a:t> or FBS as indicated. Next, 1 µM </a:t>
            </a:r>
            <a:r>
              <a:rPr lang="en-US" sz="1000" dirty="0" err="1">
                <a:latin typeface="Arial" pitchFamily="34" charset="0"/>
                <a:cs typeface="Arial" pitchFamily="34" charset="0"/>
              </a:rPr>
              <a:t>bicalutamide</a:t>
            </a:r>
            <a:r>
              <a:rPr lang="en-US" sz="1000" dirty="0">
                <a:latin typeface="Arial" pitchFamily="34" charset="0"/>
                <a:cs typeface="Arial" pitchFamily="34" charset="0"/>
              </a:rPr>
              <a:t> or ethanol vehicle were added as indicated for another 24 hours and the rates of DNA synthesis compared by [</a:t>
            </a:r>
            <a:r>
              <a:rPr lang="en-US" sz="1000" baseline="30000" dirty="0">
                <a:latin typeface="Arial" pitchFamily="34" charset="0"/>
                <a:cs typeface="Arial" pitchFamily="34" charset="0"/>
              </a:rPr>
              <a:t>3</a:t>
            </a:r>
            <a:r>
              <a:rPr lang="en-US" sz="1000" dirty="0">
                <a:latin typeface="Arial" pitchFamily="34" charset="0"/>
                <a:cs typeface="Arial" pitchFamily="34" charset="0"/>
              </a:rPr>
              <a:t>H]-Thymidine incorporation. </a:t>
            </a:r>
            <a:r>
              <a:rPr lang="en-US" sz="1000" dirty="0" smtClean="0">
                <a:latin typeface="Arial" pitchFamily="34" charset="0"/>
                <a:cs typeface="Arial" pitchFamily="34" charset="0"/>
              </a:rPr>
              <a:t>E. </a:t>
            </a:r>
            <a:r>
              <a:rPr lang="en-US" sz="1000" dirty="0">
                <a:latin typeface="Arial" pitchFamily="34" charset="0"/>
                <a:cs typeface="Arial" pitchFamily="34" charset="0"/>
              </a:rPr>
              <a:t>LNCaP cells were transfected with control or NCOR2 specific siRNAs, treated and assayed for DNA synthesis as in </a:t>
            </a:r>
            <a:r>
              <a:rPr lang="en-US" sz="1000" dirty="0" smtClean="0">
                <a:latin typeface="Arial" pitchFamily="34" charset="0"/>
                <a:cs typeface="Arial" pitchFamily="34" charset="0"/>
              </a:rPr>
              <a:t>D. </a:t>
            </a:r>
            <a:endParaRPr lang="en-US" sz="1000" dirty="0">
              <a:latin typeface="Arial" pitchFamily="34" charset="0"/>
              <a:cs typeface="Arial" pitchFamily="34" charset="0"/>
            </a:endParaRPr>
          </a:p>
        </p:txBody>
      </p:sp>
      <p:sp>
        <p:nvSpPr>
          <p:cNvPr id="23" name="TextBox 22"/>
          <p:cNvSpPr txBox="1"/>
          <p:nvPr/>
        </p:nvSpPr>
        <p:spPr>
          <a:xfrm>
            <a:off x="3798015" y="378938"/>
            <a:ext cx="287258" cy="276999"/>
          </a:xfrm>
          <a:prstGeom prst="rect">
            <a:avLst/>
          </a:prstGeom>
          <a:noFill/>
        </p:spPr>
        <p:txBody>
          <a:bodyPr wrap="non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sp>
        <p:nvSpPr>
          <p:cNvPr id="17" name="TextBox 16"/>
          <p:cNvSpPr txBox="1"/>
          <p:nvPr/>
        </p:nvSpPr>
        <p:spPr>
          <a:xfrm>
            <a:off x="4286218" y="4258561"/>
            <a:ext cx="1840568" cy="276999"/>
          </a:xfrm>
          <a:prstGeom prst="rect">
            <a:avLst/>
          </a:prstGeom>
          <a:noFill/>
        </p:spPr>
        <p:txBody>
          <a:bodyPr wrap="none" rtlCol="0">
            <a:spAutoFit/>
          </a:bodyPr>
          <a:lstStyle/>
          <a:p>
            <a:r>
              <a:rPr lang="en-US" sz="1200" b="1" dirty="0" smtClean="0"/>
              <a:t>CSS            FBS        </a:t>
            </a:r>
            <a:r>
              <a:rPr lang="en-US" sz="1200" b="1" dirty="0" err="1" smtClean="0"/>
              <a:t>FBS+Bic</a:t>
            </a:r>
            <a:endParaRPr lang="en-US" sz="1200" b="1" dirty="0"/>
          </a:p>
        </p:txBody>
      </p:sp>
      <p:sp>
        <p:nvSpPr>
          <p:cNvPr id="19" name="TextBox 18"/>
          <p:cNvSpPr txBox="1"/>
          <p:nvPr/>
        </p:nvSpPr>
        <p:spPr>
          <a:xfrm>
            <a:off x="1217315" y="6918007"/>
            <a:ext cx="2087431" cy="276999"/>
          </a:xfrm>
          <a:prstGeom prst="rect">
            <a:avLst/>
          </a:prstGeom>
          <a:noFill/>
        </p:spPr>
        <p:txBody>
          <a:bodyPr wrap="none" rtlCol="0">
            <a:spAutoFit/>
          </a:bodyPr>
          <a:lstStyle/>
          <a:p>
            <a:r>
              <a:rPr lang="en-US" sz="1200" b="1" dirty="0" smtClean="0"/>
              <a:t>CSS               FBS            </a:t>
            </a:r>
            <a:r>
              <a:rPr lang="en-US" sz="1200" b="1" dirty="0" err="1" smtClean="0"/>
              <a:t>FBS+Bic</a:t>
            </a:r>
            <a:endParaRPr lang="en-US" sz="1200" b="1" dirty="0"/>
          </a:p>
        </p:txBody>
      </p:sp>
      <p:sp>
        <p:nvSpPr>
          <p:cNvPr id="20" name="TextBox 19"/>
          <p:cNvSpPr txBox="1"/>
          <p:nvPr/>
        </p:nvSpPr>
        <p:spPr>
          <a:xfrm>
            <a:off x="344485" y="4953000"/>
            <a:ext cx="287258" cy="276999"/>
          </a:xfrm>
          <a:prstGeom prst="rect">
            <a:avLst/>
          </a:prstGeom>
          <a:noFill/>
        </p:spPr>
        <p:txBody>
          <a:bodyPr wrap="none" rtlCol="0">
            <a:spAutoFit/>
          </a:bodyPr>
          <a:lstStyle/>
          <a:p>
            <a:r>
              <a:rPr lang="en-US" sz="1200" dirty="0">
                <a:latin typeface="Arial" pitchFamily="34" charset="0"/>
                <a:cs typeface="Arial" pitchFamily="34" charset="0"/>
              </a:rPr>
              <a:t>E</a:t>
            </a:r>
          </a:p>
        </p:txBody>
      </p:sp>
      <p:grpSp>
        <p:nvGrpSpPr>
          <p:cNvPr id="21" name="Group 20"/>
          <p:cNvGrpSpPr/>
          <p:nvPr/>
        </p:nvGrpSpPr>
        <p:grpSpPr>
          <a:xfrm>
            <a:off x="381109" y="1079876"/>
            <a:ext cx="3313102" cy="1330650"/>
            <a:chOff x="43885" y="204826"/>
            <a:chExt cx="3313203" cy="1330959"/>
          </a:xfrm>
        </p:grpSpPr>
        <p:grpSp>
          <p:nvGrpSpPr>
            <p:cNvPr id="22" name="Group 21"/>
            <p:cNvGrpSpPr/>
            <p:nvPr/>
          </p:nvGrpSpPr>
          <p:grpSpPr>
            <a:xfrm>
              <a:off x="43885" y="204826"/>
              <a:ext cx="3313203" cy="1330959"/>
              <a:chOff x="43885" y="204826"/>
              <a:chExt cx="3313203" cy="1330959"/>
            </a:xfrm>
          </p:grpSpPr>
          <p:grpSp>
            <p:nvGrpSpPr>
              <p:cNvPr id="25" name="Group 24"/>
              <p:cNvGrpSpPr/>
              <p:nvPr/>
            </p:nvGrpSpPr>
            <p:grpSpPr>
              <a:xfrm>
                <a:off x="43885" y="204826"/>
                <a:ext cx="3308567" cy="1330959"/>
                <a:chOff x="43885" y="204826"/>
                <a:chExt cx="3308567" cy="1330959"/>
              </a:xfrm>
            </p:grpSpPr>
            <p:grpSp>
              <p:nvGrpSpPr>
                <p:cNvPr id="27" name="Group 26"/>
                <p:cNvGrpSpPr/>
                <p:nvPr/>
              </p:nvGrpSpPr>
              <p:grpSpPr>
                <a:xfrm>
                  <a:off x="43885" y="204826"/>
                  <a:ext cx="3308567" cy="561210"/>
                  <a:chOff x="21945" y="21626"/>
                  <a:chExt cx="3309291" cy="562161"/>
                </a:xfrm>
              </p:grpSpPr>
              <p:sp>
                <p:nvSpPr>
                  <p:cNvPr id="29" name="Text Box 38"/>
                  <p:cNvSpPr txBox="1"/>
                  <p:nvPr/>
                </p:nvSpPr>
                <p:spPr>
                  <a:xfrm>
                    <a:off x="2531095" y="334981"/>
                    <a:ext cx="782919" cy="24880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000" b="1" dirty="0" smtClean="0">
                        <a:effectLst/>
                        <a:latin typeface="Arial" panose="020B0604020202020204" pitchFamily="34" charset="0"/>
                        <a:ea typeface="Calibri" panose="020F0502020204030204" pitchFamily="34" charset="0"/>
                        <a:cs typeface="Arial" panose="020B0604020202020204" pitchFamily="34" charset="0"/>
                      </a:rPr>
                      <a:t>NCOR2</a:t>
                    </a:r>
                    <a:endParaRPr lang="en-US" sz="1000" b="1"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30" name="Group 29"/>
                  <p:cNvGrpSpPr/>
                  <p:nvPr/>
                </p:nvGrpSpPr>
                <p:grpSpPr>
                  <a:xfrm>
                    <a:off x="21945" y="21626"/>
                    <a:ext cx="3309291" cy="248248"/>
                    <a:chOff x="21945" y="21626"/>
                    <a:chExt cx="3309291" cy="248248"/>
                  </a:xfrm>
                </p:grpSpPr>
                <p:sp>
                  <p:nvSpPr>
                    <p:cNvPr id="31" name="Text Box 37"/>
                    <p:cNvSpPr txBox="1"/>
                    <p:nvPr/>
                  </p:nvSpPr>
                  <p:spPr>
                    <a:xfrm>
                      <a:off x="2548318" y="21626"/>
                      <a:ext cx="782918" cy="24824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000" b="1">
                          <a:effectLst/>
                          <a:latin typeface="Arial" panose="020B0604020202020204" pitchFamily="34" charset="0"/>
                          <a:ea typeface="Calibri" panose="020F0502020204030204" pitchFamily="34" charset="0"/>
                          <a:cs typeface="Arial" panose="020B0604020202020204" pitchFamily="34" charset="0"/>
                        </a:rPr>
                        <a:t>AR</a:t>
                      </a:r>
                    </a:p>
                  </p:txBody>
                </p:sp>
                <p:pic>
                  <p:nvPicPr>
                    <p:cNvPr id="32" name="Picture 31"/>
                    <p:cNvPicPr>
                      <a:picLocks noChangeAspect="1"/>
                    </p:cNvPicPr>
                    <p:nvPr/>
                  </p:nvPicPr>
                  <p:blipFill rotWithShape="1">
                    <a:blip r:embed="rId8">
                      <a:extLst>
                        <a:ext uri="{28A0092B-C50C-407E-A947-70E740481C1C}">
                          <a14:useLocalDpi xmlns:a14="http://schemas.microsoft.com/office/drawing/2010/main" val="0"/>
                        </a:ext>
                      </a:extLst>
                    </a:blip>
                    <a:srcRect t="17389"/>
                    <a:stretch/>
                  </p:blipFill>
                  <p:spPr bwMode="auto">
                    <a:xfrm>
                      <a:off x="21945" y="51052"/>
                      <a:ext cx="2533689" cy="161277"/>
                    </a:xfrm>
                    <a:prstGeom prst="rect">
                      <a:avLst/>
                    </a:prstGeom>
                    <a:noFill/>
                    <a:ln>
                      <a:noFill/>
                    </a:ln>
                    <a:extLst>
                      <a:ext uri="{53640926-AAD7-44D8-BBD7-CCE9431645EC}">
                        <a14:shadowObscured xmlns:a14="http://schemas.microsoft.com/office/drawing/2010/main"/>
                      </a:ext>
                    </a:extLst>
                  </p:spPr>
                </p:pic>
              </p:grpSp>
            </p:grpSp>
            <p:pic>
              <p:nvPicPr>
                <p:cNvPr id="28" name="Picture 27" descr="I:\2015-11-10_14-36-45-pannel of PC_tubulin_30ug.tif"/>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3891" y="1302105"/>
                  <a:ext cx="2538095" cy="233680"/>
                </a:xfrm>
                <a:prstGeom prst="rect">
                  <a:avLst/>
                </a:prstGeom>
                <a:noFill/>
                <a:ln>
                  <a:noFill/>
                </a:ln>
              </p:spPr>
            </p:pic>
          </p:grpSp>
          <p:sp>
            <p:nvSpPr>
              <p:cNvPr id="26" name="Text Box 56"/>
              <p:cNvSpPr txBox="1"/>
              <p:nvPr/>
            </p:nvSpPr>
            <p:spPr>
              <a:xfrm>
                <a:off x="2574949" y="899768"/>
                <a:ext cx="782139" cy="2482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NCOR1</a:t>
                </a:r>
              </a:p>
            </p:txBody>
          </p:sp>
        </p:grpSp>
        <p:sp>
          <p:nvSpPr>
            <p:cNvPr id="24" name="Text Box 57"/>
            <p:cNvSpPr txBox="1"/>
            <p:nvPr/>
          </p:nvSpPr>
          <p:spPr>
            <a:xfrm>
              <a:off x="2567635" y="1287475"/>
              <a:ext cx="782726" cy="24831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000" b="1" dirty="0">
                  <a:latin typeface="Arial" panose="020B0604020202020204" pitchFamily="34" charset="0"/>
                  <a:ea typeface="Calibri" panose="020F0502020204030204" pitchFamily="34" charset="0"/>
                  <a:cs typeface="Arial" panose="020B0604020202020204" pitchFamily="34" charset="0"/>
                </a:rPr>
                <a:t>T</a:t>
              </a:r>
              <a:r>
                <a:rPr lang="en-US" sz="1000" b="1" dirty="0" smtClean="0">
                  <a:effectLst/>
                  <a:latin typeface="Arial" panose="020B0604020202020204" pitchFamily="34" charset="0"/>
                  <a:ea typeface="Calibri" panose="020F0502020204030204" pitchFamily="34" charset="0"/>
                  <a:cs typeface="Arial" panose="020B0604020202020204" pitchFamily="34" charset="0"/>
                </a:rPr>
                <a:t>ubulin</a:t>
              </a:r>
              <a:endParaRPr lang="en-US" sz="1000" b="1" dirty="0">
                <a:effectLst/>
                <a:latin typeface="Arial" panose="020B0604020202020204" pitchFamily="34" charset="0"/>
                <a:ea typeface="Calibri" panose="020F0502020204030204" pitchFamily="34" charset="0"/>
                <a:cs typeface="Arial" panose="020B0604020202020204" pitchFamily="34" charset="0"/>
              </a:endParaRPr>
            </a:p>
          </p:txBody>
        </p:sp>
      </p:grpSp>
      <p:graphicFrame>
        <p:nvGraphicFramePr>
          <p:cNvPr id="33" name="Object 32"/>
          <p:cNvGraphicFramePr>
            <a:graphicFrameLocks noChangeAspect="1"/>
          </p:cNvGraphicFramePr>
          <p:nvPr>
            <p:extLst>
              <p:ext uri="{D42A27DB-BD31-4B8C-83A1-F6EECF244321}">
                <p14:modId xmlns:p14="http://schemas.microsoft.com/office/powerpoint/2010/main" val="1004867545"/>
              </p:ext>
            </p:extLst>
          </p:nvPr>
        </p:nvGraphicFramePr>
        <p:xfrm>
          <a:off x="381109" y="1718329"/>
          <a:ext cx="2578100" cy="327025"/>
        </p:xfrm>
        <a:graphic>
          <a:graphicData uri="http://schemas.openxmlformats.org/presentationml/2006/ole">
            <mc:AlternateContent xmlns:mc="http://schemas.openxmlformats.org/markup-compatibility/2006">
              <mc:Choice xmlns:v="urn:schemas-microsoft-com:vml" Requires="v">
                <p:oleObj spid="_x0000_s3120" name="Image" r:id="rId10" imgW="2578320" imgH="327600" progId="Photoshop.Image.11">
                  <p:embed/>
                </p:oleObj>
              </mc:Choice>
              <mc:Fallback>
                <p:oleObj name="Image" r:id="rId10" imgW="2578320" imgH="327600" progId="Photoshop.Image.11">
                  <p:embed/>
                  <p:pic>
                    <p:nvPicPr>
                      <p:cNvPr id="0" name=""/>
                      <p:cNvPicPr/>
                      <p:nvPr/>
                    </p:nvPicPr>
                    <p:blipFill>
                      <a:blip r:embed="rId11"/>
                      <a:stretch>
                        <a:fillRect/>
                      </a:stretch>
                    </p:blipFill>
                    <p:spPr>
                      <a:xfrm>
                        <a:off x="381109" y="1718329"/>
                        <a:ext cx="2578100" cy="327025"/>
                      </a:xfrm>
                      <a:prstGeom prst="rect">
                        <a:avLst/>
                      </a:prstGeom>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3050718854"/>
              </p:ext>
            </p:extLst>
          </p:nvPr>
        </p:nvGraphicFramePr>
        <p:xfrm>
          <a:off x="381109" y="1404714"/>
          <a:ext cx="2578100" cy="268287"/>
        </p:xfrm>
        <a:graphic>
          <a:graphicData uri="http://schemas.openxmlformats.org/presentationml/2006/ole">
            <mc:AlternateContent xmlns:mc="http://schemas.openxmlformats.org/markup-compatibility/2006">
              <mc:Choice xmlns:v="urn:schemas-microsoft-com:vml" Requires="v">
                <p:oleObj spid="_x0000_s3121" name="Image" r:id="rId12" imgW="2314440" imgH="268920" progId="Photoshop.Image.11">
                  <p:embed/>
                </p:oleObj>
              </mc:Choice>
              <mc:Fallback>
                <p:oleObj name="Image" r:id="rId12" imgW="2314440" imgH="268920" progId="Photoshop.Image.11">
                  <p:embed/>
                  <p:pic>
                    <p:nvPicPr>
                      <p:cNvPr id="0" name=""/>
                      <p:cNvPicPr/>
                      <p:nvPr/>
                    </p:nvPicPr>
                    <p:blipFill>
                      <a:blip r:embed="rId13"/>
                      <a:stretch>
                        <a:fillRect/>
                      </a:stretch>
                    </p:blipFill>
                    <p:spPr>
                      <a:xfrm>
                        <a:off x="381109" y="1404714"/>
                        <a:ext cx="2578100" cy="268287"/>
                      </a:xfrm>
                      <a:prstGeom prst="rect">
                        <a:avLst/>
                      </a:prstGeom>
                    </p:spPr>
                  </p:pic>
                </p:oleObj>
              </mc:Fallback>
            </mc:AlternateContent>
          </a:graphicData>
        </a:graphic>
      </p:graphicFrame>
      <p:sp>
        <p:nvSpPr>
          <p:cNvPr id="35" name="TextBox 34"/>
          <p:cNvSpPr txBox="1"/>
          <p:nvPr/>
        </p:nvSpPr>
        <p:spPr>
          <a:xfrm rot="16200000">
            <a:off x="1356051" y="-546660"/>
            <a:ext cx="604653" cy="2759730"/>
          </a:xfrm>
          <a:prstGeom prst="rect">
            <a:avLst/>
          </a:prstGeom>
          <a:noFill/>
        </p:spPr>
        <p:txBody>
          <a:bodyPr wrap="none" rtlCol="0">
            <a:spAutoFit/>
          </a:bodyPr>
          <a:lstStyle/>
          <a:p>
            <a:pPr>
              <a:lnSpc>
                <a:spcPts val="2500"/>
              </a:lnSpc>
            </a:pPr>
            <a:r>
              <a:rPr lang="en-US" sz="1000" b="1" dirty="0" err="1" smtClean="0">
                <a:latin typeface="Arial" pitchFamily="34" charset="0"/>
                <a:cs typeface="Arial" pitchFamily="34" charset="0"/>
              </a:rPr>
              <a:t>VCaP</a:t>
            </a:r>
            <a:endParaRPr lang="en-US" sz="1000" b="1" dirty="0" smtClean="0">
              <a:latin typeface="Arial" pitchFamily="34" charset="0"/>
              <a:cs typeface="Arial" pitchFamily="34" charset="0"/>
            </a:endParaRPr>
          </a:p>
          <a:p>
            <a:pPr>
              <a:lnSpc>
                <a:spcPts val="2500"/>
              </a:lnSpc>
            </a:pPr>
            <a:r>
              <a:rPr lang="en-US" sz="1000" b="1" dirty="0" smtClean="0">
                <a:latin typeface="Arial" pitchFamily="34" charset="0"/>
                <a:cs typeface="Arial" pitchFamily="34" charset="0"/>
              </a:rPr>
              <a:t>C4-2</a:t>
            </a:r>
            <a:endParaRPr lang="en-US" sz="1000" b="1" dirty="0">
              <a:latin typeface="Arial" pitchFamily="34" charset="0"/>
              <a:cs typeface="Arial" pitchFamily="34" charset="0"/>
            </a:endParaRPr>
          </a:p>
          <a:p>
            <a:pPr>
              <a:lnSpc>
                <a:spcPts val="2500"/>
              </a:lnSpc>
            </a:pPr>
            <a:r>
              <a:rPr lang="en-US" sz="1000" b="1" dirty="0" err="1" smtClean="0">
                <a:latin typeface="Arial" pitchFamily="34" charset="0"/>
                <a:cs typeface="Arial" pitchFamily="34" charset="0"/>
              </a:rPr>
              <a:t>LNCaP</a:t>
            </a:r>
            <a:endParaRPr lang="en-US" sz="1000" b="1" dirty="0" smtClean="0">
              <a:latin typeface="Arial" pitchFamily="34" charset="0"/>
              <a:cs typeface="Arial" pitchFamily="34" charset="0"/>
            </a:endParaRPr>
          </a:p>
          <a:p>
            <a:pPr>
              <a:lnSpc>
                <a:spcPts val="2500"/>
              </a:lnSpc>
            </a:pPr>
            <a:r>
              <a:rPr lang="en-US" sz="1000" b="1" dirty="0" smtClean="0">
                <a:latin typeface="Arial" pitchFamily="34" charset="0"/>
                <a:cs typeface="Arial" pitchFamily="34" charset="0"/>
              </a:rPr>
              <a:t>LAPC4</a:t>
            </a:r>
          </a:p>
          <a:p>
            <a:pPr>
              <a:lnSpc>
                <a:spcPts val="2500"/>
              </a:lnSpc>
            </a:pPr>
            <a:r>
              <a:rPr lang="en-US" sz="1000" b="1" dirty="0" smtClean="0">
                <a:latin typeface="Arial" pitchFamily="34" charset="0"/>
                <a:cs typeface="Arial" pitchFamily="34" charset="0"/>
              </a:rPr>
              <a:t>DU145</a:t>
            </a:r>
          </a:p>
          <a:p>
            <a:pPr>
              <a:lnSpc>
                <a:spcPts val="2500"/>
              </a:lnSpc>
            </a:pPr>
            <a:r>
              <a:rPr lang="en-US" sz="1000" b="1" dirty="0" smtClean="0">
                <a:latin typeface="Arial" pitchFamily="34" charset="0"/>
                <a:cs typeface="Arial" pitchFamily="34" charset="0"/>
              </a:rPr>
              <a:t>PC-3</a:t>
            </a:r>
          </a:p>
          <a:p>
            <a:pPr>
              <a:lnSpc>
                <a:spcPts val="2500"/>
              </a:lnSpc>
            </a:pPr>
            <a:r>
              <a:rPr lang="en-US" sz="1000" b="1" dirty="0" smtClean="0">
                <a:latin typeface="Arial" pitchFamily="34" charset="0"/>
                <a:cs typeface="Arial" pitchFamily="34" charset="0"/>
              </a:rPr>
              <a:t>RWPE</a:t>
            </a:r>
          </a:p>
          <a:p>
            <a:pPr>
              <a:lnSpc>
                <a:spcPts val="2500"/>
              </a:lnSpc>
            </a:pPr>
            <a:r>
              <a:rPr lang="en-US" sz="1000" b="1" dirty="0" smtClean="0">
                <a:latin typeface="Arial" pitchFamily="34" charset="0"/>
                <a:cs typeface="Arial" pitchFamily="34" charset="0"/>
              </a:rPr>
              <a:t>PNT1A</a:t>
            </a:r>
            <a:endParaRPr lang="en-US" sz="1000" b="1" dirty="0">
              <a:latin typeface="Arial" pitchFamily="34" charset="0"/>
              <a:cs typeface="Arial" pitchFamily="34" charset="0"/>
            </a:endParaRPr>
          </a:p>
        </p:txBody>
      </p:sp>
      <p:graphicFrame>
        <p:nvGraphicFramePr>
          <p:cNvPr id="37" name="Chart 36"/>
          <p:cNvGraphicFramePr>
            <a:graphicFrameLocks/>
          </p:cNvGraphicFramePr>
          <p:nvPr>
            <p:extLst>
              <p:ext uri="{D42A27DB-BD31-4B8C-83A1-F6EECF244321}">
                <p14:modId xmlns:p14="http://schemas.microsoft.com/office/powerpoint/2010/main" val="349715825"/>
              </p:ext>
            </p:extLst>
          </p:nvPr>
        </p:nvGraphicFramePr>
        <p:xfrm>
          <a:off x="95250" y="2792065"/>
          <a:ext cx="2790825" cy="1725697"/>
        </p:xfrm>
        <a:graphic>
          <a:graphicData uri="http://schemas.openxmlformats.org/drawingml/2006/chart">
            <c:chart xmlns:c="http://schemas.openxmlformats.org/drawingml/2006/chart" xmlns:r="http://schemas.openxmlformats.org/officeDocument/2006/relationships" r:id="rId14"/>
          </a:graphicData>
        </a:graphic>
      </p:graphicFrame>
      <p:cxnSp>
        <p:nvCxnSpPr>
          <p:cNvPr id="5" name="Straight Connector 4"/>
          <p:cNvCxnSpPr/>
          <p:nvPr/>
        </p:nvCxnSpPr>
        <p:spPr>
          <a:xfrm>
            <a:off x="623487" y="4597005"/>
            <a:ext cx="100584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795999" y="4597005"/>
            <a:ext cx="100584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825586" y="4597005"/>
            <a:ext cx="604653"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LNCaP</a:t>
            </a:r>
            <a:endParaRPr lang="en-US" sz="1000" b="1" dirty="0">
              <a:latin typeface="Arial" panose="020B0604020202020204" pitchFamily="34" charset="0"/>
              <a:cs typeface="Arial" panose="020B0604020202020204" pitchFamily="34" charset="0"/>
            </a:endParaRPr>
          </a:p>
        </p:txBody>
      </p:sp>
      <p:sp>
        <p:nvSpPr>
          <p:cNvPr id="40" name="TextBox 39"/>
          <p:cNvSpPr txBox="1"/>
          <p:nvPr/>
        </p:nvSpPr>
        <p:spPr>
          <a:xfrm>
            <a:off x="1968586" y="4597005"/>
            <a:ext cx="604653"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LAPC4</a:t>
            </a:r>
            <a:endParaRPr lang="en-US" sz="1000" b="1" dirty="0">
              <a:latin typeface="Arial" panose="020B0604020202020204" pitchFamily="34" charset="0"/>
              <a:cs typeface="Arial" panose="020B0604020202020204" pitchFamily="34" charset="0"/>
            </a:endParaRPr>
          </a:p>
        </p:txBody>
      </p:sp>
      <p:sp>
        <p:nvSpPr>
          <p:cNvPr id="41" name="TextBox 40"/>
          <p:cNvSpPr txBox="1"/>
          <p:nvPr/>
        </p:nvSpPr>
        <p:spPr>
          <a:xfrm>
            <a:off x="1382615" y="3558781"/>
            <a:ext cx="300082" cy="369332"/>
          </a:xfrm>
          <a:prstGeom prst="rect">
            <a:avLst/>
          </a:prstGeom>
          <a:noFill/>
        </p:spPr>
        <p:txBody>
          <a:bodyPr wrap="none" rtlCol="0">
            <a:spAutoFit/>
          </a:bodyPr>
          <a:lstStyle/>
          <a:p>
            <a:r>
              <a:rPr lang="en-US" b="1" dirty="0" smtClean="0"/>
              <a:t>*</a:t>
            </a:r>
            <a:endParaRPr lang="en-US" b="1" dirty="0"/>
          </a:p>
        </p:txBody>
      </p:sp>
      <p:sp>
        <p:nvSpPr>
          <p:cNvPr id="42" name="TextBox 41"/>
          <p:cNvSpPr txBox="1"/>
          <p:nvPr/>
        </p:nvSpPr>
        <p:spPr>
          <a:xfrm>
            <a:off x="1004942" y="3448462"/>
            <a:ext cx="300082" cy="369332"/>
          </a:xfrm>
          <a:prstGeom prst="rect">
            <a:avLst/>
          </a:prstGeom>
          <a:noFill/>
        </p:spPr>
        <p:txBody>
          <a:bodyPr wrap="none" rtlCol="0">
            <a:spAutoFit/>
          </a:bodyPr>
          <a:lstStyle/>
          <a:p>
            <a:r>
              <a:rPr lang="en-US" b="1" dirty="0" smtClean="0"/>
              <a:t>*</a:t>
            </a:r>
            <a:endParaRPr lang="en-US" b="1" dirty="0"/>
          </a:p>
        </p:txBody>
      </p:sp>
      <p:sp>
        <p:nvSpPr>
          <p:cNvPr id="43" name="TextBox 42"/>
          <p:cNvSpPr txBox="1"/>
          <p:nvPr/>
        </p:nvSpPr>
        <p:spPr>
          <a:xfrm>
            <a:off x="2154093" y="3356137"/>
            <a:ext cx="300082" cy="369332"/>
          </a:xfrm>
          <a:prstGeom prst="rect">
            <a:avLst/>
          </a:prstGeom>
          <a:noFill/>
        </p:spPr>
        <p:txBody>
          <a:bodyPr wrap="none" rtlCol="0">
            <a:spAutoFit/>
          </a:bodyPr>
          <a:lstStyle/>
          <a:p>
            <a:r>
              <a:rPr lang="en-US" b="1" dirty="0" smtClean="0"/>
              <a:t>*</a:t>
            </a:r>
            <a:endParaRPr lang="en-US" b="1" dirty="0"/>
          </a:p>
        </p:txBody>
      </p:sp>
      <p:sp>
        <p:nvSpPr>
          <p:cNvPr id="45" name="TextBox 44"/>
          <p:cNvSpPr txBox="1"/>
          <p:nvPr/>
        </p:nvSpPr>
        <p:spPr>
          <a:xfrm>
            <a:off x="2501757" y="3508537"/>
            <a:ext cx="300082" cy="369332"/>
          </a:xfrm>
          <a:prstGeom prst="rect">
            <a:avLst/>
          </a:prstGeom>
          <a:noFill/>
        </p:spPr>
        <p:txBody>
          <a:bodyPr wrap="none" rtlCol="0">
            <a:spAutoFit/>
          </a:bodyPr>
          <a:lstStyle/>
          <a:p>
            <a:r>
              <a:rPr lang="en-US" b="1" dirty="0" smtClean="0"/>
              <a:t>*</a:t>
            </a:r>
            <a:endParaRPr lang="en-US" b="1" dirty="0"/>
          </a:p>
        </p:txBody>
      </p:sp>
    </p:spTree>
    <p:extLst>
      <p:ext uri="{BB962C8B-B14F-4D97-AF65-F5344CB8AC3E}">
        <p14:creationId xmlns:p14="http://schemas.microsoft.com/office/powerpoint/2010/main" val="1604616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4485" y="3810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sp>
        <p:nvSpPr>
          <p:cNvPr id="3" name="TextBox 2"/>
          <p:cNvSpPr txBox="1"/>
          <p:nvPr/>
        </p:nvSpPr>
        <p:spPr>
          <a:xfrm>
            <a:off x="344485" y="3914001"/>
            <a:ext cx="287258" cy="276999"/>
          </a:xfrm>
          <a:prstGeom prst="rect">
            <a:avLst/>
          </a:prstGeom>
          <a:noFill/>
        </p:spPr>
        <p:txBody>
          <a:bodyPr wrap="non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graphicFrame>
        <p:nvGraphicFramePr>
          <p:cNvPr id="19" name="Object 2"/>
          <p:cNvGraphicFramePr>
            <a:graphicFrameLocks/>
          </p:cNvGraphicFramePr>
          <p:nvPr>
            <p:extLst>
              <p:ext uri="{D42A27DB-BD31-4B8C-83A1-F6EECF244321}">
                <p14:modId xmlns:p14="http://schemas.microsoft.com/office/powerpoint/2010/main" val="3402110171"/>
              </p:ext>
            </p:extLst>
          </p:nvPr>
        </p:nvGraphicFramePr>
        <p:xfrm>
          <a:off x="742131" y="902074"/>
          <a:ext cx="1371600" cy="1371600"/>
        </p:xfrm>
        <a:graphic>
          <a:graphicData uri="http://schemas.openxmlformats.org/presentationml/2006/ole">
            <mc:AlternateContent xmlns:mc="http://schemas.openxmlformats.org/markup-compatibility/2006">
              <mc:Choice xmlns:v="urn:schemas-microsoft-com:vml" Requires="v">
                <p:oleObj spid="_x0000_s4242" name="Image" r:id="rId3" imgW="5515002" imgH="4663607" progId="Photoshop.Image.4">
                  <p:embed/>
                </p:oleObj>
              </mc:Choice>
              <mc:Fallback>
                <p:oleObj name="Image" r:id="rId3" imgW="5515002" imgH="4663607" progId="Photoshop.Image.4">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131" y="902074"/>
                        <a:ext cx="1371600" cy="1371600"/>
                      </a:xfrm>
                      <a:prstGeom prst="rect">
                        <a:avLst/>
                      </a:prstGeom>
                      <a:noFill/>
                      <a:ln w="28575">
                        <a:noFill/>
                        <a:miter lim="800000"/>
                        <a:headEnd/>
                        <a:tailEnd/>
                      </a:ln>
                      <a:effectLst/>
                    </p:spPr>
                  </p:pic>
                </p:oleObj>
              </mc:Fallback>
            </mc:AlternateContent>
          </a:graphicData>
        </a:graphic>
      </p:graphicFrame>
      <p:graphicFrame>
        <p:nvGraphicFramePr>
          <p:cNvPr id="20" name="Object 3"/>
          <p:cNvGraphicFramePr>
            <a:graphicFrameLocks/>
          </p:cNvGraphicFramePr>
          <p:nvPr>
            <p:extLst>
              <p:ext uri="{D42A27DB-BD31-4B8C-83A1-F6EECF244321}">
                <p14:modId xmlns:p14="http://schemas.microsoft.com/office/powerpoint/2010/main" val="3079869065"/>
              </p:ext>
            </p:extLst>
          </p:nvPr>
        </p:nvGraphicFramePr>
        <p:xfrm>
          <a:off x="2189932" y="902074"/>
          <a:ext cx="1371600" cy="1371600"/>
        </p:xfrm>
        <a:graphic>
          <a:graphicData uri="http://schemas.openxmlformats.org/presentationml/2006/ole">
            <mc:AlternateContent xmlns:mc="http://schemas.openxmlformats.org/markup-compatibility/2006">
              <mc:Choice xmlns:v="urn:schemas-microsoft-com:vml" Requires="v">
                <p:oleObj spid="_x0000_s4243" name="Image" r:id="rId5" imgW="6226615" imgH="6175785" progId="Photoshop.Image.4">
                  <p:embed/>
                </p:oleObj>
              </mc:Choice>
              <mc:Fallback>
                <p:oleObj name="Image" r:id="rId5" imgW="6226615" imgH="6175785" progId="Photoshop.Image.4">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9932" y="902074"/>
                        <a:ext cx="1371600" cy="1371600"/>
                      </a:xfrm>
                      <a:prstGeom prst="rect">
                        <a:avLst/>
                      </a:prstGeom>
                      <a:noFill/>
                      <a:ln w="28575">
                        <a:noFill/>
                        <a:miter lim="800000"/>
                        <a:headEnd/>
                        <a:tailEnd/>
                      </a:ln>
                      <a:effectLst/>
                    </p:spPr>
                  </p:pic>
                </p:oleObj>
              </mc:Fallback>
            </mc:AlternateContent>
          </a:graphicData>
        </a:graphic>
      </p:graphicFrame>
      <p:graphicFrame>
        <p:nvGraphicFramePr>
          <p:cNvPr id="21" name="Object 2"/>
          <p:cNvGraphicFramePr>
            <a:graphicFrameLocks/>
          </p:cNvGraphicFramePr>
          <p:nvPr>
            <p:extLst>
              <p:ext uri="{D42A27DB-BD31-4B8C-83A1-F6EECF244321}">
                <p14:modId xmlns:p14="http://schemas.microsoft.com/office/powerpoint/2010/main" val="1930391660"/>
              </p:ext>
            </p:extLst>
          </p:nvPr>
        </p:nvGraphicFramePr>
        <p:xfrm>
          <a:off x="740315" y="2362200"/>
          <a:ext cx="1371600" cy="1371600"/>
        </p:xfrm>
        <a:graphic>
          <a:graphicData uri="http://schemas.openxmlformats.org/presentationml/2006/ole">
            <mc:AlternateContent xmlns:mc="http://schemas.openxmlformats.org/markup-compatibility/2006">
              <mc:Choice xmlns:v="urn:schemas-microsoft-com:vml" Requires="v">
                <p:oleObj spid="_x0000_s4244" name="Image" r:id="rId7" imgW="6480762" imgH="6468055" progId="Photoshop.Image.4">
                  <p:embed/>
                </p:oleObj>
              </mc:Choice>
              <mc:Fallback>
                <p:oleObj name="Image" r:id="rId7" imgW="6480762" imgH="6468055" progId="Photoshop.Image.4">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0315" y="2362200"/>
                        <a:ext cx="1371600" cy="1371600"/>
                      </a:xfrm>
                      <a:prstGeom prst="rect">
                        <a:avLst/>
                      </a:prstGeom>
                      <a:noFill/>
                      <a:ln w="28575">
                        <a:noFill/>
                        <a:miter lim="800000"/>
                        <a:headEnd/>
                        <a:tailEnd/>
                      </a:ln>
                      <a:effectLst>
                        <a:outerShdw dist="35921" dir="2700000" algn="ctr" rotWithShape="0">
                          <a:schemeClr val="bg2"/>
                        </a:outerShdw>
                      </a:effectLst>
                    </p:spPr>
                  </p:pic>
                </p:oleObj>
              </mc:Fallback>
            </mc:AlternateContent>
          </a:graphicData>
        </a:graphic>
      </p:graphicFrame>
      <p:graphicFrame>
        <p:nvGraphicFramePr>
          <p:cNvPr id="22" name="Object 4"/>
          <p:cNvGraphicFramePr>
            <a:graphicFrameLocks/>
          </p:cNvGraphicFramePr>
          <p:nvPr>
            <p:extLst>
              <p:ext uri="{D42A27DB-BD31-4B8C-83A1-F6EECF244321}">
                <p14:modId xmlns:p14="http://schemas.microsoft.com/office/powerpoint/2010/main" val="560481472"/>
              </p:ext>
            </p:extLst>
          </p:nvPr>
        </p:nvGraphicFramePr>
        <p:xfrm>
          <a:off x="2189932" y="2362200"/>
          <a:ext cx="1371600" cy="1371600"/>
        </p:xfrm>
        <a:graphic>
          <a:graphicData uri="http://schemas.openxmlformats.org/presentationml/2006/ole">
            <mc:AlternateContent xmlns:mc="http://schemas.openxmlformats.org/markup-compatibility/2006">
              <mc:Choice xmlns:v="urn:schemas-microsoft-com:vml" Requires="v">
                <p:oleObj spid="_x0000_s4245" name="Image" r:id="rId9" imgW="6493470" imgH="6493470" progId="Photoshop.Image.4">
                  <p:embed/>
                </p:oleObj>
              </mc:Choice>
              <mc:Fallback>
                <p:oleObj name="Image" r:id="rId9" imgW="6493470" imgH="6493470" progId="Photoshop.Image.4">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89932" y="2362200"/>
                        <a:ext cx="1371600" cy="1371600"/>
                      </a:xfrm>
                      <a:prstGeom prst="rect">
                        <a:avLst/>
                      </a:prstGeom>
                      <a:noFill/>
                      <a:ln w="28575">
                        <a:noFill/>
                        <a:miter lim="800000"/>
                        <a:headEnd/>
                        <a:tailEnd/>
                      </a:ln>
                      <a:effectLst>
                        <a:outerShdw dist="35921" dir="2700000" algn="ctr" rotWithShape="0">
                          <a:schemeClr val="bg2"/>
                        </a:outerShdw>
                      </a:effectLst>
                    </p:spPr>
                  </p:pic>
                </p:oleObj>
              </mc:Fallback>
            </mc:AlternateContent>
          </a:graphicData>
        </a:graphic>
      </p:graphicFrame>
      <p:graphicFrame>
        <p:nvGraphicFramePr>
          <p:cNvPr id="23" name="Object 6"/>
          <p:cNvGraphicFramePr>
            <a:graphicFrameLocks noChangeAspect="1"/>
          </p:cNvGraphicFramePr>
          <p:nvPr>
            <p:extLst>
              <p:ext uri="{D42A27DB-BD31-4B8C-83A1-F6EECF244321}">
                <p14:modId xmlns:p14="http://schemas.microsoft.com/office/powerpoint/2010/main" val="4096093926"/>
              </p:ext>
            </p:extLst>
          </p:nvPr>
        </p:nvGraphicFramePr>
        <p:xfrm>
          <a:off x="3611856" y="907033"/>
          <a:ext cx="1371600" cy="1366641"/>
        </p:xfrm>
        <a:graphic>
          <a:graphicData uri="http://schemas.openxmlformats.org/presentationml/2006/ole">
            <mc:AlternateContent xmlns:mc="http://schemas.openxmlformats.org/markup-compatibility/2006">
              <mc:Choice xmlns:v="urn:schemas-microsoft-com:vml" Requires="v">
                <p:oleObj spid="_x0000_s4246" name="Image" r:id="rId11" imgW="6506177" imgH="6480762" progId="Photoshop.Image.4">
                  <p:embed/>
                </p:oleObj>
              </mc:Choice>
              <mc:Fallback>
                <p:oleObj name="Image" r:id="rId11" imgW="6506177" imgH="6480762" progId="Photoshop.Image.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11856" y="907033"/>
                        <a:ext cx="1371600" cy="1366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 name="Object 5"/>
          <p:cNvGraphicFramePr>
            <a:graphicFrameLocks noChangeAspect="1"/>
          </p:cNvGraphicFramePr>
          <p:nvPr>
            <p:extLst>
              <p:ext uri="{D42A27DB-BD31-4B8C-83A1-F6EECF244321}">
                <p14:modId xmlns:p14="http://schemas.microsoft.com/office/powerpoint/2010/main" val="3379350523"/>
              </p:ext>
            </p:extLst>
          </p:nvPr>
        </p:nvGraphicFramePr>
        <p:xfrm>
          <a:off x="5059657" y="902074"/>
          <a:ext cx="1368611" cy="1371600"/>
        </p:xfrm>
        <a:graphic>
          <a:graphicData uri="http://schemas.openxmlformats.org/presentationml/2006/ole">
            <mc:AlternateContent xmlns:mc="http://schemas.openxmlformats.org/markup-compatibility/2006">
              <mc:Choice xmlns:v="urn:schemas-microsoft-com:vml" Requires="v">
                <p:oleObj spid="_x0000_s4247" name="Image" r:id="rId13" imgW="6480762" imgH="6493470" progId="Photoshop.Image.4">
                  <p:embed/>
                </p:oleObj>
              </mc:Choice>
              <mc:Fallback>
                <p:oleObj name="Image" r:id="rId13" imgW="6480762" imgH="6493470" progId="Photoshop.Image.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59657" y="902074"/>
                        <a:ext cx="1368611"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 name="Object 4"/>
          <p:cNvGraphicFramePr>
            <a:graphicFrameLocks noChangeAspect="1"/>
          </p:cNvGraphicFramePr>
          <p:nvPr>
            <p:extLst>
              <p:ext uri="{D42A27DB-BD31-4B8C-83A1-F6EECF244321}">
                <p14:modId xmlns:p14="http://schemas.microsoft.com/office/powerpoint/2010/main" val="148629401"/>
              </p:ext>
            </p:extLst>
          </p:nvPr>
        </p:nvGraphicFramePr>
        <p:xfrm>
          <a:off x="5074770" y="2352758"/>
          <a:ext cx="1368611" cy="1371600"/>
        </p:xfrm>
        <a:graphic>
          <a:graphicData uri="http://schemas.openxmlformats.org/presentationml/2006/ole">
            <mc:AlternateContent xmlns:mc="http://schemas.openxmlformats.org/markup-compatibility/2006">
              <mc:Choice xmlns:v="urn:schemas-microsoft-com:vml" Requires="v">
                <p:oleObj spid="_x0000_s4248" name="Image" r:id="rId15" imgW="6468055" imgH="6480762" progId="Photoshop.Image.4">
                  <p:embed/>
                </p:oleObj>
              </mc:Choice>
              <mc:Fallback>
                <p:oleObj name="Image" r:id="rId15" imgW="6468055" imgH="6480762" progId="Photoshop.Image.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074770" y="2352758"/>
                        <a:ext cx="1368611"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 name="Object 7"/>
          <p:cNvGraphicFramePr>
            <a:graphicFrameLocks noChangeAspect="1"/>
          </p:cNvGraphicFramePr>
          <p:nvPr>
            <p:extLst>
              <p:ext uri="{D42A27DB-BD31-4B8C-83A1-F6EECF244321}">
                <p14:modId xmlns:p14="http://schemas.microsoft.com/office/powerpoint/2010/main" val="3945377675"/>
              </p:ext>
            </p:extLst>
          </p:nvPr>
        </p:nvGraphicFramePr>
        <p:xfrm>
          <a:off x="3625153" y="2362200"/>
          <a:ext cx="1374586" cy="1371600"/>
        </p:xfrm>
        <a:graphic>
          <a:graphicData uri="http://schemas.openxmlformats.org/presentationml/2006/ole">
            <mc:AlternateContent xmlns:mc="http://schemas.openxmlformats.org/markup-compatibility/2006">
              <mc:Choice xmlns:v="urn:schemas-microsoft-com:vml" Requires="v">
                <p:oleObj spid="_x0000_s4249" name="Image" r:id="rId17" imgW="6480762" imgH="6468055" progId="Photoshop.Image.4">
                  <p:embed/>
                </p:oleObj>
              </mc:Choice>
              <mc:Fallback>
                <p:oleObj name="Image" r:id="rId17" imgW="6480762" imgH="6468055" progId="Photoshop.Image.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25153" y="2362200"/>
                        <a:ext cx="1374586"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 name="TextBox 26"/>
          <p:cNvSpPr txBox="1"/>
          <p:nvPr/>
        </p:nvSpPr>
        <p:spPr>
          <a:xfrm rot="16200000">
            <a:off x="-563695" y="2259698"/>
            <a:ext cx="2318789" cy="276999"/>
          </a:xfrm>
          <a:prstGeom prst="rect">
            <a:avLst/>
          </a:prstGeom>
          <a:noFill/>
        </p:spPr>
        <p:txBody>
          <a:bodyPr wrap="square" rtlCol="0">
            <a:spAutoFit/>
          </a:bodyPr>
          <a:lstStyle/>
          <a:p>
            <a:r>
              <a:rPr lang="en-US" sz="1200" b="1" dirty="0" err="1" smtClean="0">
                <a:latin typeface="Arial" panose="020B0604020202020204" pitchFamily="34" charset="0"/>
                <a:cs typeface="Arial" panose="020B0604020202020204" pitchFamily="34" charset="0"/>
              </a:rPr>
              <a:t>Bicalutamide</a:t>
            </a:r>
            <a:r>
              <a:rPr lang="en-US" sz="1200" b="1" dirty="0" smtClean="0">
                <a:latin typeface="Arial" panose="020B0604020202020204" pitchFamily="34" charset="0"/>
                <a:cs typeface="Arial" panose="020B0604020202020204" pitchFamily="34" charset="0"/>
              </a:rPr>
              <a:t>             Vehicle </a:t>
            </a:r>
            <a:endParaRPr lang="en-US" sz="1200" b="1" dirty="0">
              <a:latin typeface="Arial" panose="020B0604020202020204" pitchFamily="34" charset="0"/>
              <a:cs typeface="Arial" panose="020B0604020202020204" pitchFamily="34" charset="0"/>
            </a:endParaRPr>
          </a:p>
        </p:txBody>
      </p:sp>
      <p:cxnSp>
        <p:nvCxnSpPr>
          <p:cNvPr id="28" name="Straight Connector 27"/>
          <p:cNvCxnSpPr/>
          <p:nvPr/>
        </p:nvCxnSpPr>
        <p:spPr>
          <a:xfrm>
            <a:off x="748304" y="806301"/>
            <a:ext cx="278272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607417" y="806301"/>
            <a:ext cx="278272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328270" y="457200"/>
            <a:ext cx="1480470" cy="276999"/>
          </a:xfrm>
          <a:prstGeom prst="rect">
            <a:avLst/>
          </a:prstGeom>
          <a:noFill/>
        </p:spPr>
        <p:txBody>
          <a:bodyPr wrap="square" rtlCol="0">
            <a:spAutoFit/>
          </a:bodyPr>
          <a:lstStyle/>
          <a:p>
            <a:r>
              <a:rPr lang="en-US" sz="1200" b="1" dirty="0" smtClean="0">
                <a:latin typeface="Arial" panose="020B0604020202020204" pitchFamily="34" charset="0"/>
                <a:cs typeface="Arial" panose="020B0604020202020204" pitchFamily="34" charset="0"/>
              </a:rPr>
              <a:t>Control siRNA</a:t>
            </a:r>
            <a:endParaRPr lang="en-US" sz="1200" b="1" dirty="0">
              <a:latin typeface="Arial" panose="020B0604020202020204" pitchFamily="34" charset="0"/>
              <a:cs typeface="Arial" panose="020B0604020202020204" pitchFamily="34" charset="0"/>
            </a:endParaRPr>
          </a:p>
        </p:txBody>
      </p:sp>
      <p:sp>
        <p:nvSpPr>
          <p:cNvPr id="31" name="TextBox 30"/>
          <p:cNvSpPr txBox="1"/>
          <p:nvPr/>
        </p:nvSpPr>
        <p:spPr>
          <a:xfrm>
            <a:off x="4289437" y="457200"/>
            <a:ext cx="1480470" cy="276999"/>
          </a:xfrm>
          <a:prstGeom prst="rect">
            <a:avLst/>
          </a:prstGeom>
          <a:noFill/>
        </p:spPr>
        <p:txBody>
          <a:bodyPr wrap="square" rtlCol="0">
            <a:spAutoFit/>
          </a:bodyPr>
          <a:lstStyle/>
          <a:p>
            <a:r>
              <a:rPr lang="en-US" sz="1200" b="1" dirty="0" smtClean="0">
                <a:latin typeface="Arial" panose="020B0604020202020204" pitchFamily="34" charset="0"/>
                <a:cs typeface="Arial" panose="020B0604020202020204" pitchFamily="34" charset="0"/>
              </a:rPr>
              <a:t>NCOR1 siRNA</a:t>
            </a:r>
            <a:endParaRPr lang="en-US" sz="1200" b="1" dirty="0">
              <a:latin typeface="Arial" panose="020B0604020202020204" pitchFamily="34" charset="0"/>
              <a:cs typeface="Arial" panose="020B0604020202020204" pitchFamily="34" charset="0"/>
            </a:endParaRPr>
          </a:p>
        </p:txBody>
      </p:sp>
      <p:graphicFrame>
        <p:nvGraphicFramePr>
          <p:cNvPr id="32" name="Chart 31"/>
          <p:cNvGraphicFramePr>
            <a:graphicFrameLocks/>
          </p:cNvGraphicFramePr>
          <p:nvPr>
            <p:extLst>
              <p:ext uri="{D42A27DB-BD31-4B8C-83A1-F6EECF244321}">
                <p14:modId xmlns:p14="http://schemas.microsoft.com/office/powerpoint/2010/main" val="3037467406"/>
              </p:ext>
            </p:extLst>
          </p:nvPr>
        </p:nvGraphicFramePr>
        <p:xfrm>
          <a:off x="457199" y="4090209"/>
          <a:ext cx="2898455" cy="2061018"/>
        </p:xfrm>
        <a:graphic>
          <a:graphicData uri="http://schemas.openxmlformats.org/drawingml/2006/chart">
            <c:chart xmlns:c="http://schemas.openxmlformats.org/drawingml/2006/chart" xmlns:r="http://schemas.openxmlformats.org/officeDocument/2006/relationships" r:id="rId19"/>
          </a:graphicData>
        </a:graphic>
      </p:graphicFrame>
      <p:sp>
        <p:nvSpPr>
          <p:cNvPr id="33" name="TextBox 32"/>
          <p:cNvSpPr txBox="1"/>
          <p:nvPr/>
        </p:nvSpPr>
        <p:spPr>
          <a:xfrm>
            <a:off x="0" y="4490"/>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2</a:t>
            </a:r>
            <a:endParaRPr lang="en-US" sz="1200" dirty="0">
              <a:latin typeface="Arial" pitchFamily="34" charset="0"/>
              <a:cs typeface="Arial" pitchFamily="34" charset="0"/>
            </a:endParaRPr>
          </a:p>
        </p:txBody>
      </p:sp>
      <p:sp>
        <p:nvSpPr>
          <p:cNvPr id="34" name="TextBox 33"/>
          <p:cNvSpPr txBox="1"/>
          <p:nvPr/>
        </p:nvSpPr>
        <p:spPr>
          <a:xfrm>
            <a:off x="457199" y="6324600"/>
            <a:ext cx="5986182" cy="1169551"/>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NCOR1 regulates motility of LNCaP cells. </a:t>
            </a:r>
            <a:r>
              <a:rPr lang="en-US" sz="1000" dirty="0" smtClean="0">
                <a:latin typeface="Arial" panose="020B0604020202020204" pitchFamily="34" charset="0"/>
                <a:cs typeface="Arial" panose="020B0604020202020204" pitchFamily="34" charset="0"/>
              </a:rPr>
              <a:t>A. LNCaP cells were transfected with either Control or NCOR1 specific siRNA. 48  hours later cell were </a:t>
            </a:r>
            <a:r>
              <a:rPr lang="en-US" sz="1000" dirty="0" err="1" smtClean="0">
                <a:latin typeface="Arial" panose="020B0604020202020204" pitchFamily="34" charset="0"/>
                <a:cs typeface="Arial" panose="020B0604020202020204" pitchFamily="34" charset="0"/>
              </a:rPr>
              <a:t>trypsinized</a:t>
            </a:r>
            <a:r>
              <a:rPr lang="en-US" sz="1000" dirty="0" smtClean="0">
                <a:latin typeface="Arial" panose="020B0604020202020204" pitchFamily="34" charset="0"/>
                <a:cs typeface="Arial" panose="020B0604020202020204" pitchFamily="34" charset="0"/>
              </a:rPr>
              <a:t> and plated on a fluorescent bead covered plate in media supplemented with FBS or FBS and 1 µM </a:t>
            </a:r>
            <a:r>
              <a:rPr lang="en-US" sz="1000" dirty="0" err="1" smtClean="0">
                <a:latin typeface="Arial" panose="020B0604020202020204" pitchFamily="34" charset="0"/>
                <a:cs typeface="Arial" panose="020B0604020202020204" pitchFamily="34" charset="0"/>
              </a:rPr>
              <a:t>bicalutamide</a:t>
            </a:r>
            <a:r>
              <a:rPr lang="en-US" sz="1000" dirty="0" smtClean="0">
                <a:latin typeface="Arial" panose="020B0604020202020204" pitchFamily="34" charset="0"/>
                <a:cs typeface="Arial" panose="020B0604020202020204" pitchFamily="34" charset="0"/>
              </a:rPr>
              <a:t>. 24 hours later cell tracks were captured on fluorescent microscope. B. Cells transfected as in A were plated onto </a:t>
            </a:r>
            <a:r>
              <a:rPr lang="en-US" sz="1000" dirty="0" err="1" smtClean="0">
                <a:latin typeface="Arial" panose="020B0604020202020204" pitchFamily="34" charset="0"/>
                <a:cs typeface="Arial" panose="020B0604020202020204" pitchFamily="34" charset="0"/>
              </a:rPr>
              <a:t>xCelligence</a:t>
            </a:r>
            <a:r>
              <a:rPr lang="en-US" sz="1000" dirty="0" smtClean="0">
                <a:latin typeface="Arial" panose="020B0604020202020204" pitchFamily="34" charset="0"/>
                <a:cs typeface="Arial" panose="020B0604020202020204" pitchFamily="34" charset="0"/>
              </a:rPr>
              <a:t> CIM plate with the bottom chamber filled with medium supplemented with 10% FBS and 1 </a:t>
            </a:r>
            <a:r>
              <a:rPr lang="en-US" sz="1000" dirty="0">
                <a:latin typeface="Arial" panose="020B0604020202020204" pitchFamily="34" charset="0"/>
                <a:cs typeface="Arial" panose="020B0604020202020204" pitchFamily="34" charset="0"/>
              </a:rPr>
              <a:t>µM </a:t>
            </a:r>
            <a:r>
              <a:rPr lang="en-US" sz="1000" dirty="0" err="1" smtClean="0">
                <a:latin typeface="Arial" panose="020B0604020202020204" pitchFamily="34" charset="0"/>
                <a:cs typeface="Arial" panose="020B0604020202020204" pitchFamily="34" charset="0"/>
              </a:rPr>
              <a:t>bicalutamide</a:t>
            </a:r>
            <a:r>
              <a:rPr lang="en-US" sz="1000" dirty="0" smtClean="0">
                <a:latin typeface="Arial" panose="020B0604020202020204" pitchFamily="34" charset="0"/>
                <a:cs typeface="Arial" panose="020B0604020202020204" pitchFamily="34" charset="0"/>
              </a:rPr>
              <a:t>. </a:t>
            </a:r>
            <a:r>
              <a:rPr lang="en-US" sz="1000" smtClean="0">
                <a:latin typeface="Arial" panose="020B0604020202020204" pitchFamily="34" charset="0"/>
                <a:cs typeface="Arial" panose="020B0604020202020204" pitchFamily="34" charset="0"/>
              </a:rPr>
              <a:t>Cellular Impedance </a:t>
            </a:r>
            <a:r>
              <a:rPr lang="en-US" sz="1000" dirty="0" smtClean="0">
                <a:latin typeface="Arial" panose="020B0604020202020204" pitchFamily="34" charset="0"/>
                <a:cs typeface="Arial" panose="020B0604020202020204" pitchFamily="34" charset="0"/>
              </a:rPr>
              <a:t>was measured as a function of time and is directly proportional to the number of cells migrated through the porous membrane.</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8543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457200"/>
            <a:ext cx="2743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749" y="457200"/>
            <a:ext cx="2743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12920" y="1066800"/>
            <a:ext cx="1473480" cy="553998"/>
          </a:xfrm>
          <a:prstGeom prst="rect">
            <a:avLst/>
          </a:prstGeom>
          <a:noFill/>
        </p:spPr>
        <p:txBody>
          <a:bodyPr wrap="none" rtlCol="0">
            <a:spAutoFit/>
          </a:bodyPr>
          <a:lstStyle/>
          <a:p>
            <a:r>
              <a:rPr lang="en-US" sz="1000" b="1" dirty="0" smtClean="0">
                <a:latin typeface="Arial" pitchFamily="34" charset="0"/>
                <a:cs typeface="Arial" pitchFamily="34" charset="0"/>
              </a:rPr>
              <a:t>NES=1.46358</a:t>
            </a:r>
          </a:p>
          <a:p>
            <a:r>
              <a:rPr lang="en-US" sz="1000" b="1" dirty="0" smtClean="0">
                <a:latin typeface="Arial" pitchFamily="34" charset="0"/>
                <a:cs typeface="Arial" pitchFamily="34" charset="0"/>
              </a:rPr>
              <a:t>FDR q-value=0.0886</a:t>
            </a:r>
          </a:p>
          <a:p>
            <a:r>
              <a:rPr lang="en-US" sz="1000" b="1" dirty="0" smtClean="0">
                <a:latin typeface="Arial" pitchFamily="34" charset="0"/>
                <a:cs typeface="Arial" pitchFamily="34" charset="0"/>
              </a:rPr>
              <a:t>NOM p-value&lt;0.0001</a:t>
            </a:r>
            <a:endParaRPr lang="en-US" sz="1000" b="1" dirty="0">
              <a:latin typeface="Arial" pitchFamily="34" charset="0"/>
              <a:cs typeface="Arial" pitchFamily="34" charset="0"/>
            </a:endParaRPr>
          </a:p>
        </p:txBody>
      </p:sp>
      <p:sp>
        <p:nvSpPr>
          <p:cNvPr id="8" name="TextBox 7"/>
          <p:cNvSpPr txBox="1"/>
          <p:nvPr/>
        </p:nvSpPr>
        <p:spPr>
          <a:xfrm>
            <a:off x="838200" y="1066800"/>
            <a:ext cx="1473480" cy="553998"/>
          </a:xfrm>
          <a:prstGeom prst="rect">
            <a:avLst/>
          </a:prstGeom>
          <a:noFill/>
        </p:spPr>
        <p:txBody>
          <a:bodyPr wrap="none" rtlCol="0">
            <a:spAutoFit/>
          </a:bodyPr>
          <a:lstStyle/>
          <a:p>
            <a:r>
              <a:rPr lang="en-US" sz="1000" b="1" dirty="0" smtClean="0">
                <a:latin typeface="Arial" pitchFamily="34" charset="0"/>
                <a:cs typeface="Arial" pitchFamily="34" charset="0"/>
              </a:rPr>
              <a:t>NES=1.5549</a:t>
            </a:r>
          </a:p>
          <a:p>
            <a:r>
              <a:rPr lang="en-US" sz="1000" b="1" dirty="0" smtClean="0">
                <a:latin typeface="Arial" pitchFamily="34" charset="0"/>
                <a:cs typeface="Arial" pitchFamily="34" charset="0"/>
              </a:rPr>
              <a:t>FDR q-value=0.0952</a:t>
            </a:r>
          </a:p>
          <a:p>
            <a:r>
              <a:rPr lang="en-US" sz="1000" b="1" dirty="0" smtClean="0">
                <a:latin typeface="Arial" pitchFamily="34" charset="0"/>
                <a:cs typeface="Arial" pitchFamily="34" charset="0"/>
              </a:rPr>
              <a:t>NOM p-value&lt;0.0001</a:t>
            </a:r>
            <a:endParaRPr lang="en-US" sz="1000" b="1" dirty="0">
              <a:latin typeface="Arial" pitchFamily="34" charset="0"/>
              <a:cs typeface="Arial" pitchFamily="34" charset="0"/>
            </a:endParaRPr>
          </a:p>
        </p:txBody>
      </p:sp>
      <p:sp>
        <p:nvSpPr>
          <p:cNvPr id="6" name="TextBox 5"/>
          <p:cNvSpPr txBox="1"/>
          <p:nvPr/>
        </p:nvSpPr>
        <p:spPr>
          <a:xfrm>
            <a:off x="228600" y="2286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sp>
        <p:nvSpPr>
          <p:cNvPr id="7" name="TextBox 6"/>
          <p:cNvSpPr txBox="1"/>
          <p:nvPr/>
        </p:nvSpPr>
        <p:spPr>
          <a:xfrm>
            <a:off x="3446542" y="2286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sp>
        <p:nvSpPr>
          <p:cNvPr id="9" name="TextBox 8"/>
          <p:cNvSpPr txBox="1"/>
          <p:nvPr/>
        </p:nvSpPr>
        <p:spPr>
          <a:xfrm>
            <a:off x="0" y="4490"/>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3</a:t>
            </a:r>
            <a:endParaRPr lang="en-US" sz="1200" dirty="0">
              <a:latin typeface="Arial" pitchFamily="34" charset="0"/>
              <a:cs typeface="Arial" pitchFamily="34" charset="0"/>
            </a:endParaRPr>
          </a:p>
        </p:txBody>
      </p:sp>
      <p:sp>
        <p:nvSpPr>
          <p:cNvPr id="10" name="TextBox 9"/>
          <p:cNvSpPr txBox="1"/>
          <p:nvPr/>
        </p:nvSpPr>
        <p:spPr>
          <a:xfrm>
            <a:off x="246142" y="6227802"/>
            <a:ext cx="6400800" cy="707886"/>
          </a:xfrm>
          <a:prstGeom prst="rect">
            <a:avLst/>
          </a:prstGeom>
          <a:noFill/>
        </p:spPr>
        <p:txBody>
          <a:bodyPr wrap="square" rtlCol="0">
            <a:spAutoFit/>
          </a:bodyPr>
          <a:lstStyle/>
          <a:p>
            <a:pPr algn="just"/>
            <a:r>
              <a:rPr lang="en-US" sz="1000" b="1" dirty="0" smtClean="0">
                <a:latin typeface="Arial" pitchFamily="34" charset="0"/>
                <a:cs typeface="Arial" pitchFamily="34" charset="0"/>
              </a:rPr>
              <a:t>AR signature is present among </a:t>
            </a:r>
            <a:r>
              <a:rPr lang="en-US" sz="1000" b="1" dirty="0" smtClean="0">
                <a:latin typeface="Arial" pitchFamily="34" charset="0"/>
                <a:cs typeface="Arial" pitchFamily="34" charset="0"/>
              </a:rPr>
              <a:t>bicalutamide </a:t>
            </a:r>
            <a:r>
              <a:rPr lang="en-US" sz="1000" b="1" dirty="0" smtClean="0">
                <a:latin typeface="Arial" pitchFamily="34" charset="0"/>
                <a:cs typeface="Arial" pitchFamily="34" charset="0"/>
              </a:rPr>
              <a:t>treated genes in both control and NCOR1 depleted cells. </a:t>
            </a:r>
            <a:r>
              <a:rPr lang="en-US" sz="1000" dirty="0" smtClean="0">
                <a:latin typeface="Arial" pitchFamily="34" charset="0"/>
                <a:cs typeface="Arial" pitchFamily="34" charset="0"/>
              </a:rPr>
              <a:t>A. GSEA of AR signature among genes regulated by bicalutamide in control siRNA transfected LNCaP cells. B. </a:t>
            </a:r>
            <a:r>
              <a:rPr lang="en-US" sz="1000" dirty="0">
                <a:latin typeface="Arial" pitchFamily="34" charset="0"/>
                <a:cs typeface="Arial" pitchFamily="34" charset="0"/>
              </a:rPr>
              <a:t>GSEA of AR signature among genes regulated by </a:t>
            </a:r>
            <a:r>
              <a:rPr lang="en-US" sz="1000" dirty="0" smtClean="0">
                <a:latin typeface="Arial" pitchFamily="34" charset="0"/>
                <a:cs typeface="Arial" pitchFamily="34" charset="0"/>
              </a:rPr>
              <a:t>bicalutamide </a:t>
            </a:r>
            <a:r>
              <a:rPr lang="en-US" sz="1000" dirty="0">
                <a:latin typeface="Arial" pitchFamily="34" charset="0"/>
                <a:cs typeface="Arial" pitchFamily="34" charset="0"/>
              </a:rPr>
              <a:t>in </a:t>
            </a:r>
            <a:r>
              <a:rPr lang="en-US" sz="1000" dirty="0" smtClean="0">
                <a:latin typeface="Arial" pitchFamily="34" charset="0"/>
                <a:cs typeface="Arial" pitchFamily="34" charset="0"/>
              </a:rPr>
              <a:t>NCOR1 depleted LNCaP </a:t>
            </a:r>
            <a:r>
              <a:rPr lang="en-US" sz="1000" dirty="0">
                <a:latin typeface="Arial" pitchFamily="34" charset="0"/>
                <a:cs typeface="Arial" pitchFamily="34" charset="0"/>
              </a:rPr>
              <a:t>cells. </a:t>
            </a:r>
            <a:r>
              <a:rPr lang="en-US" sz="1000" dirty="0" smtClean="0">
                <a:latin typeface="Arial" pitchFamily="34" charset="0"/>
                <a:cs typeface="Arial" pitchFamily="34" charset="0"/>
              </a:rPr>
              <a:t>C. GSEA of SIAH2 signature in genes set </a:t>
            </a:r>
            <a:r>
              <a:rPr lang="en-US" sz="1000" dirty="0" err="1" smtClean="0">
                <a:latin typeface="Arial" pitchFamily="34" charset="0"/>
                <a:cs typeface="Arial" pitchFamily="34" charset="0"/>
              </a:rPr>
              <a:t>Control_bicalutamide</a:t>
            </a:r>
            <a:r>
              <a:rPr lang="en-US" sz="1000" dirty="0" smtClean="0">
                <a:latin typeface="Arial" pitchFamily="34" charset="0"/>
                <a:cs typeface="Arial" pitchFamily="34" charset="0"/>
              </a:rPr>
              <a:t> – NCOR1_bicalutamide .</a:t>
            </a:r>
            <a:endParaRPr lang="en-US" sz="1000" dirty="0">
              <a:latin typeface="Arial" pitchFamily="34" charset="0"/>
              <a:cs typeface="Arial" pitchFamily="34" charset="0"/>
            </a:endParaRPr>
          </a:p>
        </p:txBody>
      </p:sp>
      <p:sp>
        <p:nvSpPr>
          <p:cNvPr id="11" name="TextBox 10"/>
          <p:cNvSpPr txBox="1"/>
          <p:nvPr/>
        </p:nvSpPr>
        <p:spPr>
          <a:xfrm>
            <a:off x="220584" y="3200400"/>
            <a:ext cx="295274" cy="276999"/>
          </a:xfrm>
          <a:prstGeom prst="rect">
            <a:avLst/>
          </a:prstGeom>
          <a:noFill/>
        </p:spPr>
        <p:txBody>
          <a:bodyPr wrap="none" rtlCol="0">
            <a:spAutoFit/>
          </a:bodyPr>
          <a:lstStyle/>
          <a:p>
            <a:r>
              <a:rPr lang="en-US" sz="1200" dirty="0" smtClean="0">
                <a:latin typeface="Arial" pitchFamily="34" charset="0"/>
                <a:cs typeface="Arial" pitchFamily="34" charset="0"/>
              </a:rPr>
              <a:t>C</a:t>
            </a:r>
            <a:endParaRPr lang="en-US" sz="1200" dirty="0">
              <a:latin typeface="Arial" pitchFamily="34" charset="0"/>
              <a:cs typeface="Arial"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4246577464"/>
              </p:ext>
            </p:extLst>
          </p:nvPr>
        </p:nvGraphicFramePr>
        <p:xfrm>
          <a:off x="538035" y="3349688"/>
          <a:ext cx="2743200" cy="2743200"/>
        </p:xfrm>
        <a:graphic>
          <a:graphicData uri="http://schemas.openxmlformats.org/presentationml/2006/ole">
            <mc:AlternateContent xmlns:mc="http://schemas.openxmlformats.org/markup-compatibility/2006">
              <mc:Choice xmlns:v="urn:schemas-microsoft-com:vml" Requires="v">
                <p:oleObj spid="_x0000_s1059" name="Image" r:id="rId5" imgW="6348960" imgH="6348960" progId="Photoshop.Image.11">
                  <p:embed/>
                </p:oleObj>
              </mc:Choice>
              <mc:Fallback>
                <p:oleObj name="Image" r:id="rId5" imgW="6348960" imgH="6348960" progId="Photoshop.Image.11">
                  <p:embed/>
                  <p:pic>
                    <p:nvPicPr>
                      <p:cNvPr id="0" name=""/>
                      <p:cNvPicPr/>
                      <p:nvPr/>
                    </p:nvPicPr>
                    <p:blipFill>
                      <a:blip r:embed="rId6"/>
                      <a:stretch>
                        <a:fillRect/>
                      </a:stretch>
                    </p:blipFill>
                    <p:spPr>
                      <a:xfrm>
                        <a:off x="538035" y="3349688"/>
                        <a:ext cx="2743200" cy="2743200"/>
                      </a:xfrm>
                      <a:prstGeom prst="rect">
                        <a:avLst/>
                      </a:prstGeom>
                    </p:spPr>
                  </p:pic>
                </p:oleObj>
              </mc:Fallback>
            </mc:AlternateContent>
          </a:graphicData>
        </a:graphic>
      </p:graphicFrame>
      <p:sp>
        <p:nvSpPr>
          <p:cNvPr id="13" name="TextBox 12"/>
          <p:cNvSpPr txBox="1"/>
          <p:nvPr/>
        </p:nvSpPr>
        <p:spPr>
          <a:xfrm>
            <a:off x="827595" y="3939920"/>
            <a:ext cx="1160895" cy="461665"/>
          </a:xfrm>
          <a:prstGeom prst="rect">
            <a:avLst/>
          </a:prstGeom>
          <a:noFill/>
        </p:spPr>
        <p:txBody>
          <a:bodyPr wrap="none" rtlCol="0">
            <a:spAutoFit/>
          </a:bodyPr>
          <a:lstStyle/>
          <a:p>
            <a:r>
              <a:rPr lang="en-US" sz="800" b="1" dirty="0" smtClean="0">
                <a:latin typeface="Arial" pitchFamily="34" charset="0"/>
                <a:cs typeface="Arial" pitchFamily="34" charset="0"/>
              </a:rPr>
              <a:t>NES=1.2258</a:t>
            </a:r>
          </a:p>
          <a:p>
            <a:r>
              <a:rPr lang="en-US" sz="800" b="1" dirty="0" smtClean="0">
                <a:latin typeface="Arial" pitchFamily="34" charset="0"/>
                <a:cs typeface="Arial" pitchFamily="34" charset="0"/>
              </a:rPr>
              <a:t>FDR q-value=0.2101</a:t>
            </a:r>
          </a:p>
          <a:p>
            <a:r>
              <a:rPr lang="en-US" sz="800" b="1" dirty="0" smtClean="0">
                <a:latin typeface="Arial" pitchFamily="34" charset="0"/>
                <a:cs typeface="Arial" pitchFamily="34" charset="0"/>
              </a:rPr>
              <a:t>p-value=0.046</a:t>
            </a:r>
            <a:endParaRPr lang="en-US" sz="800" b="1" dirty="0">
              <a:latin typeface="Arial" pitchFamily="34" charset="0"/>
              <a:cs typeface="Arial" pitchFamily="34" charset="0"/>
            </a:endParaRPr>
          </a:p>
        </p:txBody>
      </p:sp>
    </p:spTree>
    <p:extLst>
      <p:ext uri="{BB962C8B-B14F-4D97-AF65-F5344CB8AC3E}">
        <p14:creationId xmlns:p14="http://schemas.microsoft.com/office/powerpoint/2010/main" val="367623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538"/>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4</a:t>
            </a:r>
            <a:endParaRPr lang="en-US" sz="1200" dirty="0">
              <a:latin typeface="Arial" pitchFamily="34" charset="0"/>
              <a:cs typeface="Arial" pitchFamily="34" charset="0"/>
            </a:endParaRPr>
          </a:p>
        </p:txBody>
      </p:sp>
      <p:sp>
        <p:nvSpPr>
          <p:cNvPr id="4" name="TextBox 3"/>
          <p:cNvSpPr txBox="1"/>
          <p:nvPr/>
        </p:nvSpPr>
        <p:spPr>
          <a:xfrm>
            <a:off x="228600" y="6172200"/>
            <a:ext cx="6400800" cy="1169551"/>
          </a:xfrm>
          <a:prstGeom prst="rect">
            <a:avLst/>
          </a:prstGeom>
          <a:noFill/>
        </p:spPr>
        <p:txBody>
          <a:bodyPr wrap="square" rtlCol="0">
            <a:spAutoFit/>
          </a:bodyPr>
          <a:lstStyle/>
          <a:p>
            <a:pPr algn="just"/>
            <a:r>
              <a:rPr lang="en-US" sz="1000" b="1" dirty="0" smtClean="0">
                <a:latin typeface="Arial" pitchFamily="34" charset="0"/>
                <a:cs typeface="Arial" pitchFamily="34" charset="0"/>
              </a:rPr>
              <a:t>Comparative levels of UGT2B15 and UGT2B17 mRNA expression in LNCaP and C4-2 cells. </a:t>
            </a:r>
            <a:r>
              <a:rPr lang="en-US" sz="1000" dirty="0" smtClean="0">
                <a:latin typeface="Arial" pitchFamily="34" charset="0"/>
                <a:cs typeface="Arial" pitchFamily="34" charset="0"/>
              </a:rPr>
              <a:t>A.</a:t>
            </a:r>
            <a:r>
              <a:rPr lang="en-US" sz="1000" b="1" dirty="0" smtClean="0">
                <a:latin typeface="Arial" pitchFamily="34" charset="0"/>
                <a:cs typeface="Arial" pitchFamily="34" charset="0"/>
              </a:rPr>
              <a:t> </a:t>
            </a:r>
            <a:r>
              <a:rPr lang="en-US" sz="1000" dirty="0" smtClean="0">
                <a:latin typeface="Arial" pitchFamily="34" charset="0"/>
                <a:cs typeface="Arial" pitchFamily="34" charset="0"/>
              </a:rPr>
              <a:t>LNCaP or C4-2 cells were plated in medium supplemented with FBS or </a:t>
            </a:r>
            <a:r>
              <a:rPr lang="en-US" sz="1000" dirty="0" err="1" smtClean="0">
                <a:latin typeface="Arial" pitchFamily="34" charset="0"/>
                <a:cs typeface="Arial" pitchFamily="34" charset="0"/>
              </a:rPr>
              <a:t>cssas</a:t>
            </a:r>
            <a:r>
              <a:rPr lang="en-US" sz="1000" dirty="0" smtClean="0">
                <a:latin typeface="Arial" pitchFamily="34" charset="0"/>
                <a:cs typeface="Arial" pitchFamily="34" charset="0"/>
              </a:rPr>
              <a:t> indicated and treated with either vehicle (ethanol), 1 µM </a:t>
            </a:r>
            <a:r>
              <a:rPr lang="en-US" sz="1000" dirty="0" smtClean="0">
                <a:latin typeface="Arial" pitchFamily="34" charset="0"/>
                <a:cs typeface="Arial" pitchFamily="34" charset="0"/>
              </a:rPr>
              <a:t>bicalutamide, </a:t>
            </a:r>
            <a:r>
              <a:rPr lang="en-US" sz="1000" dirty="0" smtClean="0">
                <a:latin typeface="Arial" pitchFamily="34" charset="0"/>
                <a:cs typeface="Arial" pitchFamily="34" charset="0"/>
              </a:rPr>
              <a:t>or 1 µM MDV3100 for 48 hours. RNA was analyzed for NCOR1 and 18S expression. B. C4-2 or LNCaP cells were grown for 48 hours in medium supplemented with FBS or </a:t>
            </a:r>
            <a:r>
              <a:rPr lang="en-US" sz="1000" dirty="0" err="1" smtClean="0">
                <a:latin typeface="Arial" pitchFamily="34" charset="0"/>
                <a:cs typeface="Arial" pitchFamily="34" charset="0"/>
              </a:rPr>
              <a:t>css</a:t>
            </a:r>
            <a:r>
              <a:rPr lang="en-US" sz="1000" dirty="0" smtClean="0">
                <a:latin typeface="Arial" pitchFamily="34" charset="0"/>
                <a:cs typeface="Arial" pitchFamily="34" charset="0"/>
              </a:rPr>
              <a:t> as indicated. Proteins were extracted and analyzed for NCOR1, AR and tubulin protein levels by Western blotting. C-D. RNA from A was used to compare UGT2B15 (C) and UGT2B17 (D) expression by quantitative RT-PCR. Due to large scale differences in expression  logarithmic  Y axis was used. </a:t>
            </a:r>
            <a:endParaRPr lang="en-US" sz="1000" dirty="0">
              <a:latin typeface="Arial" pitchFamily="34" charset="0"/>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1576" y="1371006"/>
            <a:ext cx="1828800" cy="337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1576" y="2257146"/>
            <a:ext cx="1828800" cy="265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01576" y="1820268"/>
            <a:ext cx="1828800" cy="338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806576" y="1371006"/>
            <a:ext cx="815736" cy="1169551"/>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NCOR1</a:t>
            </a:r>
          </a:p>
          <a:p>
            <a:endParaRPr lang="en-US" sz="1400" b="1" dirty="0" smtClean="0">
              <a:latin typeface="Arial" panose="020B0604020202020204" pitchFamily="34" charset="0"/>
              <a:cs typeface="Arial" panose="020B0604020202020204" pitchFamily="34" charset="0"/>
            </a:endParaRPr>
          </a:p>
          <a:p>
            <a:r>
              <a:rPr lang="en-US" sz="1400" b="1" dirty="0" smtClean="0">
                <a:latin typeface="Arial" panose="020B0604020202020204" pitchFamily="34" charset="0"/>
                <a:cs typeface="Arial" panose="020B0604020202020204" pitchFamily="34" charset="0"/>
              </a:rPr>
              <a:t>AR</a:t>
            </a:r>
          </a:p>
          <a:p>
            <a:endParaRPr lang="en-US" sz="1400" b="1" dirty="0" smtClean="0">
              <a:latin typeface="Arial" panose="020B0604020202020204" pitchFamily="34" charset="0"/>
              <a:cs typeface="Arial" panose="020B0604020202020204" pitchFamily="34" charset="0"/>
            </a:endParaRPr>
          </a:p>
          <a:p>
            <a:r>
              <a:rPr lang="en-US" sz="1400" b="1" dirty="0" smtClean="0">
                <a:latin typeface="Arial" panose="020B0604020202020204" pitchFamily="34" charset="0"/>
                <a:cs typeface="Arial" panose="020B0604020202020204" pitchFamily="34" charset="0"/>
              </a:rPr>
              <a:t>Tubulin</a:t>
            </a:r>
            <a:endParaRPr lang="en-US" sz="1400" b="1" dirty="0">
              <a:latin typeface="Arial" panose="020B0604020202020204" pitchFamily="34" charset="0"/>
              <a:cs typeface="Arial" panose="020B0604020202020204" pitchFamily="34" charset="0"/>
            </a:endParaRPr>
          </a:p>
        </p:txBody>
      </p:sp>
      <p:sp>
        <p:nvSpPr>
          <p:cNvPr id="10" name="TextBox 9"/>
          <p:cNvSpPr txBox="1"/>
          <p:nvPr/>
        </p:nvSpPr>
        <p:spPr>
          <a:xfrm>
            <a:off x="4053976" y="685206"/>
            <a:ext cx="1608133" cy="307777"/>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C4-2         LNCaP</a:t>
            </a:r>
            <a:endParaRPr lang="en-US" sz="1400" b="1" dirty="0">
              <a:latin typeface="Arial" panose="020B0604020202020204" pitchFamily="34" charset="0"/>
              <a:cs typeface="Arial" panose="020B0604020202020204" pitchFamily="34" charset="0"/>
            </a:endParaRPr>
          </a:p>
        </p:txBody>
      </p:sp>
      <p:sp>
        <p:nvSpPr>
          <p:cNvPr id="11" name="TextBox 10"/>
          <p:cNvSpPr txBox="1"/>
          <p:nvPr/>
        </p:nvSpPr>
        <p:spPr>
          <a:xfrm>
            <a:off x="3890869" y="1073389"/>
            <a:ext cx="1829347"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FBS    </a:t>
            </a:r>
            <a:r>
              <a:rPr lang="en-US" sz="1200" b="1" dirty="0" err="1" smtClean="0">
                <a:latin typeface="Arial" panose="020B0604020202020204" pitchFamily="34" charset="0"/>
                <a:cs typeface="Arial" panose="020B0604020202020204" pitchFamily="34" charset="0"/>
              </a:rPr>
              <a:t>css</a:t>
            </a:r>
            <a:r>
              <a:rPr lang="en-US" sz="1200" b="1" dirty="0" smtClean="0">
                <a:latin typeface="Arial" panose="020B0604020202020204" pitchFamily="34" charset="0"/>
                <a:cs typeface="Arial" panose="020B0604020202020204" pitchFamily="34" charset="0"/>
              </a:rPr>
              <a:t>     FBS   </a:t>
            </a:r>
            <a:r>
              <a:rPr lang="en-US" sz="1200" b="1" dirty="0" err="1" smtClean="0">
                <a:latin typeface="Arial" panose="020B0604020202020204" pitchFamily="34" charset="0"/>
                <a:cs typeface="Arial" panose="020B0604020202020204" pitchFamily="34" charset="0"/>
              </a:rPr>
              <a:t>css</a:t>
            </a:r>
            <a:endParaRPr lang="en-US" sz="1200" b="1" dirty="0">
              <a:latin typeface="Arial" panose="020B0604020202020204" pitchFamily="34" charset="0"/>
              <a:cs typeface="Arial" panose="020B0604020202020204" pitchFamily="34" charset="0"/>
            </a:endParaRPr>
          </a:p>
        </p:txBody>
      </p:sp>
      <p:graphicFrame>
        <p:nvGraphicFramePr>
          <p:cNvPr id="12" name="Chart 11"/>
          <p:cNvGraphicFramePr>
            <a:graphicFrameLocks/>
          </p:cNvGraphicFramePr>
          <p:nvPr>
            <p:extLst>
              <p:ext uri="{D42A27DB-BD31-4B8C-83A1-F6EECF244321}">
                <p14:modId xmlns:p14="http://schemas.microsoft.com/office/powerpoint/2010/main" val="532612457"/>
              </p:ext>
            </p:extLst>
          </p:nvPr>
        </p:nvGraphicFramePr>
        <p:xfrm>
          <a:off x="381000" y="565704"/>
          <a:ext cx="2828925" cy="2286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p:cNvGraphicFramePr>
            <a:graphicFrameLocks/>
          </p:cNvGraphicFramePr>
          <p:nvPr>
            <p:extLst>
              <p:ext uri="{D42A27DB-BD31-4B8C-83A1-F6EECF244321}">
                <p14:modId xmlns:p14="http://schemas.microsoft.com/office/powerpoint/2010/main" val="2678413766"/>
              </p:ext>
            </p:extLst>
          </p:nvPr>
        </p:nvGraphicFramePr>
        <p:xfrm>
          <a:off x="367466" y="3193865"/>
          <a:ext cx="2680534" cy="23669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hart 13"/>
          <p:cNvGraphicFramePr>
            <a:graphicFrameLocks/>
          </p:cNvGraphicFramePr>
          <p:nvPr>
            <p:extLst>
              <p:ext uri="{D42A27DB-BD31-4B8C-83A1-F6EECF244321}">
                <p14:modId xmlns:p14="http://schemas.microsoft.com/office/powerpoint/2010/main" val="757787010"/>
              </p:ext>
            </p:extLst>
          </p:nvPr>
        </p:nvGraphicFramePr>
        <p:xfrm>
          <a:off x="3657600" y="3048000"/>
          <a:ext cx="2828925" cy="2500313"/>
        </p:xfrm>
        <a:graphic>
          <a:graphicData uri="http://schemas.openxmlformats.org/drawingml/2006/chart">
            <c:chart xmlns:c="http://schemas.openxmlformats.org/drawingml/2006/chart" xmlns:r="http://schemas.openxmlformats.org/officeDocument/2006/relationships" r:id="rId7"/>
          </a:graphicData>
        </a:graphic>
      </p:graphicFrame>
      <p:sp>
        <p:nvSpPr>
          <p:cNvPr id="15" name="TextBox 14"/>
          <p:cNvSpPr txBox="1"/>
          <p:nvPr/>
        </p:nvSpPr>
        <p:spPr>
          <a:xfrm>
            <a:off x="223837" y="3048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sp>
        <p:nvSpPr>
          <p:cNvPr id="16" name="TextBox 15"/>
          <p:cNvSpPr txBox="1"/>
          <p:nvPr/>
        </p:nvSpPr>
        <p:spPr>
          <a:xfrm>
            <a:off x="3522742" y="3048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sp>
        <p:nvSpPr>
          <p:cNvPr id="17" name="TextBox 16"/>
          <p:cNvSpPr txBox="1"/>
          <p:nvPr/>
        </p:nvSpPr>
        <p:spPr>
          <a:xfrm>
            <a:off x="3520967" y="2923401"/>
            <a:ext cx="295274" cy="276999"/>
          </a:xfrm>
          <a:prstGeom prst="rect">
            <a:avLst/>
          </a:prstGeom>
          <a:noFill/>
        </p:spPr>
        <p:txBody>
          <a:bodyPr wrap="none" rtlCol="0">
            <a:spAutoFit/>
          </a:bodyPr>
          <a:lstStyle/>
          <a:p>
            <a:r>
              <a:rPr lang="en-US" sz="1200" dirty="0" smtClean="0">
                <a:latin typeface="Arial" pitchFamily="34" charset="0"/>
                <a:cs typeface="Arial" pitchFamily="34" charset="0"/>
              </a:rPr>
              <a:t>D</a:t>
            </a:r>
            <a:endParaRPr lang="en-US" sz="1200" dirty="0">
              <a:latin typeface="Arial" pitchFamily="34" charset="0"/>
              <a:cs typeface="Arial" pitchFamily="34" charset="0"/>
            </a:endParaRPr>
          </a:p>
        </p:txBody>
      </p:sp>
      <p:sp>
        <p:nvSpPr>
          <p:cNvPr id="18" name="TextBox 17"/>
          <p:cNvSpPr txBox="1"/>
          <p:nvPr/>
        </p:nvSpPr>
        <p:spPr>
          <a:xfrm>
            <a:off x="228600" y="2916866"/>
            <a:ext cx="295274" cy="276999"/>
          </a:xfrm>
          <a:prstGeom prst="rect">
            <a:avLst/>
          </a:prstGeom>
          <a:noFill/>
        </p:spPr>
        <p:txBody>
          <a:bodyPr wrap="none" rtlCol="0">
            <a:spAutoFit/>
          </a:bodyPr>
          <a:lstStyle/>
          <a:p>
            <a:r>
              <a:rPr lang="en-US" sz="1200" dirty="0" smtClean="0">
                <a:latin typeface="Arial" pitchFamily="34" charset="0"/>
                <a:cs typeface="Arial" pitchFamily="34" charset="0"/>
              </a:rPr>
              <a:t>C</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883103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1"/>
          <p:cNvGraphicFramePr>
            <a:graphicFrameLocks noChangeAspect="1"/>
          </p:cNvGraphicFramePr>
          <p:nvPr>
            <p:extLst>
              <p:ext uri="{D42A27DB-BD31-4B8C-83A1-F6EECF244321}">
                <p14:modId xmlns:p14="http://schemas.microsoft.com/office/powerpoint/2010/main" val="181658443"/>
              </p:ext>
            </p:extLst>
          </p:nvPr>
        </p:nvGraphicFramePr>
        <p:xfrm>
          <a:off x="152400" y="304800"/>
          <a:ext cx="3213100" cy="25669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Object 12"/>
          <p:cNvGraphicFramePr>
            <a:graphicFrameLocks noChangeAspect="1"/>
          </p:cNvGraphicFramePr>
          <p:nvPr>
            <p:extLst>
              <p:ext uri="{D42A27DB-BD31-4B8C-83A1-F6EECF244321}">
                <p14:modId xmlns:p14="http://schemas.microsoft.com/office/powerpoint/2010/main" val="4184610838"/>
              </p:ext>
            </p:extLst>
          </p:nvPr>
        </p:nvGraphicFramePr>
        <p:xfrm>
          <a:off x="295275" y="3014662"/>
          <a:ext cx="2987675" cy="2154238"/>
        </p:xfrm>
        <a:graphic>
          <a:graphicData uri="http://schemas.openxmlformats.org/drawingml/2006/chart">
            <c:chart xmlns:c="http://schemas.openxmlformats.org/drawingml/2006/chart" xmlns:r="http://schemas.openxmlformats.org/officeDocument/2006/relationships" r:id="rId3"/>
          </a:graphicData>
        </a:graphic>
      </p:graphicFrame>
      <p:sp>
        <p:nvSpPr>
          <p:cNvPr id="4" name="Line 16"/>
          <p:cNvSpPr>
            <a:spLocks noChangeShapeType="1"/>
          </p:cNvSpPr>
          <p:nvPr/>
        </p:nvSpPr>
        <p:spPr bwMode="auto">
          <a:xfrm>
            <a:off x="1089025" y="2778125"/>
            <a:ext cx="9921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Line 17"/>
          <p:cNvSpPr>
            <a:spLocks noChangeShapeType="1"/>
          </p:cNvSpPr>
          <p:nvPr/>
        </p:nvSpPr>
        <p:spPr bwMode="auto">
          <a:xfrm>
            <a:off x="2176462" y="2778125"/>
            <a:ext cx="992188" cy="0"/>
          </a:xfrm>
          <a:prstGeom prst="line">
            <a:avLst/>
          </a:prstGeom>
          <a:noFill/>
          <a:ln w="381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Text Box 18"/>
          <p:cNvSpPr txBox="1">
            <a:spLocks noChangeArrowheads="1"/>
          </p:cNvSpPr>
          <p:nvPr/>
        </p:nvSpPr>
        <p:spPr bwMode="auto">
          <a:xfrm>
            <a:off x="1161303" y="2877295"/>
            <a:ext cx="235673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b="1" dirty="0">
                <a:latin typeface="Arial" panose="020B0604020202020204" pitchFamily="34" charset="0"/>
                <a:cs typeface="Arial" panose="020B0604020202020204" pitchFamily="34" charset="0"/>
              </a:rPr>
              <a:t>C  </a:t>
            </a:r>
            <a:r>
              <a:rPr lang="en-US" sz="1200" b="1" dirty="0" err="1" smtClean="0">
                <a:latin typeface="Arial" panose="020B0604020202020204" pitchFamily="34" charset="0"/>
                <a:cs typeface="Arial" panose="020B0604020202020204" pitchFamily="34" charset="0"/>
              </a:rPr>
              <a:t>siRNa</a:t>
            </a:r>
            <a:r>
              <a:rPr lang="en-US" sz="1200" b="1" dirty="0" smtClean="0">
                <a:latin typeface="Arial" panose="020B0604020202020204" pitchFamily="34" charset="0"/>
                <a:cs typeface="Arial" panose="020B0604020202020204" pitchFamily="34" charset="0"/>
              </a:rPr>
              <a:t>        UGT2B15 </a:t>
            </a:r>
            <a:r>
              <a:rPr lang="en-US" sz="1200" b="1" dirty="0" err="1">
                <a:latin typeface="Arial" panose="020B0604020202020204" pitchFamily="34" charset="0"/>
                <a:cs typeface="Arial" panose="020B0604020202020204" pitchFamily="34" charset="0"/>
              </a:rPr>
              <a:t>siRNA</a:t>
            </a:r>
            <a:endParaRPr lang="en-US" sz="1200" b="1" dirty="0">
              <a:latin typeface="Arial" panose="020B0604020202020204" pitchFamily="34" charset="0"/>
              <a:cs typeface="Arial" panose="020B0604020202020204" pitchFamily="34" charset="0"/>
            </a:endParaRPr>
          </a:p>
        </p:txBody>
      </p:sp>
      <p:sp>
        <p:nvSpPr>
          <p:cNvPr id="7" name="Line 15"/>
          <p:cNvSpPr>
            <a:spLocks noChangeShapeType="1"/>
          </p:cNvSpPr>
          <p:nvPr/>
        </p:nvSpPr>
        <p:spPr bwMode="auto">
          <a:xfrm>
            <a:off x="2149475" y="639762"/>
            <a:ext cx="0" cy="42751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 name="Object 17"/>
          <p:cNvGraphicFramePr>
            <a:graphicFrameLocks noChangeAspect="1"/>
          </p:cNvGraphicFramePr>
          <p:nvPr>
            <p:extLst>
              <p:ext uri="{D42A27DB-BD31-4B8C-83A1-F6EECF244321}">
                <p14:modId xmlns:p14="http://schemas.microsoft.com/office/powerpoint/2010/main" val="2110970612"/>
              </p:ext>
            </p:extLst>
          </p:nvPr>
        </p:nvGraphicFramePr>
        <p:xfrm>
          <a:off x="255824" y="5610630"/>
          <a:ext cx="3096976" cy="1905000"/>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 Box 18"/>
          <p:cNvSpPr txBox="1">
            <a:spLocks noChangeArrowheads="1"/>
          </p:cNvSpPr>
          <p:nvPr/>
        </p:nvSpPr>
        <p:spPr bwMode="auto">
          <a:xfrm>
            <a:off x="1070161" y="5105400"/>
            <a:ext cx="235673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b="1" dirty="0">
                <a:latin typeface="Arial" panose="020B0604020202020204" pitchFamily="34" charset="0"/>
                <a:cs typeface="Arial" panose="020B0604020202020204" pitchFamily="34" charset="0"/>
              </a:rPr>
              <a:t>C  </a:t>
            </a:r>
            <a:r>
              <a:rPr lang="en-US" sz="1200" b="1" dirty="0" err="1" smtClean="0">
                <a:latin typeface="Arial" panose="020B0604020202020204" pitchFamily="34" charset="0"/>
                <a:cs typeface="Arial" panose="020B0604020202020204" pitchFamily="34" charset="0"/>
              </a:rPr>
              <a:t>siRNa</a:t>
            </a:r>
            <a:r>
              <a:rPr lang="en-US" sz="1200" b="1" dirty="0" smtClean="0">
                <a:latin typeface="Arial" panose="020B0604020202020204" pitchFamily="34" charset="0"/>
                <a:cs typeface="Arial" panose="020B0604020202020204" pitchFamily="34" charset="0"/>
              </a:rPr>
              <a:t>        UGT2B17 </a:t>
            </a:r>
            <a:r>
              <a:rPr lang="en-US" sz="1200" b="1" dirty="0" err="1">
                <a:latin typeface="Arial" panose="020B0604020202020204" pitchFamily="34" charset="0"/>
                <a:cs typeface="Arial" panose="020B0604020202020204" pitchFamily="34" charset="0"/>
              </a:rPr>
              <a:t>siRNA</a:t>
            </a:r>
            <a:endParaRPr lang="en-US" sz="1200" b="1" dirty="0">
              <a:latin typeface="Arial" panose="020B0604020202020204" pitchFamily="34" charset="0"/>
              <a:cs typeface="Arial" panose="020B0604020202020204" pitchFamily="34" charset="0"/>
            </a:endParaRPr>
          </a:p>
        </p:txBody>
      </p:sp>
      <p:sp>
        <p:nvSpPr>
          <p:cNvPr id="10" name="Line 16"/>
          <p:cNvSpPr>
            <a:spLocks noChangeShapeType="1"/>
          </p:cNvSpPr>
          <p:nvPr/>
        </p:nvSpPr>
        <p:spPr bwMode="auto">
          <a:xfrm>
            <a:off x="1108075" y="5105400"/>
            <a:ext cx="9921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17"/>
          <p:cNvSpPr>
            <a:spLocks noChangeShapeType="1"/>
          </p:cNvSpPr>
          <p:nvPr/>
        </p:nvSpPr>
        <p:spPr bwMode="auto">
          <a:xfrm>
            <a:off x="2195512" y="5105400"/>
            <a:ext cx="992188" cy="0"/>
          </a:xfrm>
          <a:prstGeom prst="line">
            <a:avLst/>
          </a:prstGeom>
          <a:noFill/>
          <a:ln w="381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156265" y="3048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sp>
        <p:nvSpPr>
          <p:cNvPr id="13" name="TextBox 12"/>
          <p:cNvSpPr txBox="1"/>
          <p:nvPr/>
        </p:nvSpPr>
        <p:spPr>
          <a:xfrm>
            <a:off x="156265" y="5333630"/>
            <a:ext cx="295274" cy="276999"/>
          </a:xfrm>
          <a:prstGeom prst="rect">
            <a:avLst/>
          </a:prstGeom>
          <a:noFill/>
        </p:spPr>
        <p:txBody>
          <a:bodyPr wrap="none" rtlCol="0">
            <a:spAutoFit/>
          </a:bodyPr>
          <a:lstStyle/>
          <a:p>
            <a:r>
              <a:rPr lang="en-US" sz="1200" dirty="0" smtClean="0">
                <a:latin typeface="Arial" pitchFamily="34" charset="0"/>
                <a:cs typeface="Arial" pitchFamily="34" charset="0"/>
              </a:rPr>
              <a:t>C</a:t>
            </a:r>
            <a:endParaRPr lang="en-US" sz="1200" dirty="0">
              <a:latin typeface="Arial" pitchFamily="34" charset="0"/>
              <a:cs typeface="Arial" pitchFamily="34" charset="0"/>
            </a:endParaRPr>
          </a:p>
        </p:txBody>
      </p:sp>
      <p:sp>
        <p:nvSpPr>
          <p:cNvPr id="14" name="TextBox 13"/>
          <p:cNvSpPr txBox="1"/>
          <p:nvPr/>
        </p:nvSpPr>
        <p:spPr>
          <a:xfrm>
            <a:off x="0" y="4490"/>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5</a:t>
            </a:r>
            <a:endParaRPr lang="en-US" sz="1200" dirty="0">
              <a:latin typeface="Arial" pitchFamily="34" charset="0"/>
              <a:cs typeface="Arial" pitchFamily="34" charset="0"/>
            </a:endParaRPr>
          </a:p>
        </p:txBody>
      </p:sp>
      <p:sp>
        <p:nvSpPr>
          <p:cNvPr id="15" name="TextBox 14"/>
          <p:cNvSpPr txBox="1"/>
          <p:nvPr/>
        </p:nvSpPr>
        <p:spPr>
          <a:xfrm>
            <a:off x="228600" y="7620000"/>
            <a:ext cx="6400800" cy="1015663"/>
          </a:xfrm>
          <a:prstGeom prst="rect">
            <a:avLst/>
          </a:prstGeom>
          <a:noFill/>
        </p:spPr>
        <p:txBody>
          <a:bodyPr wrap="square" rtlCol="0">
            <a:spAutoFit/>
          </a:bodyPr>
          <a:lstStyle/>
          <a:p>
            <a:pPr algn="just"/>
            <a:r>
              <a:rPr lang="en-US" sz="1000" b="1" dirty="0" smtClean="0">
                <a:latin typeface="Arial" pitchFamily="34" charset="0"/>
                <a:cs typeface="Arial" pitchFamily="34" charset="0"/>
              </a:rPr>
              <a:t>Loss of both UGT2B 15 and UGT2B 17 lead to elevated DHT-dependent PSA expression. </a:t>
            </a:r>
            <a:r>
              <a:rPr lang="en-US" sz="1000" dirty="0" smtClean="0">
                <a:latin typeface="Arial" pitchFamily="34" charset="0"/>
                <a:cs typeface="Arial" pitchFamily="34" charset="0"/>
              </a:rPr>
              <a:t>A-B. </a:t>
            </a:r>
            <a:r>
              <a:rPr lang="en-US" sz="1000" dirty="0" err="1" smtClean="0">
                <a:latin typeface="Arial" pitchFamily="34" charset="0"/>
                <a:cs typeface="Arial" pitchFamily="34" charset="0"/>
              </a:rPr>
              <a:t>LNCaP</a:t>
            </a:r>
            <a:r>
              <a:rPr lang="en-US" sz="1000" dirty="0" smtClean="0">
                <a:latin typeface="Arial" pitchFamily="34" charset="0"/>
                <a:cs typeface="Arial" pitchFamily="34" charset="0"/>
              </a:rPr>
              <a:t> cells were transfected with noncoding control or NCOR1 specific </a:t>
            </a:r>
            <a:r>
              <a:rPr lang="en-US" sz="1000" dirty="0" err="1" smtClean="0">
                <a:latin typeface="Arial" pitchFamily="34" charset="0"/>
                <a:cs typeface="Arial" pitchFamily="34" charset="0"/>
              </a:rPr>
              <a:t>siRNAs</a:t>
            </a:r>
            <a:r>
              <a:rPr lang="en-US" sz="1000" dirty="0" smtClean="0">
                <a:latin typeface="Arial" pitchFamily="34" charset="0"/>
                <a:cs typeface="Arial" pitchFamily="34" charset="0"/>
              </a:rPr>
              <a:t> and cells were grown in medium supplemented with </a:t>
            </a:r>
            <a:r>
              <a:rPr lang="en-US" sz="1000" dirty="0" err="1" smtClean="0">
                <a:latin typeface="Arial" pitchFamily="34" charset="0"/>
                <a:cs typeface="Arial" pitchFamily="34" charset="0"/>
              </a:rPr>
              <a:t>css</a:t>
            </a:r>
            <a:r>
              <a:rPr lang="en-US" sz="1000" dirty="0" smtClean="0">
                <a:latin typeface="Arial" pitchFamily="34" charset="0"/>
                <a:cs typeface="Arial" pitchFamily="34" charset="0"/>
              </a:rPr>
              <a:t> for 24 hours. Next, ethanol vehicle or DHT were added at indicated concentrations for another 24 hours and assayed for UGT2B15 (A), UGT2B17 (B), and 18S mRNA levels by quantitative PCR. </a:t>
            </a:r>
            <a:r>
              <a:rPr lang="en-US" sz="1000" smtClean="0">
                <a:latin typeface="Arial" pitchFamily="34" charset="0"/>
                <a:cs typeface="Arial" pitchFamily="34" charset="0"/>
              </a:rPr>
              <a:t>C </a:t>
            </a:r>
            <a:r>
              <a:rPr lang="en-US" sz="1000" dirty="0" err="1" smtClean="0">
                <a:latin typeface="Arial" pitchFamily="34" charset="0"/>
                <a:cs typeface="Arial" pitchFamily="34" charset="0"/>
              </a:rPr>
              <a:t>LNCaP</a:t>
            </a:r>
            <a:r>
              <a:rPr lang="en-US" sz="1000" dirty="0" smtClean="0">
                <a:latin typeface="Arial" pitchFamily="34" charset="0"/>
                <a:cs typeface="Arial" pitchFamily="34" charset="0"/>
              </a:rPr>
              <a:t> cells were transfected with either control siRNA or the combination of UGT2B15 and UGT2B17 </a:t>
            </a:r>
            <a:r>
              <a:rPr lang="en-US" sz="1000" dirty="0">
                <a:latin typeface="Arial" pitchFamily="34" charset="0"/>
                <a:cs typeface="Arial" pitchFamily="34" charset="0"/>
              </a:rPr>
              <a:t>specific </a:t>
            </a:r>
            <a:r>
              <a:rPr lang="en-US" sz="1000" dirty="0" smtClean="0">
                <a:latin typeface="Arial" pitchFamily="34" charset="0"/>
                <a:cs typeface="Arial" pitchFamily="34" charset="0"/>
              </a:rPr>
              <a:t>siRNAs, treated with indicated concentration of </a:t>
            </a:r>
            <a:r>
              <a:rPr lang="en-US" sz="1000" dirty="0" err="1" smtClean="0">
                <a:latin typeface="Arial" pitchFamily="34" charset="0"/>
                <a:cs typeface="Arial" pitchFamily="34" charset="0"/>
              </a:rPr>
              <a:t>DHTnfor</a:t>
            </a:r>
            <a:r>
              <a:rPr lang="en-US" sz="1000" dirty="0" smtClean="0">
                <a:latin typeface="Arial" pitchFamily="34" charset="0"/>
                <a:cs typeface="Arial" pitchFamily="34" charset="0"/>
              </a:rPr>
              <a:t> 24 hours and assayed for PSA and 18S expression.</a:t>
            </a:r>
            <a:endParaRPr lang="en-US" sz="1000" dirty="0">
              <a:latin typeface="Arial" pitchFamily="34" charset="0"/>
              <a:cs typeface="Arial" pitchFamily="34" charset="0"/>
            </a:endParaRPr>
          </a:p>
        </p:txBody>
      </p:sp>
      <p:sp>
        <p:nvSpPr>
          <p:cNvPr id="16" name="TextBox 15"/>
          <p:cNvSpPr txBox="1"/>
          <p:nvPr/>
        </p:nvSpPr>
        <p:spPr>
          <a:xfrm>
            <a:off x="156265" y="2669060"/>
            <a:ext cx="287258" cy="276999"/>
          </a:xfrm>
          <a:prstGeom prst="rect">
            <a:avLst/>
          </a:prstGeom>
          <a:noFill/>
        </p:spPr>
        <p:txBody>
          <a:bodyPr wrap="non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705499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1593858427"/>
              </p:ext>
            </p:extLst>
          </p:nvPr>
        </p:nvGraphicFramePr>
        <p:xfrm>
          <a:off x="214324" y="487080"/>
          <a:ext cx="3174333" cy="2032716"/>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251263" y="1865188"/>
            <a:ext cx="300082" cy="369332"/>
          </a:xfrm>
          <a:prstGeom prst="rect">
            <a:avLst/>
          </a:prstGeom>
          <a:noFill/>
        </p:spPr>
        <p:txBody>
          <a:bodyPr wrap="none" rtlCol="0">
            <a:spAutoFit/>
          </a:bodyPr>
          <a:lstStyle/>
          <a:p>
            <a:r>
              <a:rPr lang="en-US" dirty="0" smtClean="0"/>
              <a:t>*</a:t>
            </a:r>
            <a:endParaRPr lang="en-US" dirty="0"/>
          </a:p>
        </p:txBody>
      </p:sp>
      <p:sp>
        <p:nvSpPr>
          <p:cNvPr id="4" name="TextBox 3"/>
          <p:cNvSpPr txBox="1"/>
          <p:nvPr/>
        </p:nvSpPr>
        <p:spPr>
          <a:xfrm>
            <a:off x="1824396" y="1496897"/>
            <a:ext cx="300082" cy="369332"/>
          </a:xfrm>
          <a:prstGeom prst="rect">
            <a:avLst/>
          </a:prstGeom>
          <a:noFill/>
        </p:spPr>
        <p:txBody>
          <a:bodyPr wrap="none" rtlCol="0">
            <a:spAutoFit/>
          </a:bodyPr>
          <a:lstStyle/>
          <a:p>
            <a:r>
              <a:rPr lang="en-US" dirty="0" smtClean="0"/>
              <a:t>*</a:t>
            </a:r>
            <a:endParaRPr lang="en-US" dirty="0"/>
          </a:p>
        </p:txBody>
      </p:sp>
      <p:sp>
        <p:nvSpPr>
          <p:cNvPr id="5" name="TextBox 4"/>
          <p:cNvSpPr txBox="1"/>
          <p:nvPr/>
        </p:nvSpPr>
        <p:spPr>
          <a:xfrm>
            <a:off x="2426137" y="1790062"/>
            <a:ext cx="300082" cy="369332"/>
          </a:xfrm>
          <a:prstGeom prst="rect">
            <a:avLst/>
          </a:prstGeom>
          <a:noFill/>
        </p:spPr>
        <p:txBody>
          <a:bodyPr wrap="none" rtlCol="0">
            <a:spAutoFit/>
          </a:bodyPr>
          <a:lstStyle/>
          <a:p>
            <a:r>
              <a:rPr lang="en-US" dirty="0" smtClean="0"/>
              <a:t>*</a:t>
            </a:r>
            <a:endParaRPr lang="en-US" dirty="0"/>
          </a:p>
        </p:txBody>
      </p:sp>
      <p:sp>
        <p:nvSpPr>
          <p:cNvPr id="6" name="TextBox 5"/>
          <p:cNvSpPr txBox="1"/>
          <p:nvPr/>
        </p:nvSpPr>
        <p:spPr>
          <a:xfrm>
            <a:off x="2999145" y="1790062"/>
            <a:ext cx="300082" cy="369332"/>
          </a:xfrm>
          <a:prstGeom prst="rect">
            <a:avLst/>
          </a:prstGeom>
          <a:noFill/>
        </p:spPr>
        <p:txBody>
          <a:bodyPr wrap="none" rtlCol="0">
            <a:spAutoFit/>
          </a:bodyPr>
          <a:lstStyle/>
          <a:p>
            <a:r>
              <a:rPr lang="en-US" dirty="0" smtClean="0"/>
              <a:t>*</a:t>
            </a:r>
            <a:endParaRPr lang="en-US" dirty="0"/>
          </a:p>
        </p:txBody>
      </p:sp>
      <p:sp>
        <p:nvSpPr>
          <p:cNvPr id="7" name="TextBox 6"/>
          <p:cNvSpPr txBox="1"/>
          <p:nvPr/>
        </p:nvSpPr>
        <p:spPr>
          <a:xfrm>
            <a:off x="0" y="4490"/>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6</a:t>
            </a:r>
            <a:endParaRPr lang="en-US" sz="1200" dirty="0">
              <a:latin typeface="Arial" pitchFamily="34" charset="0"/>
              <a:cs typeface="Arial" pitchFamily="34" charset="0"/>
            </a:endParaRPr>
          </a:p>
        </p:txBody>
      </p:sp>
      <p:sp>
        <p:nvSpPr>
          <p:cNvPr id="8" name="TextBox 7"/>
          <p:cNvSpPr txBox="1"/>
          <p:nvPr/>
        </p:nvSpPr>
        <p:spPr>
          <a:xfrm>
            <a:off x="88838" y="5821147"/>
            <a:ext cx="6400800" cy="1323439"/>
          </a:xfrm>
          <a:prstGeom prst="rect">
            <a:avLst/>
          </a:prstGeom>
          <a:noFill/>
        </p:spPr>
        <p:txBody>
          <a:bodyPr wrap="square" rtlCol="0">
            <a:spAutoFit/>
          </a:bodyPr>
          <a:lstStyle/>
          <a:p>
            <a:pPr algn="just"/>
            <a:r>
              <a:rPr lang="en-US" sz="1000" b="1" dirty="0" smtClean="0">
                <a:latin typeface="Arial" pitchFamily="34" charset="0"/>
                <a:cs typeface="Arial" pitchFamily="34" charset="0"/>
              </a:rPr>
              <a:t>NCOR1 is required for optimal TARP and CHEK1 expression in LAPC4 cells. </a:t>
            </a:r>
            <a:r>
              <a:rPr lang="en-US" sz="1000" dirty="0" smtClean="0">
                <a:latin typeface="Arial" pitchFamily="34" charset="0"/>
                <a:cs typeface="Arial" pitchFamily="34" charset="0"/>
              </a:rPr>
              <a:t>A. LAPC4 cells were transfected with noncoding control or NCOR1 specific </a:t>
            </a:r>
            <a:r>
              <a:rPr lang="en-US" sz="1000" dirty="0" err="1" smtClean="0">
                <a:latin typeface="Arial" pitchFamily="34" charset="0"/>
                <a:cs typeface="Arial" pitchFamily="34" charset="0"/>
              </a:rPr>
              <a:t>siRNAs</a:t>
            </a:r>
            <a:r>
              <a:rPr lang="en-US" sz="1000" dirty="0" smtClean="0">
                <a:latin typeface="Arial" pitchFamily="34" charset="0"/>
                <a:cs typeface="Arial" pitchFamily="34" charset="0"/>
              </a:rPr>
              <a:t> and cells were grown in the presence of </a:t>
            </a:r>
            <a:r>
              <a:rPr lang="en-US" sz="1000" dirty="0" err="1" smtClean="0">
                <a:latin typeface="Arial" pitchFamily="34" charset="0"/>
                <a:cs typeface="Arial" pitchFamily="34" charset="0"/>
              </a:rPr>
              <a:t>css</a:t>
            </a:r>
            <a:r>
              <a:rPr lang="en-US" sz="1000" dirty="0" smtClean="0">
                <a:latin typeface="Arial" pitchFamily="34" charset="0"/>
                <a:cs typeface="Arial" pitchFamily="34" charset="0"/>
              </a:rPr>
              <a:t> or FBS as for 24 hours. Next, treatments were added as indicated for another 24 hours. RNA was extracted and and assayed for TARP and 18S expression. Levels of TARP in LAPC4 cells transfected with control siRNA, incubated in </a:t>
            </a:r>
            <a:r>
              <a:rPr lang="en-US" sz="1000" dirty="0" err="1" smtClean="0">
                <a:latin typeface="Arial" pitchFamily="34" charset="0"/>
                <a:cs typeface="Arial" pitchFamily="34" charset="0"/>
              </a:rPr>
              <a:t>css</a:t>
            </a:r>
            <a:r>
              <a:rPr lang="en-US" sz="1000" dirty="0" smtClean="0">
                <a:latin typeface="Arial" pitchFamily="34" charset="0"/>
                <a:cs typeface="Arial" pitchFamily="34" charset="0"/>
              </a:rPr>
              <a:t>, and  with vehicle were assigned a value of 1 and all other values adjusted accordingly. B. </a:t>
            </a:r>
            <a:r>
              <a:rPr lang="en-US" sz="1000" dirty="0">
                <a:latin typeface="Arial" pitchFamily="34" charset="0"/>
                <a:cs typeface="Arial" pitchFamily="34" charset="0"/>
              </a:rPr>
              <a:t>LAPC4 cells were transfected </a:t>
            </a:r>
            <a:r>
              <a:rPr lang="en-US" sz="1000" dirty="0" smtClean="0">
                <a:latin typeface="Arial" pitchFamily="34" charset="0"/>
                <a:cs typeface="Arial" pitchFamily="34" charset="0"/>
              </a:rPr>
              <a:t>and treated as in A </a:t>
            </a:r>
            <a:r>
              <a:rPr lang="en-US" sz="1000" dirty="0">
                <a:latin typeface="Arial" pitchFamily="34" charset="0"/>
                <a:cs typeface="Arial" pitchFamily="34" charset="0"/>
              </a:rPr>
              <a:t>and RNA assayed for CHEK1 </a:t>
            </a:r>
            <a:r>
              <a:rPr lang="en-US" sz="1000" dirty="0" smtClean="0">
                <a:latin typeface="Arial" pitchFamily="34" charset="0"/>
                <a:cs typeface="Arial" pitchFamily="34" charset="0"/>
              </a:rPr>
              <a:t>expression</a:t>
            </a:r>
            <a:r>
              <a:rPr lang="en-US" sz="1000" dirty="0">
                <a:latin typeface="Arial" pitchFamily="34" charset="0"/>
                <a:cs typeface="Arial" pitchFamily="34" charset="0"/>
              </a:rPr>
              <a:t>. CHEK1 expression was normalized for 18S.</a:t>
            </a:r>
          </a:p>
          <a:p>
            <a:pPr algn="just"/>
            <a:endParaRPr lang="en-US" sz="1000" dirty="0">
              <a:latin typeface="Arial" pitchFamily="34" charset="0"/>
              <a:cs typeface="Arial" pitchFamily="34" charset="0"/>
            </a:endParaRPr>
          </a:p>
        </p:txBody>
      </p:sp>
      <p:sp>
        <p:nvSpPr>
          <p:cNvPr id="9" name="Line 16"/>
          <p:cNvSpPr>
            <a:spLocks noChangeShapeType="1"/>
          </p:cNvSpPr>
          <p:nvPr/>
        </p:nvSpPr>
        <p:spPr bwMode="auto">
          <a:xfrm>
            <a:off x="1109332" y="2438400"/>
            <a:ext cx="9921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16"/>
          <p:cNvSpPr>
            <a:spLocks noChangeShapeType="1"/>
          </p:cNvSpPr>
          <p:nvPr/>
        </p:nvSpPr>
        <p:spPr bwMode="auto">
          <a:xfrm>
            <a:off x="2307863" y="2439474"/>
            <a:ext cx="9921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Box 10"/>
          <p:cNvSpPr txBox="1"/>
          <p:nvPr/>
        </p:nvSpPr>
        <p:spPr>
          <a:xfrm>
            <a:off x="1228002" y="2488842"/>
            <a:ext cx="686406"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10% </a:t>
            </a:r>
            <a:r>
              <a:rPr lang="en-US" sz="1000" b="1" dirty="0" err="1" smtClean="0">
                <a:latin typeface="Arial" panose="020B0604020202020204" pitchFamily="34" charset="0"/>
                <a:cs typeface="Arial" panose="020B0604020202020204" pitchFamily="34" charset="0"/>
              </a:rPr>
              <a:t>css</a:t>
            </a:r>
            <a:endParaRPr lang="en-US" sz="1000" b="1" dirty="0">
              <a:latin typeface="Arial" panose="020B0604020202020204" pitchFamily="34" charset="0"/>
              <a:cs typeface="Arial" panose="020B0604020202020204" pitchFamily="34" charset="0"/>
            </a:endParaRPr>
          </a:p>
        </p:txBody>
      </p:sp>
      <p:sp>
        <p:nvSpPr>
          <p:cNvPr id="12" name="TextBox 11"/>
          <p:cNvSpPr txBox="1"/>
          <p:nvPr/>
        </p:nvSpPr>
        <p:spPr>
          <a:xfrm>
            <a:off x="2464285" y="2477037"/>
            <a:ext cx="731290"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10% FBS</a:t>
            </a:r>
            <a:endParaRPr lang="en-US" sz="1000" b="1" dirty="0">
              <a:latin typeface="Arial" panose="020B0604020202020204" pitchFamily="34" charset="0"/>
              <a:cs typeface="Arial" panose="020B0604020202020204" pitchFamily="34" charset="0"/>
            </a:endParaRPr>
          </a:p>
        </p:txBody>
      </p:sp>
      <p:sp>
        <p:nvSpPr>
          <p:cNvPr id="13" name="TextBox 12"/>
          <p:cNvSpPr txBox="1"/>
          <p:nvPr/>
        </p:nvSpPr>
        <p:spPr>
          <a:xfrm>
            <a:off x="228600" y="312821"/>
            <a:ext cx="296784" cy="276999"/>
          </a:xfrm>
          <a:prstGeom prst="rect">
            <a:avLst/>
          </a:prstGeom>
          <a:noFill/>
        </p:spPr>
        <p:txBody>
          <a:bodyPr wrap="squar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graphicFrame>
        <p:nvGraphicFramePr>
          <p:cNvPr id="14" name="Chart 13"/>
          <p:cNvGraphicFramePr>
            <a:graphicFrameLocks/>
          </p:cNvGraphicFramePr>
          <p:nvPr>
            <p:extLst>
              <p:ext uri="{D42A27DB-BD31-4B8C-83A1-F6EECF244321}">
                <p14:modId xmlns:p14="http://schemas.microsoft.com/office/powerpoint/2010/main" val="3464582009"/>
              </p:ext>
            </p:extLst>
          </p:nvPr>
        </p:nvGraphicFramePr>
        <p:xfrm>
          <a:off x="400050" y="2895600"/>
          <a:ext cx="3181350" cy="2418276"/>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1276887" y="3346289"/>
            <a:ext cx="300082" cy="369332"/>
          </a:xfrm>
          <a:prstGeom prst="rect">
            <a:avLst/>
          </a:prstGeom>
          <a:noFill/>
        </p:spPr>
        <p:txBody>
          <a:bodyPr wrap="none" rtlCol="0">
            <a:spAutoFit/>
          </a:bodyPr>
          <a:lstStyle/>
          <a:p>
            <a:r>
              <a:rPr lang="en-US" dirty="0" smtClean="0"/>
              <a:t>*</a:t>
            </a:r>
            <a:endParaRPr lang="en-US" dirty="0"/>
          </a:p>
        </p:txBody>
      </p:sp>
      <p:sp>
        <p:nvSpPr>
          <p:cNvPr id="16" name="TextBox 15"/>
          <p:cNvSpPr txBox="1"/>
          <p:nvPr/>
        </p:nvSpPr>
        <p:spPr>
          <a:xfrm>
            <a:off x="1911171" y="3201672"/>
            <a:ext cx="300082" cy="369332"/>
          </a:xfrm>
          <a:prstGeom prst="rect">
            <a:avLst/>
          </a:prstGeom>
          <a:noFill/>
        </p:spPr>
        <p:txBody>
          <a:bodyPr wrap="none" rtlCol="0">
            <a:spAutoFit/>
          </a:bodyPr>
          <a:lstStyle/>
          <a:p>
            <a:r>
              <a:rPr lang="en-US" dirty="0" smtClean="0"/>
              <a:t>*</a:t>
            </a:r>
            <a:endParaRPr lang="en-US" dirty="0"/>
          </a:p>
        </p:txBody>
      </p:sp>
      <p:sp>
        <p:nvSpPr>
          <p:cNvPr id="17" name="Line 16"/>
          <p:cNvSpPr>
            <a:spLocks noChangeShapeType="1"/>
          </p:cNvSpPr>
          <p:nvPr/>
        </p:nvSpPr>
        <p:spPr bwMode="auto">
          <a:xfrm>
            <a:off x="1160463" y="5327626"/>
            <a:ext cx="9921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Line 16"/>
          <p:cNvSpPr>
            <a:spLocks noChangeShapeType="1"/>
          </p:cNvSpPr>
          <p:nvPr/>
        </p:nvSpPr>
        <p:spPr bwMode="auto">
          <a:xfrm>
            <a:off x="2444058" y="5328700"/>
            <a:ext cx="9921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TextBox 18"/>
          <p:cNvSpPr txBox="1"/>
          <p:nvPr/>
        </p:nvSpPr>
        <p:spPr>
          <a:xfrm>
            <a:off x="1289766" y="5378068"/>
            <a:ext cx="737702"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10% CSS</a:t>
            </a:r>
            <a:endParaRPr lang="en-US" sz="1000" b="1" dirty="0">
              <a:latin typeface="Arial" panose="020B0604020202020204" pitchFamily="34" charset="0"/>
              <a:cs typeface="Arial" panose="020B0604020202020204" pitchFamily="34" charset="0"/>
            </a:endParaRPr>
          </a:p>
        </p:txBody>
      </p:sp>
      <p:sp>
        <p:nvSpPr>
          <p:cNvPr id="20" name="TextBox 19"/>
          <p:cNvSpPr txBox="1"/>
          <p:nvPr/>
        </p:nvSpPr>
        <p:spPr>
          <a:xfrm>
            <a:off x="2557948" y="5366263"/>
            <a:ext cx="731290"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10% FBS</a:t>
            </a:r>
            <a:endParaRPr lang="en-US" sz="1000" b="1" dirty="0">
              <a:latin typeface="Arial" panose="020B0604020202020204" pitchFamily="34" charset="0"/>
              <a:cs typeface="Arial" panose="020B0604020202020204" pitchFamily="34" charset="0"/>
            </a:endParaRPr>
          </a:p>
        </p:txBody>
      </p:sp>
      <p:sp>
        <p:nvSpPr>
          <p:cNvPr id="21" name="TextBox 20"/>
          <p:cNvSpPr txBox="1"/>
          <p:nvPr/>
        </p:nvSpPr>
        <p:spPr>
          <a:xfrm>
            <a:off x="967629" y="2174817"/>
            <a:ext cx="2680467" cy="276999"/>
          </a:xfrm>
          <a:prstGeom prst="rect">
            <a:avLst/>
          </a:prstGeom>
          <a:noFill/>
        </p:spPr>
        <p:txBody>
          <a:bodyPr wrap="square" rtlCol="0">
            <a:spAutoFit/>
          </a:bodyPr>
          <a:lstStyle/>
          <a:p>
            <a:r>
              <a:rPr lang="en-US" sz="1200" b="1" dirty="0" smtClean="0">
                <a:latin typeface="Arial" panose="020B0604020202020204" pitchFamily="34" charset="0"/>
                <a:cs typeface="Arial" panose="020B0604020202020204" pitchFamily="34" charset="0"/>
              </a:rPr>
              <a:t>Vehicle   R1881  vehicle    Bic</a:t>
            </a:r>
            <a:endParaRPr lang="en-US" sz="1200" b="1" dirty="0">
              <a:latin typeface="Arial" panose="020B0604020202020204" pitchFamily="34" charset="0"/>
              <a:cs typeface="Arial" panose="020B0604020202020204" pitchFamily="34" charset="0"/>
            </a:endParaRPr>
          </a:p>
        </p:txBody>
      </p:sp>
      <p:sp>
        <p:nvSpPr>
          <p:cNvPr id="22" name="TextBox 21"/>
          <p:cNvSpPr txBox="1"/>
          <p:nvPr/>
        </p:nvSpPr>
        <p:spPr>
          <a:xfrm>
            <a:off x="1014664" y="5029200"/>
            <a:ext cx="2680467" cy="276999"/>
          </a:xfrm>
          <a:prstGeom prst="rect">
            <a:avLst/>
          </a:prstGeom>
          <a:noFill/>
        </p:spPr>
        <p:txBody>
          <a:bodyPr wrap="square" rtlCol="0">
            <a:spAutoFit/>
          </a:bodyPr>
          <a:lstStyle/>
          <a:p>
            <a:r>
              <a:rPr lang="en-US" sz="1200" b="1" dirty="0" smtClean="0">
                <a:latin typeface="Arial" panose="020B0604020202020204" pitchFamily="34" charset="0"/>
                <a:cs typeface="Arial" panose="020B0604020202020204" pitchFamily="34" charset="0"/>
              </a:rPr>
              <a:t>Vehicle   R1881   vehicle      Bic</a:t>
            </a:r>
            <a:endParaRPr lang="en-US" sz="1200" b="1" dirty="0">
              <a:latin typeface="Arial" panose="020B0604020202020204" pitchFamily="34" charset="0"/>
              <a:cs typeface="Arial" panose="020B0604020202020204" pitchFamily="34" charset="0"/>
            </a:endParaRPr>
          </a:p>
        </p:txBody>
      </p:sp>
      <p:sp>
        <p:nvSpPr>
          <p:cNvPr id="23" name="TextBox 22"/>
          <p:cNvSpPr txBox="1"/>
          <p:nvPr/>
        </p:nvSpPr>
        <p:spPr>
          <a:xfrm>
            <a:off x="228600" y="2771001"/>
            <a:ext cx="296784" cy="276999"/>
          </a:xfrm>
          <a:prstGeom prst="rect">
            <a:avLst/>
          </a:prstGeom>
          <a:noFill/>
        </p:spPr>
        <p:txBody>
          <a:bodyPr wrap="squar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480963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3346390884"/>
              </p:ext>
            </p:extLst>
          </p:nvPr>
        </p:nvGraphicFramePr>
        <p:xfrm>
          <a:off x="457200" y="304800"/>
          <a:ext cx="2285999" cy="1905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p:cNvGraphicFramePr>
          <p:nvPr>
            <p:extLst>
              <p:ext uri="{D42A27DB-BD31-4B8C-83A1-F6EECF244321}">
                <p14:modId xmlns:p14="http://schemas.microsoft.com/office/powerpoint/2010/main" val="1399077179"/>
              </p:ext>
            </p:extLst>
          </p:nvPr>
        </p:nvGraphicFramePr>
        <p:xfrm>
          <a:off x="3048000" y="381000"/>
          <a:ext cx="2133600" cy="1752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987284042"/>
              </p:ext>
            </p:extLst>
          </p:nvPr>
        </p:nvGraphicFramePr>
        <p:xfrm>
          <a:off x="3294675" y="2514599"/>
          <a:ext cx="3124200" cy="2238374"/>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a:off x="4191000" y="4648200"/>
            <a:ext cx="914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257800" y="4648200"/>
            <a:ext cx="914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429799" y="4686298"/>
            <a:ext cx="405880"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AR</a:t>
            </a:r>
            <a:endParaRPr lang="en-US" sz="1200" b="1" dirty="0">
              <a:latin typeface="Arial" panose="020B0604020202020204" pitchFamily="34" charset="0"/>
              <a:cs typeface="Arial" panose="020B0604020202020204" pitchFamily="34" charset="0"/>
            </a:endParaRPr>
          </a:p>
        </p:txBody>
      </p:sp>
      <p:sp>
        <p:nvSpPr>
          <p:cNvPr id="11" name="TextBox 10"/>
          <p:cNvSpPr txBox="1"/>
          <p:nvPr/>
        </p:nvSpPr>
        <p:spPr>
          <a:xfrm>
            <a:off x="5472321" y="4686298"/>
            <a:ext cx="442750"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IgG</a:t>
            </a:r>
            <a:endParaRPr lang="en-US" sz="1200" b="1" dirty="0">
              <a:latin typeface="Arial" panose="020B0604020202020204" pitchFamily="34" charset="0"/>
              <a:cs typeface="Arial" panose="020B0604020202020204" pitchFamily="34" charset="0"/>
            </a:endParaRPr>
          </a:p>
        </p:txBody>
      </p:sp>
      <p:graphicFrame>
        <p:nvGraphicFramePr>
          <p:cNvPr id="12" name="Chart 11"/>
          <p:cNvGraphicFramePr>
            <a:graphicFrameLocks/>
          </p:cNvGraphicFramePr>
          <p:nvPr>
            <p:extLst>
              <p:ext uri="{D42A27DB-BD31-4B8C-83A1-F6EECF244321}">
                <p14:modId xmlns:p14="http://schemas.microsoft.com/office/powerpoint/2010/main" val="262214115"/>
              </p:ext>
            </p:extLst>
          </p:nvPr>
        </p:nvGraphicFramePr>
        <p:xfrm>
          <a:off x="304800" y="2590799"/>
          <a:ext cx="3027975" cy="2390775"/>
        </p:xfrm>
        <a:graphic>
          <a:graphicData uri="http://schemas.openxmlformats.org/drawingml/2006/chart">
            <c:chart xmlns:c="http://schemas.openxmlformats.org/drawingml/2006/chart" xmlns:r="http://schemas.openxmlformats.org/officeDocument/2006/relationships" r:id="rId5"/>
          </a:graphicData>
        </a:graphic>
      </p:graphicFrame>
      <p:cxnSp>
        <p:nvCxnSpPr>
          <p:cNvPr id="15" name="Straight Connector 14"/>
          <p:cNvCxnSpPr/>
          <p:nvPr/>
        </p:nvCxnSpPr>
        <p:spPr>
          <a:xfrm>
            <a:off x="990600" y="4648200"/>
            <a:ext cx="914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057400" y="4648200"/>
            <a:ext cx="914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229399" y="4686298"/>
            <a:ext cx="405880"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AR</a:t>
            </a:r>
            <a:endParaRPr lang="en-US" sz="1200" b="1" dirty="0">
              <a:latin typeface="Arial" panose="020B0604020202020204" pitchFamily="34" charset="0"/>
              <a:cs typeface="Arial" panose="020B0604020202020204" pitchFamily="34" charset="0"/>
            </a:endParaRPr>
          </a:p>
        </p:txBody>
      </p:sp>
      <p:sp>
        <p:nvSpPr>
          <p:cNvPr id="18" name="TextBox 17"/>
          <p:cNvSpPr txBox="1"/>
          <p:nvPr/>
        </p:nvSpPr>
        <p:spPr>
          <a:xfrm>
            <a:off x="2271921" y="4686298"/>
            <a:ext cx="442750"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IgG</a:t>
            </a:r>
            <a:endParaRPr lang="en-US" sz="1200" b="1" dirty="0">
              <a:latin typeface="Arial" panose="020B0604020202020204" pitchFamily="34" charset="0"/>
              <a:cs typeface="Arial" panose="020B0604020202020204" pitchFamily="34" charset="0"/>
            </a:endParaRPr>
          </a:p>
        </p:txBody>
      </p:sp>
      <p:sp>
        <p:nvSpPr>
          <p:cNvPr id="14" name="TextBox 13"/>
          <p:cNvSpPr txBox="1"/>
          <p:nvPr/>
        </p:nvSpPr>
        <p:spPr>
          <a:xfrm>
            <a:off x="278231" y="5239462"/>
            <a:ext cx="6400800" cy="1015663"/>
          </a:xfrm>
          <a:prstGeom prst="rect">
            <a:avLst/>
          </a:prstGeom>
          <a:noFill/>
        </p:spPr>
        <p:txBody>
          <a:bodyPr wrap="square" rtlCol="0">
            <a:spAutoFit/>
          </a:bodyPr>
          <a:lstStyle/>
          <a:p>
            <a:pPr algn="just"/>
            <a:r>
              <a:rPr lang="en-US" sz="1000" b="1" dirty="0" smtClean="0">
                <a:latin typeface="Arial" pitchFamily="34" charset="0"/>
                <a:cs typeface="Arial" pitchFamily="34" charset="0"/>
              </a:rPr>
              <a:t>AR is recruited to PSA enhancer and INPP4B promoter after NCOR1 depletion. </a:t>
            </a:r>
            <a:r>
              <a:rPr lang="en-US" sz="1000" dirty="0" smtClean="0">
                <a:latin typeface="Arial" pitchFamily="34" charset="0"/>
                <a:cs typeface="Arial" pitchFamily="34" charset="0"/>
              </a:rPr>
              <a:t>Three  plates of 2x10</a:t>
            </a:r>
            <a:r>
              <a:rPr lang="en-US" sz="1000" baseline="30000" dirty="0" smtClean="0">
                <a:latin typeface="Arial" pitchFamily="34" charset="0"/>
                <a:cs typeface="Arial" pitchFamily="34" charset="0"/>
              </a:rPr>
              <a:t>6</a:t>
            </a:r>
            <a:r>
              <a:rPr lang="en-US" sz="1000" dirty="0" smtClean="0">
                <a:latin typeface="Arial" pitchFamily="34" charset="0"/>
                <a:cs typeface="Arial" pitchFamily="34" charset="0"/>
              </a:rPr>
              <a:t> LNCaP cells grown in medium </a:t>
            </a:r>
            <a:r>
              <a:rPr lang="en-US" sz="1000" dirty="0">
                <a:latin typeface="Arial" pitchFamily="34" charset="0"/>
                <a:cs typeface="Arial" pitchFamily="34" charset="0"/>
              </a:rPr>
              <a:t>supplemented </a:t>
            </a:r>
            <a:r>
              <a:rPr lang="en-US" sz="1000" dirty="0" smtClean="0">
                <a:latin typeface="Arial" pitchFamily="34" charset="0"/>
                <a:cs typeface="Arial" pitchFamily="34" charset="0"/>
              </a:rPr>
              <a:t>with </a:t>
            </a:r>
            <a:r>
              <a:rPr lang="en-US" sz="1000" dirty="0" err="1" smtClean="0">
                <a:latin typeface="Arial" pitchFamily="34" charset="0"/>
                <a:cs typeface="Arial" pitchFamily="34" charset="0"/>
              </a:rPr>
              <a:t>css</a:t>
            </a:r>
            <a:r>
              <a:rPr lang="en-US" sz="1000" dirty="0" smtClean="0">
                <a:latin typeface="Arial" pitchFamily="34" charset="0"/>
                <a:cs typeface="Arial" pitchFamily="34" charset="0"/>
              </a:rPr>
              <a:t> and </a:t>
            </a:r>
            <a:r>
              <a:rPr lang="en-US" sz="1000" dirty="0">
                <a:latin typeface="Arial" pitchFamily="34" charset="0"/>
                <a:cs typeface="Arial" pitchFamily="34" charset="0"/>
              </a:rPr>
              <a:t>1 </a:t>
            </a:r>
            <a:r>
              <a:rPr lang="en-US" sz="1000" dirty="0" err="1">
                <a:latin typeface="Arial" pitchFamily="34" charset="0"/>
                <a:cs typeface="Arial" pitchFamily="34" charset="0"/>
              </a:rPr>
              <a:t>nM</a:t>
            </a:r>
            <a:r>
              <a:rPr lang="en-US" sz="1000" dirty="0">
                <a:latin typeface="Arial" pitchFamily="34" charset="0"/>
                <a:cs typeface="Arial" pitchFamily="34" charset="0"/>
              </a:rPr>
              <a:t> </a:t>
            </a:r>
            <a:r>
              <a:rPr lang="en-US" sz="1000" dirty="0" smtClean="0">
                <a:latin typeface="Arial" pitchFamily="34" charset="0"/>
                <a:cs typeface="Arial" pitchFamily="34" charset="0"/>
              </a:rPr>
              <a:t>R1881 were each split in half and used for CHIP assay using either NCOR1 or IgG antibody. B. 6x10 cm plates were seeded </a:t>
            </a:r>
            <a:r>
              <a:rPr lang="en-US" sz="1000" dirty="0">
                <a:latin typeface="Arial" pitchFamily="34" charset="0"/>
                <a:cs typeface="Arial" pitchFamily="34" charset="0"/>
              </a:rPr>
              <a:t>with </a:t>
            </a:r>
            <a:r>
              <a:rPr lang="en-US" sz="1000" dirty="0" smtClean="0">
                <a:latin typeface="Arial" pitchFamily="34" charset="0"/>
                <a:cs typeface="Arial" pitchFamily="34" charset="0"/>
              </a:rPr>
              <a:t>2x10</a:t>
            </a:r>
            <a:r>
              <a:rPr lang="en-US" sz="1000" baseline="30000" dirty="0" smtClean="0">
                <a:latin typeface="Arial" pitchFamily="34" charset="0"/>
                <a:cs typeface="Arial" pitchFamily="34" charset="0"/>
              </a:rPr>
              <a:t>6</a:t>
            </a:r>
            <a:r>
              <a:rPr lang="en-US" sz="1000" dirty="0" smtClean="0">
                <a:latin typeface="Arial" pitchFamily="34" charset="0"/>
                <a:cs typeface="Arial" pitchFamily="34" charset="0"/>
              </a:rPr>
              <a:t> LNCaP cells in medium with </a:t>
            </a:r>
            <a:r>
              <a:rPr lang="en-US" sz="1000" dirty="0" err="1" smtClean="0">
                <a:latin typeface="Arial" pitchFamily="34" charset="0"/>
                <a:cs typeface="Arial" pitchFamily="34" charset="0"/>
              </a:rPr>
              <a:t>css</a:t>
            </a:r>
            <a:r>
              <a:rPr lang="en-US" sz="1000" dirty="0">
                <a:latin typeface="Arial" pitchFamily="34" charset="0"/>
                <a:cs typeface="Arial" pitchFamily="34" charset="0"/>
              </a:rPr>
              <a:t> </a:t>
            </a:r>
            <a:r>
              <a:rPr lang="en-US" sz="1000" dirty="0" smtClean="0">
                <a:latin typeface="Arial" pitchFamily="34" charset="0"/>
                <a:cs typeface="Arial" pitchFamily="34" charset="0"/>
              </a:rPr>
              <a:t>and transfected with either Control or two different NCOR1 specific siRNAs. 24 hours later three plates were treated with ethanol vehicle and another 3 plates were treated with 1 </a:t>
            </a:r>
            <a:r>
              <a:rPr lang="en-US" sz="1000" dirty="0" err="1" smtClean="0">
                <a:latin typeface="Arial" pitchFamily="34" charset="0"/>
                <a:cs typeface="Arial" pitchFamily="34" charset="0"/>
              </a:rPr>
              <a:t>nM</a:t>
            </a:r>
            <a:r>
              <a:rPr lang="en-US" sz="1000" dirty="0" smtClean="0">
                <a:latin typeface="Arial" pitchFamily="34" charset="0"/>
                <a:cs typeface="Arial" pitchFamily="34" charset="0"/>
              </a:rPr>
              <a:t> R1881 for additional 24 hours. Cells were harvested and split to perform CHIP assay with either AR or IgG antibodies.  </a:t>
            </a:r>
            <a:endParaRPr lang="en-US" sz="1000" dirty="0">
              <a:latin typeface="Arial" pitchFamily="34" charset="0"/>
              <a:cs typeface="Arial" pitchFamily="34" charset="0"/>
            </a:endParaRPr>
          </a:p>
        </p:txBody>
      </p:sp>
      <p:sp>
        <p:nvSpPr>
          <p:cNvPr id="19" name="TextBox 18"/>
          <p:cNvSpPr txBox="1"/>
          <p:nvPr/>
        </p:nvSpPr>
        <p:spPr>
          <a:xfrm>
            <a:off x="0" y="4490"/>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7</a:t>
            </a:r>
            <a:endParaRPr lang="en-US" sz="1200" dirty="0">
              <a:latin typeface="Arial" pitchFamily="34" charset="0"/>
              <a:cs typeface="Arial" pitchFamily="34" charset="0"/>
            </a:endParaRPr>
          </a:p>
        </p:txBody>
      </p:sp>
      <p:sp>
        <p:nvSpPr>
          <p:cNvPr id="20" name="TextBox 19"/>
          <p:cNvSpPr txBox="1"/>
          <p:nvPr/>
        </p:nvSpPr>
        <p:spPr>
          <a:xfrm>
            <a:off x="238126" y="3048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sp>
        <p:nvSpPr>
          <p:cNvPr id="21" name="TextBox 20"/>
          <p:cNvSpPr txBox="1"/>
          <p:nvPr/>
        </p:nvSpPr>
        <p:spPr>
          <a:xfrm>
            <a:off x="238126" y="2364821"/>
            <a:ext cx="295274" cy="276999"/>
          </a:xfrm>
          <a:prstGeom prst="rect">
            <a:avLst/>
          </a:prstGeom>
          <a:noFill/>
        </p:spPr>
        <p:txBody>
          <a:bodyPr wrap="none" rtlCol="0">
            <a:spAutoFit/>
          </a:bodyPr>
          <a:lstStyle/>
          <a:p>
            <a:r>
              <a:rPr lang="en-US" sz="1200" dirty="0" smtClean="0">
                <a:latin typeface="Arial" pitchFamily="34" charset="0"/>
                <a:cs typeface="Arial" pitchFamily="34" charset="0"/>
              </a:rPr>
              <a:t>C</a:t>
            </a:r>
            <a:endParaRPr lang="en-US" sz="1200" dirty="0">
              <a:latin typeface="Arial" pitchFamily="34" charset="0"/>
              <a:cs typeface="Arial" pitchFamily="34" charset="0"/>
            </a:endParaRPr>
          </a:p>
        </p:txBody>
      </p:sp>
      <p:sp>
        <p:nvSpPr>
          <p:cNvPr id="22" name="TextBox 21"/>
          <p:cNvSpPr txBox="1"/>
          <p:nvPr/>
        </p:nvSpPr>
        <p:spPr>
          <a:xfrm>
            <a:off x="3045517" y="242500"/>
            <a:ext cx="287258" cy="276999"/>
          </a:xfrm>
          <a:prstGeom prst="rect">
            <a:avLst/>
          </a:prstGeom>
          <a:noFill/>
        </p:spPr>
        <p:txBody>
          <a:bodyPr wrap="non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sp>
        <p:nvSpPr>
          <p:cNvPr id="23" name="TextBox 22"/>
          <p:cNvSpPr txBox="1"/>
          <p:nvPr/>
        </p:nvSpPr>
        <p:spPr>
          <a:xfrm>
            <a:off x="3124200" y="2390001"/>
            <a:ext cx="295274" cy="276999"/>
          </a:xfrm>
          <a:prstGeom prst="rect">
            <a:avLst/>
          </a:prstGeom>
          <a:noFill/>
        </p:spPr>
        <p:txBody>
          <a:bodyPr wrap="none" rtlCol="0">
            <a:spAutoFit/>
          </a:bodyPr>
          <a:lstStyle/>
          <a:p>
            <a:r>
              <a:rPr lang="en-US" sz="1200" dirty="0" smtClean="0">
                <a:latin typeface="Arial" pitchFamily="34" charset="0"/>
                <a:cs typeface="Arial" pitchFamily="34" charset="0"/>
              </a:rPr>
              <a:t>D</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721163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age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81000"/>
            <a:ext cx="1835150" cy="13827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5" descr="Image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816100"/>
            <a:ext cx="1835150" cy="138271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Image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1425" y="1816100"/>
            <a:ext cx="1835150" cy="138271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7" descr="Image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19600" y="1816100"/>
            <a:ext cx="1835150" cy="138271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Image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1425" y="381000"/>
            <a:ext cx="1835150" cy="13827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Image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19600" y="381000"/>
            <a:ext cx="1835150" cy="13827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1" descr="Image1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1988" y="3371850"/>
            <a:ext cx="1709737" cy="128746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Image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71738" y="6134100"/>
            <a:ext cx="1709737" cy="128746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3" descr="Image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471738" y="4775200"/>
            <a:ext cx="1709737" cy="12874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Image1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438400" y="3390900"/>
            <a:ext cx="1709738" cy="128746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5" descr="Image17"/>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267200" y="3429000"/>
            <a:ext cx="1709738" cy="12874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Image1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267200" y="4800600"/>
            <a:ext cx="1709738" cy="128746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7" descr="Image5"/>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85800" y="4800600"/>
            <a:ext cx="1709738" cy="128746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8" descr="Image7"/>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267200" y="6172200"/>
            <a:ext cx="1708150" cy="128746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9" descr="Image1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85800" y="6172200"/>
            <a:ext cx="1709738" cy="128746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0" y="4490"/>
            <a:ext cx="1726755" cy="276999"/>
          </a:xfrm>
          <a:prstGeom prst="rect">
            <a:avLst/>
          </a:prstGeom>
          <a:noFill/>
        </p:spPr>
        <p:txBody>
          <a:bodyPr wrap="none" rtlCol="0">
            <a:spAutoFit/>
          </a:bodyPr>
          <a:lstStyle/>
          <a:p>
            <a:r>
              <a:rPr lang="en-US" sz="1200" dirty="0" smtClean="0">
                <a:latin typeface="Arial" pitchFamily="34" charset="0"/>
                <a:cs typeface="Arial" pitchFamily="34" charset="0"/>
              </a:rPr>
              <a:t>Supplemental Figure 8</a:t>
            </a:r>
            <a:endParaRPr lang="en-US" sz="1200" dirty="0">
              <a:latin typeface="Arial" pitchFamily="34" charset="0"/>
              <a:cs typeface="Arial" pitchFamily="34" charset="0"/>
            </a:endParaRPr>
          </a:p>
        </p:txBody>
      </p:sp>
      <p:sp>
        <p:nvSpPr>
          <p:cNvPr id="18" name="TextBox 17"/>
          <p:cNvSpPr txBox="1"/>
          <p:nvPr/>
        </p:nvSpPr>
        <p:spPr>
          <a:xfrm>
            <a:off x="228600" y="7899737"/>
            <a:ext cx="6400800" cy="400110"/>
          </a:xfrm>
          <a:prstGeom prst="rect">
            <a:avLst/>
          </a:prstGeom>
          <a:noFill/>
        </p:spPr>
        <p:txBody>
          <a:bodyPr wrap="square" rtlCol="0">
            <a:spAutoFit/>
          </a:bodyPr>
          <a:lstStyle/>
          <a:p>
            <a:pPr algn="just"/>
            <a:r>
              <a:rPr lang="en-US" sz="1000" b="1" dirty="0" smtClean="0">
                <a:latin typeface="Arial" pitchFamily="34" charset="0"/>
                <a:cs typeface="Arial" pitchFamily="34" charset="0"/>
              </a:rPr>
              <a:t>Examples of variable NCOR1 staining in normal prostate epithelium, PIN, and prostate cancer on </a:t>
            </a:r>
            <a:r>
              <a:rPr lang="en-US" sz="1000" b="1" smtClean="0">
                <a:latin typeface="Arial" pitchFamily="34" charset="0"/>
                <a:cs typeface="Arial" pitchFamily="34" charset="0"/>
              </a:rPr>
              <a:t>tissue microarray. </a:t>
            </a:r>
            <a:endParaRPr lang="en-US" sz="1000" dirty="0">
              <a:latin typeface="Arial" pitchFamily="34" charset="0"/>
              <a:cs typeface="Arial" pitchFamily="34" charset="0"/>
            </a:endParaRPr>
          </a:p>
        </p:txBody>
      </p:sp>
    </p:spTree>
    <p:extLst>
      <p:ext uri="{BB962C8B-B14F-4D97-AF65-F5344CB8AC3E}">
        <p14:creationId xmlns:p14="http://schemas.microsoft.com/office/powerpoint/2010/main" val="3900523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5321</TotalTime>
  <Words>1033</Words>
  <Application>Microsoft Office PowerPoint</Application>
  <PresentationFormat>Letter Paper (8.5x11 in)</PresentationFormat>
  <Paragraphs>119</Paragraphs>
  <Slides>8</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2" baseType="lpstr">
      <vt:lpstr>Arial</vt:lpstr>
      <vt:lpstr>Calibri</vt:lpstr>
      <vt:lpstr>Office Theme</vt:lpstr>
      <vt:lpstr>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Irina Agoulnik</dc:creator>
  <cp:lastModifiedBy>Irina Agoulnik</cp:lastModifiedBy>
  <cp:revision>94</cp:revision>
  <cp:lastPrinted>2015-07-13T16:42:41Z</cp:lastPrinted>
  <dcterms:created xsi:type="dcterms:W3CDTF">2013-04-05T15:51:31Z</dcterms:created>
  <dcterms:modified xsi:type="dcterms:W3CDTF">2016-01-11T23:44:05Z</dcterms:modified>
</cp:coreProperties>
</file>