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492875" cy="8686800"/>
  <p:notesSz cx="6858000" cy="9144000"/>
  <p:defaultTextStyle>
    <a:defPPr>
      <a:defRPr lang="en-US"/>
    </a:defPPr>
    <a:lvl1pPr marL="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2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04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32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56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84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1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572" y="-4"/>
      </p:cViewPr>
      <p:guideLst>
        <p:guide orient="horz" pos="2736"/>
        <p:guide pos="20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omfiles.som.umaryland.edu\groups\oncology\davila\davilashare\ann\41BB_%20Ratikas%20paper\CD28%20nad%20OX40%20stimulation\022216%20cd8%20cd28%200x40%20stim%20repea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omfiles.som.umaryland.edu\groups\oncology\davila\davilashare\ann\41BB_%20Ratikas%20paper\CD28%20nad%20OX40%20stimulation\010815%20cd28%20ox40%20c8%20t%20cell%20sti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5064176778014907"/>
          <c:y val="8.8181528967979747E-2"/>
          <c:w val="0.34502874488221413"/>
          <c:h val="0.82363694206404114"/>
        </c:manualLayout>
      </c:layout>
      <c:barChart>
        <c:barDir val="col"/>
        <c:grouping val="clustered"/>
        <c:ser>
          <c:idx val="0"/>
          <c:order val="0"/>
          <c:tx>
            <c:strRef>
              <c:f>Sheet1!$B$236</c:f>
              <c:strCache>
                <c:ptCount val="1"/>
                <c:pt idx="0">
                  <c:v>Anti-CD3 </c:v>
                </c:pt>
              </c:strCache>
            </c:strRef>
          </c:tx>
          <c:spPr>
            <a:solidFill>
              <a:schemeClr val="bg1"/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Sheet1!$C$239:$D$239</c:f>
                <c:numCache>
                  <c:formatCode>General</c:formatCode>
                  <c:ptCount val="2"/>
                  <c:pt idx="0">
                    <c:v>6778.8620665025273</c:v>
                  </c:pt>
                  <c:pt idx="1">
                    <c:v>3807.9355189743883</c:v>
                  </c:pt>
                </c:numCache>
              </c:numRef>
            </c:plus>
            <c:minus>
              <c:numRef>
                <c:f>Sheet1!$C$239:$D$239</c:f>
                <c:numCache>
                  <c:formatCode>General</c:formatCode>
                  <c:ptCount val="2"/>
                  <c:pt idx="0">
                    <c:v>6778.8620665025273</c:v>
                  </c:pt>
                  <c:pt idx="1">
                    <c:v>3807.9355189743883</c:v>
                  </c:pt>
                </c:numCache>
              </c:numRef>
            </c:minus>
          </c:errBars>
          <c:cat>
            <c:strRef>
              <c:f>Sheet1!$C$235:$D$235</c:f>
              <c:strCache>
                <c:ptCount val="2"/>
                <c:pt idx="0">
                  <c:v>WT</c:v>
                </c:pt>
                <c:pt idx="1">
                  <c:v>4-1BB-/-</c:v>
                </c:pt>
              </c:strCache>
            </c:strRef>
          </c:cat>
          <c:val>
            <c:numRef>
              <c:f>Sheet1!$C$236:$D$236</c:f>
              <c:numCache>
                <c:formatCode>General</c:formatCode>
                <c:ptCount val="2"/>
                <c:pt idx="0">
                  <c:v>48765.75</c:v>
                </c:pt>
                <c:pt idx="1">
                  <c:v>39557.75</c:v>
                </c:pt>
              </c:numCache>
            </c:numRef>
          </c:val>
        </c:ser>
        <c:ser>
          <c:idx val="1"/>
          <c:order val="1"/>
          <c:tx>
            <c:strRef>
              <c:f>Sheet1!$B$237</c:f>
              <c:strCache>
                <c:ptCount val="1"/>
                <c:pt idx="0">
                  <c:v>Anti-CD3+ anti-CD28 </c:v>
                </c:pt>
              </c:strCache>
            </c:strRef>
          </c:tx>
          <c:spPr>
            <a:solidFill>
              <a:prstClr val="black"/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Sheet1!$C$240:$D$240</c:f>
                <c:numCache>
                  <c:formatCode>General</c:formatCode>
                  <c:ptCount val="2"/>
                  <c:pt idx="0">
                    <c:v>4543.1848227133942</c:v>
                  </c:pt>
                  <c:pt idx="1">
                    <c:v>10069.396026243721</c:v>
                  </c:pt>
                </c:numCache>
              </c:numRef>
            </c:plus>
            <c:minus>
              <c:numRef>
                <c:f>Sheet1!$C$240:$D$240</c:f>
                <c:numCache>
                  <c:formatCode>General</c:formatCode>
                  <c:ptCount val="2"/>
                  <c:pt idx="0">
                    <c:v>4543.1848227133942</c:v>
                  </c:pt>
                  <c:pt idx="1">
                    <c:v>10069.396026243721</c:v>
                  </c:pt>
                </c:numCache>
              </c:numRef>
            </c:minus>
          </c:errBars>
          <c:cat>
            <c:strRef>
              <c:f>Sheet1!$C$235:$D$235</c:f>
              <c:strCache>
                <c:ptCount val="2"/>
                <c:pt idx="0">
                  <c:v>WT</c:v>
                </c:pt>
                <c:pt idx="1">
                  <c:v>4-1BB-/-</c:v>
                </c:pt>
              </c:strCache>
            </c:strRef>
          </c:cat>
          <c:val>
            <c:numRef>
              <c:f>Sheet1!$C$237:$D$237</c:f>
              <c:numCache>
                <c:formatCode>General</c:formatCode>
                <c:ptCount val="2"/>
                <c:pt idx="0">
                  <c:v>84716.5</c:v>
                </c:pt>
                <c:pt idx="1">
                  <c:v>70139.5</c:v>
                </c:pt>
              </c:numCache>
            </c:numRef>
          </c:val>
        </c:ser>
        <c:axId val="41115648"/>
        <c:axId val="41117184"/>
      </c:barChart>
      <c:catAx>
        <c:axId val="41115648"/>
        <c:scaling>
          <c:orientation val="minMax"/>
        </c:scaling>
        <c:axPos val="b"/>
        <c:tickLblPos val="none"/>
        <c:crossAx val="41117184"/>
        <c:crosses val="autoZero"/>
        <c:auto val="1"/>
        <c:lblAlgn val="ctr"/>
        <c:lblOffset val="100"/>
      </c:catAx>
      <c:valAx>
        <c:axId val="4111718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900" b="0"/>
                </a:pPr>
                <a:r>
                  <a:rPr lang="en-US" sz="900" b="0" i="0" baseline="0"/>
                  <a:t>Proliferation </a:t>
                </a:r>
                <a:endParaRPr lang="en-US" sz="900"/>
              </a:p>
              <a:p>
                <a:pPr>
                  <a:defRPr sz="900" b="0"/>
                </a:pPr>
                <a:r>
                  <a:rPr lang="en-US" sz="900" b="0" i="0" baseline="0"/>
                  <a:t>(cpm </a:t>
                </a:r>
                <a:r>
                  <a:rPr lang="en-US" sz="900" b="0" i="0" baseline="0">
                    <a:sym typeface="Symbol"/>
                  </a:rPr>
                  <a:t></a:t>
                </a:r>
                <a:r>
                  <a:rPr lang="en-US" sz="900" b="0" i="0" baseline="0"/>
                  <a:t> 10</a:t>
                </a:r>
                <a:r>
                  <a:rPr lang="en-US" sz="900" b="0" i="0" baseline="30000"/>
                  <a:t>3</a:t>
                </a:r>
                <a:r>
                  <a:rPr lang="en-US" sz="900" b="0" i="0" baseline="0"/>
                  <a:t>)</a:t>
                </a:r>
                <a:endParaRPr lang="en-US" sz="900"/>
              </a:p>
            </c:rich>
          </c:tx>
          <c:layout>
            <c:manualLayout>
              <c:xMode val="edge"/>
              <c:yMode val="edge"/>
              <c:x val="5.1396143699218723E-2"/>
              <c:y val="0.27207811191877868"/>
            </c:manualLayout>
          </c:layout>
        </c:title>
        <c:numFmt formatCode="General" sourceLinked="1"/>
        <c:tickLblPos val="nextTo"/>
        <c:crossAx val="41115648"/>
        <c:crosses val="autoZero"/>
        <c:crossBetween val="between"/>
        <c:dispUnits>
          <c:builtInUnit val="hundreds"/>
        </c:dispUnits>
      </c:valAx>
    </c:plotArea>
    <c:legend>
      <c:legendPos val="r"/>
      <c:layout>
        <c:manualLayout>
          <c:xMode val="edge"/>
          <c:yMode val="edge"/>
          <c:x val="0.53905075978730332"/>
          <c:y val="3.0440617283327288E-2"/>
          <c:w val="0.46094930706669207"/>
          <c:h val="0.19515843976702546"/>
        </c:manualLayout>
      </c:layout>
    </c:legend>
    <c:plotVisOnly val="1"/>
  </c:chart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2809676649656341"/>
          <c:y val="7.5471489598925329E-2"/>
          <c:w val="0.35941600859726552"/>
          <c:h val="0.86163522012578808"/>
        </c:manualLayout>
      </c:layout>
      <c:barChart>
        <c:barDir val="col"/>
        <c:grouping val="clustered"/>
        <c:ser>
          <c:idx val="0"/>
          <c:order val="0"/>
          <c:tx>
            <c:strRef>
              <c:f>Sheet1!$A$256</c:f>
              <c:strCache>
                <c:ptCount val="1"/>
                <c:pt idx="0">
                  <c:v>Anti-CD3 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Sheet1!$E$256:$F$256</c:f>
                <c:numCache>
                  <c:formatCode>General</c:formatCode>
                  <c:ptCount val="2"/>
                  <c:pt idx="0">
                    <c:v>526.5621204251828</c:v>
                  </c:pt>
                  <c:pt idx="1">
                    <c:v>4051.8271187206396</c:v>
                  </c:pt>
                </c:numCache>
              </c:numRef>
            </c:plus>
            <c:minus>
              <c:numRef>
                <c:f>Sheet1!$E$256:$F$256</c:f>
                <c:numCache>
                  <c:formatCode>General</c:formatCode>
                  <c:ptCount val="2"/>
                  <c:pt idx="0">
                    <c:v>526.5621204251828</c:v>
                  </c:pt>
                  <c:pt idx="1">
                    <c:v>4051.8271187206396</c:v>
                  </c:pt>
                </c:numCache>
              </c:numRef>
            </c:minus>
          </c:errBars>
          <c:cat>
            <c:strRef>
              <c:f>Sheet1!$B$255:$C$255</c:f>
              <c:strCache>
                <c:ptCount val="2"/>
                <c:pt idx="0">
                  <c:v>WT</c:v>
                </c:pt>
                <c:pt idx="1">
                  <c:v>4-1BB-/-</c:v>
                </c:pt>
              </c:strCache>
            </c:strRef>
          </c:cat>
          <c:val>
            <c:numRef>
              <c:f>Sheet1!$B$256:$C$256</c:f>
              <c:numCache>
                <c:formatCode>General</c:formatCode>
                <c:ptCount val="2"/>
                <c:pt idx="0">
                  <c:v>2490.5</c:v>
                </c:pt>
                <c:pt idx="1">
                  <c:v>13622</c:v>
                </c:pt>
              </c:numCache>
            </c:numRef>
          </c:val>
        </c:ser>
        <c:ser>
          <c:idx val="1"/>
          <c:order val="1"/>
          <c:tx>
            <c:strRef>
              <c:f>Sheet1!$A$257</c:f>
              <c:strCache>
                <c:ptCount val="1"/>
                <c:pt idx="0">
                  <c:v>Anti-CD3+ anti-OX40 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Sheet1!$E$257:$F$257</c:f>
                <c:numCache>
                  <c:formatCode>General</c:formatCode>
                  <c:ptCount val="2"/>
                  <c:pt idx="0">
                    <c:v>8301.5974767912394</c:v>
                  </c:pt>
                  <c:pt idx="1">
                    <c:v>11404.258250758792</c:v>
                  </c:pt>
                </c:numCache>
              </c:numRef>
            </c:plus>
            <c:minus>
              <c:numRef>
                <c:f>Sheet1!$E$257:$F$257</c:f>
                <c:numCache>
                  <c:formatCode>General</c:formatCode>
                  <c:ptCount val="2"/>
                  <c:pt idx="0">
                    <c:v>8301.5974767912394</c:v>
                  </c:pt>
                  <c:pt idx="1">
                    <c:v>11404.258250758792</c:v>
                  </c:pt>
                </c:numCache>
              </c:numRef>
            </c:minus>
          </c:errBars>
          <c:cat>
            <c:strRef>
              <c:f>Sheet1!$B$255:$C$255</c:f>
              <c:strCache>
                <c:ptCount val="2"/>
                <c:pt idx="0">
                  <c:v>WT</c:v>
                </c:pt>
                <c:pt idx="1">
                  <c:v>4-1BB-/-</c:v>
                </c:pt>
              </c:strCache>
            </c:strRef>
          </c:cat>
          <c:val>
            <c:numRef>
              <c:f>Sheet1!$B$257:$C$257</c:f>
              <c:numCache>
                <c:formatCode>General</c:formatCode>
                <c:ptCount val="2"/>
                <c:pt idx="0">
                  <c:v>73040</c:v>
                </c:pt>
                <c:pt idx="1">
                  <c:v>56991.25</c:v>
                </c:pt>
              </c:numCache>
            </c:numRef>
          </c:val>
        </c:ser>
        <c:axId val="41906560"/>
        <c:axId val="41908096"/>
      </c:barChart>
      <c:catAx>
        <c:axId val="41906560"/>
        <c:scaling>
          <c:orientation val="minMax"/>
        </c:scaling>
        <c:axPos val="b"/>
        <c:tickLblPos val="none"/>
        <c:crossAx val="41908096"/>
        <c:crosses val="autoZero"/>
        <c:auto val="1"/>
        <c:lblAlgn val="ctr"/>
        <c:lblOffset val="100"/>
      </c:catAx>
      <c:valAx>
        <c:axId val="4190809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200"/>
                </a:pPr>
                <a:r>
                  <a:rPr lang="en-US" sz="900" b="0" i="0" baseline="0"/>
                  <a:t>Proliferation </a:t>
                </a:r>
              </a:p>
              <a:p>
                <a:pPr>
                  <a:defRPr sz="200"/>
                </a:pPr>
                <a:r>
                  <a:rPr lang="en-US" sz="900" b="0" i="0" baseline="0"/>
                  <a:t>(cpm </a:t>
                </a:r>
                <a:r>
                  <a:rPr lang="en-US" sz="900" b="0" i="0" baseline="0">
                    <a:sym typeface="Symbol"/>
                  </a:rPr>
                  <a:t></a:t>
                </a:r>
                <a:r>
                  <a:rPr lang="en-US" sz="900" b="0" i="0" baseline="0"/>
                  <a:t> 10</a:t>
                </a:r>
                <a:r>
                  <a:rPr lang="en-US" sz="900" b="0" i="0" baseline="30000"/>
                  <a:t>3</a:t>
                </a:r>
                <a:r>
                  <a:rPr lang="en-US" sz="900" b="0" i="0" baseline="0"/>
                  <a:t>)</a:t>
                </a:r>
                <a:endParaRPr lang="en-US" sz="200" baseline="0"/>
              </a:p>
            </c:rich>
          </c:tx>
          <c:layout>
            <c:manualLayout>
              <c:xMode val="edge"/>
              <c:yMode val="edge"/>
              <c:x val="3.050108932461874E-2"/>
              <c:y val="0.31593104915939568"/>
            </c:manualLayout>
          </c:layout>
        </c:title>
        <c:numFmt formatCode="General" sourceLinked="1"/>
        <c:tickLblPos val="nextTo"/>
        <c:crossAx val="41906560"/>
        <c:crosses val="autoZero"/>
        <c:crossBetween val="between"/>
        <c:dispUnits>
          <c:builtInUnit val="hundreds"/>
        </c:dispUnits>
      </c:valAx>
    </c:plotArea>
    <c:legend>
      <c:legendPos val="r"/>
      <c:layout>
        <c:manualLayout>
          <c:xMode val="edge"/>
          <c:yMode val="edge"/>
          <c:x val="0.54027416660893923"/>
          <c:y val="0.13097765558634925"/>
          <c:w val="0.44363851577376356"/>
          <c:h val="0.21079468893290731"/>
        </c:manualLayout>
      </c:layout>
    </c:legend>
    <c:plotVisOnly val="1"/>
  </c:chart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966" y="2698539"/>
            <a:ext cx="5518944" cy="1862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3933" y="4922520"/>
            <a:ext cx="4545013" cy="2219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43382" y="440374"/>
            <a:ext cx="1037056" cy="93885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084" y="440374"/>
            <a:ext cx="3004082" cy="93885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892" y="5582076"/>
            <a:ext cx="5518944" cy="172529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892" y="3681839"/>
            <a:ext cx="5518944" cy="19002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4644" y="2026922"/>
            <a:ext cx="2867686" cy="5732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00545" y="2026922"/>
            <a:ext cx="2867686" cy="5732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644" y="1944477"/>
            <a:ext cx="2868814" cy="8103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2" indent="0">
              <a:buNone/>
              <a:defRPr sz="1800" b="1"/>
            </a:lvl3pPr>
            <a:lvl4pPr marL="1371380" indent="0">
              <a:buNone/>
              <a:defRPr sz="1600" b="1"/>
            </a:lvl4pPr>
            <a:lvl5pPr marL="1828504" indent="0">
              <a:buNone/>
              <a:defRPr sz="1600" b="1"/>
            </a:lvl5pPr>
            <a:lvl6pPr marL="2285632" indent="0">
              <a:buNone/>
              <a:defRPr sz="1600" b="1"/>
            </a:lvl6pPr>
            <a:lvl7pPr marL="2742756" indent="0">
              <a:buNone/>
              <a:defRPr sz="1600" b="1"/>
            </a:lvl7pPr>
            <a:lvl8pPr marL="3199884" indent="0">
              <a:buNone/>
              <a:defRPr sz="1600" b="1"/>
            </a:lvl8pPr>
            <a:lvl9pPr marL="365701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644" y="2754842"/>
            <a:ext cx="2868814" cy="50049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8293" y="1944477"/>
            <a:ext cx="2869941" cy="8103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2" indent="0">
              <a:buNone/>
              <a:defRPr sz="1800" b="1"/>
            </a:lvl3pPr>
            <a:lvl4pPr marL="1371380" indent="0">
              <a:buNone/>
              <a:defRPr sz="1600" b="1"/>
            </a:lvl4pPr>
            <a:lvl5pPr marL="1828504" indent="0">
              <a:buNone/>
              <a:defRPr sz="1600" b="1"/>
            </a:lvl5pPr>
            <a:lvl6pPr marL="2285632" indent="0">
              <a:buNone/>
              <a:defRPr sz="1600" b="1"/>
            </a:lvl6pPr>
            <a:lvl7pPr marL="2742756" indent="0">
              <a:buNone/>
              <a:defRPr sz="1600" b="1"/>
            </a:lvl7pPr>
            <a:lvl8pPr marL="3199884" indent="0">
              <a:buNone/>
              <a:defRPr sz="1600" b="1"/>
            </a:lvl8pPr>
            <a:lvl9pPr marL="365701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98293" y="2754842"/>
            <a:ext cx="2869941" cy="50049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646" y="345863"/>
            <a:ext cx="2136111" cy="14719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8534" y="345866"/>
            <a:ext cx="3629697" cy="74139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4646" y="1817796"/>
            <a:ext cx="2136111" cy="5942013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2" indent="0">
              <a:buNone/>
              <a:defRPr sz="1000"/>
            </a:lvl3pPr>
            <a:lvl4pPr marL="1371380" indent="0">
              <a:buNone/>
              <a:defRPr sz="900"/>
            </a:lvl4pPr>
            <a:lvl5pPr marL="1828504" indent="0">
              <a:buNone/>
              <a:defRPr sz="900"/>
            </a:lvl5pPr>
            <a:lvl6pPr marL="2285632" indent="0">
              <a:buNone/>
              <a:defRPr sz="900"/>
            </a:lvl6pPr>
            <a:lvl7pPr marL="2742756" indent="0">
              <a:buNone/>
              <a:defRPr sz="900"/>
            </a:lvl7pPr>
            <a:lvl8pPr marL="3199884" indent="0">
              <a:buNone/>
              <a:defRPr sz="900"/>
            </a:lvl8pPr>
            <a:lvl9pPr marL="365701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2651" y="6080762"/>
            <a:ext cx="3895725" cy="7178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72651" y="776182"/>
            <a:ext cx="3895725" cy="5212080"/>
          </a:xfrm>
        </p:spPr>
        <p:txBody>
          <a:bodyPr/>
          <a:lstStyle>
            <a:lvl1pPr marL="0" indent="0">
              <a:buNone/>
              <a:defRPr sz="3200"/>
            </a:lvl1pPr>
            <a:lvl2pPr marL="457127" indent="0">
              <a:buNone/>
              <a:defRPr sz="2800"/>
            </a:lvl2pPr>
            <a:lvl3pPr marL="914252" indent="0">
              <a:buNone/>
              <a:defRPr sz="2400"/>
            </a:lvl3pPr>
            <a:lvl4pPr marL="1371380" indent="0">
              <a:buNone/>
              <a:defRPr sz="2000"/>
            </a:lvl4pPr>
            <a:lvl5pPr marL="1828504" indent="0">
              <a:buNone/>
              <a:defRPr sz="2000"/>
            </a:lvl5pPr>
            <a:lvl6pPr marL="2285632" indent="0">
              <a:buNone/>
              <a:defRPr sz="2000"/>
            </a:lvl6pPr>
            <a:lvl7pPr marL="2742756" indent="0">
              <a:buNone/>
              <a:defRPr sz="2000"/>
            </a:lvl7pPr>
            <a:lvl8pPr marL="3199884" indent="0">
              <a:buNone/>
              <a:defRPr sz="2000"/>
            </a:lvl8pPr>
            <a:lvl9pPr marL="365701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2651" y="6798630"/>
            <a:ext cx="3895725" cy="1019492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2" indent="0">
              <a:buNone/>
              <a:defRPr sz="1000"/>
            </a:lvl3pPr>
            <a:lvl4pPr marL="1371380" indent="0">
              <a:buNone/>
              <a:defRPr sz="900"/>
            </a:lvl4pPr>
            <a:lvl5pPr marL="1828504" indent="0">
              <a:buNone/>
              <a:defRPr sz="900"/>
            </a:lvl5pPr>
            <a:lvl6pPr marL="2285632" indent="0">
              <a:buNone/>
              <a:defRPr sz="900"/>
            </a:lvl6pPr>
            <a:lvl7pPr marL="2742756" indent="0">
              <a:buNone/>
              <a:defRPr sz="900"/>
            </a:lvl7pPr>
            <a:lvl8pPr marL="3199884" indent="0">
              <a:buNone/>
              <a:defRPr sz="900"/>
            </a:lvl8pPr>
            <a:lvl9pPr marL="365701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644" y="347875"/>
            <a:ext cx="5843588" cy="1447800"/>
          </a:xfrm>
          <a:prstGeom prst="rect">
            <a:avLst/>
          </a:prstGeom>
        </p:spPr>
        <p:txBody>
          <a:bodyPr vert="horz" lIns="91426" tIns="45712" rIns="91426" bIns="4571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644" y="2026922"/>
            <a:ext cx="5843588" cy="5732886"/>
          </a:xfrm>
          <a:prstGeom prst="rect">
            <a:avLst/>
          </a:prstGeom>
        </p:spPr>
        <p:txBody>
          <a:bodyPr vert="horz" lIns="91426" tIns="45712" rIns="91426" bIns="457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4644" y="8051377"/>
            <a:ext cx="1515004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18401" y="8051377"/>
            <a:ext cx="2056077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53227" y="8051377"/>
            <a:ext cx="1515004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5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4" indent="-342844" algn="l" defTabSz="91425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0" indent="-285704" algn="l" defTabSz="91425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4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42" indent="-228562" algn="l" defTabSz="91425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68" indent="-228562" algn="l" defTabSz="91425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94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20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46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72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2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4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2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56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84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1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18976" y="5130641"/>
            <a:ext cx="5122157" cy="918576"/>
          </a:xfrm>
          <a:prstGeom prst="rect">
            <a:avLst/>
          </a:prstGeom>
          <a:noFill/>
        </p:spPr>
        <p:txBody>
          <a:bodyPr wrap="square" lIns="86733" tIns="43366" rIns="86733" bIns="43366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Supplemental figure 2: Proliferation of 4-1BB</a:t>
            </a:r>
            <a:r>
              <a:rPr lang="en-US" sz="900" b="1" baseline="30000" dirty="0" smtClean="0">
                <a:latin typeface="Arial" pitchFamily="34" charset="0"/>
                <a:cs typeface="Arial" pitchFamily="34" charset="0"/>
              </a:rPr>
              <a:t>-/- 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CD8</a:t>
            </a:r>
            <a:r>
              <a:rPr lang="en-US" sz="900" b="1" baseline="30000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T cells is not globally affected by the loss of 4-1BB.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Purified CD8</a:t>
            </a:r>
            <a:r>
              <a:rPr lang="en-US" sz="9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T cells (0.2×10</a:t>
            </a:r>
            <a:r>
              <a:rPr lang="en-US" sz="900" baseline="30000" dirty="0" smtClean="0">
                <a:latin typeface="Arial" pitchFamily="34" charset="0"/>
                <a:cs typeface="Arial" pitchFamily="34" charset="0"/>
              </a:rPr>
              <a:t>6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cells/well) were activated with plate bound anti-CD3</a:t>
            </a:r>
            <a:r>
              <a:rPr lang="el-GR" sz="900" dirty="0" smtClean="0">
                <a:latin typeface="Arial" pitchFamily="34" charset="0"/>
                <a:cs typeface="Arial" pitchFamily="34" charset="0"/>
              </a:rPr>
              <a:t>ε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(0.5ug/ml) and (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) soluble anti-CD28 (1ug/ml) in a tissue culture treated round bottom plate or (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) plate bound anti-OX-40 (5ug/ml) in a high binding flat bottom plate. Proliferation was assessed using </a:t>
            </a:r>
            <a:r>
              <a:rPr lang="en-US" sz="9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H-thymidine uptake 72 hours post activation.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Statistics were generated by student t test, </a:t>
            </a:r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n.s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.; not significant  when comparing groups indicated by horizontal lines.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4"/>
          <p:cNvGrpSpPr/>
          <p:nvPr/>
        </p:nvGrpSpPr>
        <p:grpSpPr>
          <a:xfrm>
            <a:off x="1667003" y="1067754"/>
            <a:ext cx="2908798" cy="1659918"/>
            <a:chOff x="1304645" y="1123950"/>
            <a:chExt cx="3072373" cy="1747283"/>
          </a:xfrm>
        </p:grpSpPr>
        <p:graphicFrame>
          <p:nvGraphicFramePr>
            <p:cNvPr id="44" name="Chart 43"/>
            <p:cNvGraphicFramePr/>
            <p:nvPr/>
          </p:nvGraphicFramePr>
          <p:xfrm>
            <a:off x="1304645" y="1185862"/>
            <a:ext cx="3072373" cy="15842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1381125" y="1123950"/>
              <a:ext cx="4572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409802" y="1395681"/>
              <a:ext cx="53035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941111" y="1393400"/>
              <a:ext cx="0" cy="928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566268" y="1223033"/>
              <a:ext cx="550061" cy="210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n.s.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141204" y="2622956"/>
              <a:ext cx="465483" cy="242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WT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09825" y="2628252"/>
              <a:ext cx="677357" cy="242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4-1BB</a:t>
              </a:r>
              <a:r>
                <a:rPr lang="en-US" sz="900" baseline="30000" dirty="0" smtClean="0">
                  <a:latin typeface="Arial" pitchFamily="34" charset="0"/>
                  <a:cs typeface="Arial" pitchFamily="34" charset="0"/>
                </a:rPr>
                <a:t>-/-</a:t>
              </a:r>
              <a:endParaRPr lang="en-US" sz="900" baseline="30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45"/>
          <p:cNvGrpSpPr/>
          <p:nvPr/>
        </p:nvGrpSpPr>
        <p:grpSpPr>
          <a:xfrm>
            <a:off x="1766464" y="2895602"/>
            <a:ext cx="3075098" cy="1757722"/>
            <a:chOff x="1409699" y="3048000"/>
            <a:chExt cx="3248025" cy="1850232"/>
          </a:xfrm>
        </p:grpSpPr>
        <p:graphicFrame>
          <p:nvGraphicFramePr>
            <p:cNvPr id="42" name="Chart 41"/>
            <p:cNvGraphicFramePr/>
            <p:nvPr/>
          </p:nvGraphicFramePr>
          <p:xfrm>
            <a:off x="1409699" y="3143251"/>
            <a:ext cx="3248025" cy="16287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5" name="Group 39"/>
            <p:cNvGrpSpPr/>
            <p:nvPr/>
          </p:nvGrpSpPr>
          <p:grpSpPr>
            <a:xfrm>
              <a:off x="1419225" y="3048000"/>
              <a:ext cx="2001865" cy="1850232"/>
              <a:chOff x="1419225" y="3048000"/>
              <a:chExt cx="2001865" cy="1850232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419225" y="3048000"/>
                <a:ext cx="4572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526061" y="3419475"/>
                <a:ext cx="57607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101253" y="3420728"/>
                <a:ext cx="0" cy="9286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2633526" y="3256470"/>
                <a:ext cx="550061" cy="2105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n.s.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268760" y="4655251"/>
                <a:ext cx="508821" cy="242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WT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743733" y="4654429"/>
                <a:ext cx="677357" cy="242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 pitchFamily="34" charset="0"/>
                    <a:cs typeface="Arial" pitchFamily="34" charset="0"/>
                  </a:rPr>
                  <a:t>4-1BB</a:t>
                </a:r>
                <a:r>
                  <a:rPr lang="en-US" sz="900" baseline="30000" dirty="0" smtClean="0">
                    <a:latin typeface="Arial" pitchFamily="34" charset="0"/>
                    <a:cs typeface="Arial" pitchFamily="34" charset="0"/>
                  </a:rPr>
                  <a:t>-/-</a:t>
                </a:r>
                <a:endParaRPr lang="en-US" sz="900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1824</TotalTime>
  <Words>131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AJoseph</dc:creator>
  <cp:lastModifiedBy>edavila</cp:lastModifiedBy>
  <cp:revision>176</cp:revision>
  <dcterms:created xsi:type="dcterms:W3CDTF">2015-07-10T20:13:43Z</dcterms:created>
  <dcterms:modified xsi:type="dcterms:W3CDTF">2016-03-24T19:23:58Z</dcterms:modified>
</cp:coreProperties>
</file>