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8" r:id="rId2"/>
  </p:sldIdLst>
  <p:sldSz cx="6492875" cy="8686800"/>
  <p:notesSz cx="6858000" cy="9144000"/>
  <p:defaultTextStyle>
    <a:defPPr>
      <a:defRPr lang="en-US"/>
    </a:defPPr>
    <a:lvl1pPr marL="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27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5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8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50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632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756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884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010" algn="l" defTabSz="914252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>
        <p:scale>
          <a:sx n="75" d="100"/>
          <a:sy n="75" d="100"/>
        </p:scale>
        <p:origin x="-1572" y="604"/>
      </p:cViewPr>
      <p:guideLst>
        <p:guide orient="horz" pos="2736"/>
        <p:guide pos="20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\\somfiles.som.umaryland.edu\groups\oncology\davila\davilashare\ann\41BB_%20Ratikas%20paper\N_INHIBITION%20OF%20cIAP\053114%20ciap%20inhibit%20exp4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chart>
    <c:plotArea>
      <c:layout>
        <c:manualLayout>
          <c:layoutTarget val="inner"/>
          <c:xMode val="edge"/>
          <c:yMode val="edge"/>
          <c:x val="0.18040288713910782"/>
          <c:y val="5.0867052023121438E-2"/>
          <c:w val="0.49019422572178478"/>
          <c:h val="0.75667052023121384"/>
        </c:manualLayout>
      </c:layout>
      <c:barChart>
        <c:barDir val="col"/>
        <c:grouping val="clustered"/>
        <c:ser>
          <c:idx val="0"/>
          <c:order val="0"/>
          <c:tx>
            <c:strRef>
              <c:f>Sheet1!$B$168</c:f>
              <c:strCache>
                <c:ptCount val="1"/>
                <c:pt idx="0">
                  <c:v>Anti-CD3 alone</c:v>
                </c:pt>
              </c:strCache>
            </c:strRef>
          </c:tx>
          <c:spPr>
            <a:ln>
              <a:solidFill>
                <a:schemeClr val="tx1"/>
              </a:solidFill>
            </a:ln>
          </c:spPr>
          <c:errBars>
            <c:errBarType val="both"/>
            <c:errValType val="cust"/>
            <c:plus>
              <c:numRef>
                <c:f>Sheet1!$G$168:$H$168</c:f>
                <c:numCache>
                  <c:formatCode>General</c:formatCode>
                  <c:ptCount val="2"/>
                  <c:pt idx="0">
                    <c:v>9435.892803545401</c:v>
                  </c:pt>
                  <c:pt idx="1">
                    <c:v>12486.389443443324</c:v>
                  </c:pt>
                </c:numCache>
              </c:numRef>
            </c:plus>
            <c:minus>
              <c:numRef>
                <c:f>Sheet1!$G$168:$H$168</c:f>
                <c:numCache>
                  <c:formatCode>General</c:formatCode>
                  <c:ptCount val="2"/>
                  <c:pt idx="0">
                    <c:v>9435.892803545401</c:v>
                  </c:pt>
                  <c:pt idx="1">
                    <c:v>12486.389443443324</c:v>
                  </c:pt>
                </c:numCache>
              </c:numRef>
            </c:minus>
          </c:errBars>
          <c:cat>
            <c:strRef>
              <c:f>Sheet1!$C$167:$D$167</c:f>
              <c:strCache>
                <c:ptCount val="2"/>
                <c:pt idx="0">
                  <c:v>DMSO</c:v>
                </c:pt>
                <c:pt idx="1">
                  <c:v>0.5uM</c:v>
                </c:pt>
              </c:strCache>
            </c:strRef>
          </c:cat>
          <c:val>
            <c:numRef>
              <c:f>Sheet1!$C$168:$D$168</c:f>
              <c:numCache>
                <c:formatCode>General</c:formatCode>
                <c:ptCount val="2"/>
                <c:pt idx="0">
                  <c:v>58890</c:v>
                </c:pt>
                <c:pt idx="1">
                  <c:v>75370.333333333328</c:v>
                </c:pt>
              </c:numCache>
            </c:numRef>
          </c:val>
        </c:ser>
        <c:ser>
          <c:idx val="1"/>
          <c:order val="1"/>
          <c:tx>
            <c:strRef>
              <c:f>Sheet1!$B$169</c:f>
              <c:strCache>
                <c:ptCount val="1"/>
                <c:pt idx="0">
                  <c:v>+3H3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Sheet1!$G$169:$H$169</c:f>
                <c:numCache>
                  <c:formatCode>General</c:formatCode>
                  <c:ptCount val="2"/>
                  <c:pt idx="0">
                    <c:v>6246.1449177339755</c:v>
                  </c:pt>
                  <c:pt idx="1">
                    <c:v>1816.5300254421941</c:v>
                  </c:pt>
                </c:numCache>
              </c:numRef>
            </c:plus>
            <c:minus>
              <c:numRef>
                <c:f>Sheet1!$G$169:$H$169</c:f>
                <c:numCache>
                  <c:formatCode>General</c:formatCode>
                  <c:ptCount val="2"/>
                  <c:pt idx="0">
                    <c:v>6246.1449177339755</c:v>
                  </c:pt>
                  <c:pt idx="1">
                    <c:v>1816.5300254421941</c:v>
                  </c:pt>
                </c:numCache>
              </c:numRef>
            </c:minus>
          </c:errBars>
          <c:cat>
            <c:strRef>
              <c:f>Sheet1!$C$167:$D$167</c:f>
              <c:strCache>
                <c:ptCount val="2"/>
                <c:pt idx="0">
                  <c:v>DMSO</c:v>
                </c:pt>
                <c:pt idx="1">
                  <c:v>0.5uM</c:v>
                </c:pt>
              </c:strCache>
            </c:strRef>
          </c:cat>
          <c:val>
            <c:numRef>
              <c:f>Sheet1!$C$169:$D$169</c:f>
              <c:numCache>
                <c:formatCode>General</c:formatCode>
                <c:ptCount val="2"/>
                <c:pt idx="0">
                  <c:v>103942.33333333333</c:v>
                </c:pt>
                <c:pt idx="1">
                  <c:v>59367.666666666642</c:v>
                </c:pt>
              </c:numCache>
            </c:numRef>
          </c:val>
        </c:ser>
        <c:ser>
          <c:idx val="2"/>
          <c:order val="2"/>
          <c:tx>
            <c:strRef>
              <c:f>Sheet1!$B$170</c:f>
              <c:strCache>
                <c:ptCount val="1"/>
                <c:pt idx="0">
                  <c:v>+TLR1-TLR2 L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Sheet1!$G$170:$H$170</c:f>
                <c:numCache>
                  <c:formatCode>General</c:formatCode>
                  <c:ptCount val="2"/>
                  <c:pt idx="0">
                    <c:v>7881.2872679531229</c:v>
                  </c:pt>
                  <c:pt idx="1">
                    <c:v>6896.0130752003315</c:v>
                  </c:pt>
                </c:numCache>
              </c:numRef>
            </c:plus>
            <c:minus>
              <c:numRef>
                <c:f>Sheet1!$G$170:$H$170</c:f>
                <c:numCache>
                  <c:formatCode>General</c:formatCode>
                  <c:ptCount val="2"/>
                  <c:pt idx="0">
                    <c:v>7881.2872679531229</c:v>
                  </c:pt>
                  <c:pt idx="1">
                    <c:v>6896.0130752003315</c:v>
                  </c:pt>
                </c:numCache>
              </c:numRef>
            </c:minus>
          </c:errBars>
          <c:cat>
            <c:strRef>
              <c:f>Sheet1!$C$167:$D$167</c:f>
              <c:strCache>
                <c:ptCount val="2"/>
                <c:pt idx="0">
                  <c:v>DMSO</c:v>
                </c:pt>
                <c:pt idx="1">
                  <c:v>0.5uM</c:v>
                </c:pt>
              </c:strCache>
            </c:strRef>
          </c:cat>
          <c:val>
            <c:numRef>
              <c:f>Sheet1!$C$170:$D$170</c:f>
              <c:numCache>
                <c:formatCode>General</c:formatCode>
                <c:ptCount val="2"/>
                <c:pt idx="0">
                  <c:v>141159</c:v>
                </c:pt>
                <c:pt idx="1">
                  <c:v>99884.333333333328</c:v>
                </c:pt>
              </c:numCache>
            </c:numRef>
          </c:val>
        </c:ser>
        <c:ser>
          <c:idx val="3"/>
          <c:order val="3"/>
          <c:tx>
            <c:strRef>
              <c:f>Sheet1!$B$171</c:f>
              <c:strCache>
                <c:ptCount val="1"/>
                <c:pt idx="0">
                  <c:v>+TLR1-TLR2 L + 3H3</c:v>
                </c:pt>
              </c:strCache>
            </c:strRef>
          </c:tx>
          <c:spPr>
            <a:ln>
              <a:solidFill>
                <a:prstClr val="black"/>
              </a:solidFill>
            </a:ln>
          </c:spPr>
          <c:errBars>
            <c:errBarType val="both"/>
            <c:errValType val="cust"/>
            <c:plus>
              <c:numRef>
                <c:f>Sheet1!$G$171:$H$171</c:f>
                <c:numCache>
                  <c:formatCode>General</c:formatCode>
                  <c:ptCount val="2"/>
                  <c:pt idx="0">
                    <c:v>9576.3929012963908</c:v>
                  </c:pt>
                  <c:pt idx="1">
                    <c:v>8237.7125668072476</c:v>
                  </c:pt>
                </c:numCache>
              </c:numRef>
            </c:plus>
            <c:minus>
              <c:numRef>
                <c:f>Sheet1!$G$171:$H$171</c:f>
                <c:numCache>
                  <c:formatCode>General</c:formatCode>
                  <c:ptCount val="2"/>
                  <c:pt idx="0">
                    <c:v>9576.3929012963908</c:v>
                  </c:pt>
                  <c:pt idx="1">
                    <c:v>8237.7125668072476</c:v>
                  </c:pt>
                </c:numCache>
              </c:numRef>
            </c:minus>
          </c:errBars>
          <c:cat>
            <c:strRef>
              <c:f>Sheet1!$C$167:$D$167</c:f>
              <c:strCache>
                <c:ptCount val="2"/>
                <c:pt idx="0">
                  <c:v>DMSO</c:v>
                </c:pt>
                <c:pt idx="1">
                  <c:v>0.5uM</c:v>
                </c:pt>
              </c:strCache>
            </c:strRef>
          </c:cat>
          <c:val>
            <c:numRef>
              <c:f>Sheet1!$C$171:$D$171</c:f>
              <c:numCache>
                <c:formatCode>General</c:formatCode>
                <c:ptCount val="2"/>
                <c:pt idx="0">
                  <c:v>177803</c:v>
                </c:pt>
                <c:pt idx="1">
                  <c:v>87740.333333333328</c:v>
                </c:pt>
              </c:numCache>
            </c:numRef>
          </c:val>
        </c:ser>
        <c:axId val="49248128"/>
        <c:axId val="49250304"/>
      </c:barChart>
      <c:catAx>
        <c:axId val="49248128"/>
        <c:scaling>
          <c:orientation val="minMax"/>
        </c:scaling>
        <c:axPos val="b"/>
        <c:title>
          <c:tx>
            <c:rich>
              <a:bodyPr/>
              <a:lstStyle/>
              <a:p>
                <a:pPr>
                  <a:defRPr b="0"/>
                </a:pPr>
                <a:r>
                  <a:rPr lang="en-US" b="0"/>
                  <a:t>c-IAP inhibitor</a:t>
                </a:r>
              </a:p>
            </c:rich>
          </c:tx>
          <c:layout/>
        </c:title>
        <c:tickLblPos val="nextTo"/>
        <c:crossAx val="49250304"/>
        <c:crosses val="autoZero"/>
        <c:auto val="1"/>
        <c:lblAlgn val="ctr"/>
        <c:lblOffset val="100"/>
      </c:catAx>
      <c:valAx>
        <c:axId val="49250304"/>
        <c:scaling>
          <c:orientation val="minMax"/>
        </c:scaling>
        <c:axPos val="l"/>
        <c:title>
          <c:tx>
            <c:rich>
              <a:bodyPr rot="-5400000" vert="horz"/>
              <a:lstStyle/>
              <a:p>
                <a:pPr>
                  <a:defRPr b="0"/>
                </a:pPr>
                <a:r>
                  <a:rPr lang="en-US" b="0"/>
                  <a:t>Proliferation</a:t>
                </a:r>
              </a:p>
              <a:p>
                <a:pPr>
                  <a:defRPr b="0"/>
                </a:pPr>
                <a:r>
                  <a:rPr lang="en-US" b="0"/>
                  <a:t>(cpm x103)</a:t>
                </a:r>
              </a:p>
            </c:rich>
          </c:tx>
          <c:layout>
            <c:manualLayout>
              <c:xMode val="edge"/>
              <c:yMode val="edge"/>
              <c:x val="3.137254901960785E-2"/>
              <c:y val="0.29549220266509085"/>
            </c:manualLayout>
          </c:layout>
        </c:title>
        <c:numFmt formatCode="General" sourceLinked="1"/>
        <c:tickLblPos val="nextTo"/>
        <c:crossAx val="49248128"/>
        <c:crosses val="autoZero"/>
        <c:crossBetween val="between"/>
        <c:dispUnits>
          <c:builtInUnit val="thousands"/>
        </c:dispUnits>
      </c:valAx>
    </c:plotArea>
    <c:legend>
      <c:legendPos val="r"/>
      <c:layout>
        <c:manualLayout>
          <c:xMode val="edge"/>
          <c:yMode val="edge"/>
          <c:x val="0.65306122448979653"/>
          <c:y val="0.2576234504598986"/>
          <c:w val="0.34353741496598639"/>
          <c:h val="0.30380041102346828"/>
        </c:manualLayout>
      </c:layout>
    </c:legend>
    <c:plotVisOnly val="1"/>
  </c:chart>
  <c:txPr>
    <a:bodyPr/>
    <a:lstStyle/>
    <a:p>
      <a:pPr>
        <a:defRPr sz="900">
          <a:latin typeface="Arial" pitchFamily="34" charset="0"/>
          <a:cs typeface="Arial" pitchFamily="34" charset="0"/>
        </a:defRPr>
      </a:pPr>
      <a:endParaRPr lang="en-US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86966" y="2698539"/>
            <a:ext cx="5518944" cy="1862032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3933" y="4922520"/>
            <a:ext cx="4545013" cy="221996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12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25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38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50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63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75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88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01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343382" y="440374"/>
            <a:ext cx="1037056" cy="938858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31084" y="440374"/>
            <a:ext cx="3004082" cy="938858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2892" y="5582076"/>
            <a:ext cx="5518944" cy="172529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2892" y="3681839"/>
            <a:ext cx="5518944" cy="190023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2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252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38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50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632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75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88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01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24644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300545" y="2026922"/>
            <a:ext cx="2867686" cy="573288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1944477"/>
            <a:ext cx="2868814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24644" y="2754842"/>
            <a:ext cx="2868814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298293" y="1944477"/>
            <a:ext cx="2869941" cy="81036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127" indent="0">
              <a:buNone/>
              <a:defRPr sz="2000" b="1"/>
            </a:lvl2pPr>
            <a:lvl3pPr marL="914252" indent="0">
              <a:buNone/>
              <a:defRPr sz="1800" b="1"/>
            </a:lvl3pPr>
            <a:lvl4pPr marL="1371380" indent="0">
              <a:buNone/>
              <a:defRPr sz="1600" b="1"/>
            </a:lvl4pPr>
            <a:lvl5pPr marL="1828504" indent="0">
              <a:buNone/>
              <a:defRPr sz="1600" b="1"/>
            </a:lvl5pPr>
            <a:lvl6pPr marL="2285632" indent="0">
              <a:buNone/>
              <a:defRPr sz="1600" b="1"/>
            </a:lvl6pPr>
            <a:lvl7pPr marL="2742756" indent="0">
              <a:buNone/>
              <a:defRPr sz="1600" b="1"/>
            </a:lvl7pPr>
            <a:lvl8pPr marL="3199884" indent="0">
              <a:buNone/>
              <a:defRPr sz="1600" b="1"/>
            </a:lvl8pPr>
            <a:lvl9pPr marL="365701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298293" y="2754842"/>
            <a:ext cx="2869941" cy="5004965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4646" y="345863"/>
            <a:ext cx="2136111" cy="147193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38534" y="345866"/>
            <a:ext cx="3629697" cy="741394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24646" y="1817796"/>
            <a:ext cx="2136111" cy="5942013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72651" y="6080762"/>
            <a:ext cx="3895725" cy="71786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72651" y="776182"/>
            <a:ext cx="3895725" cy="5212080"/>
          </a:xfrm>
        </p:spPr>
        <p:txBody>
          <a:bodyPr/>
          <a:lstStyle>
            <a:lvl1pPr marL="0" indent="0">
              <a:buNone/>
              <a:defRPr sz="3200"/>
            </a:lvl1pPr>
            <a:lvl2pPr marL="457127" indent="0">
              <a:buNone/>
              <a:defRPr sz="2800"/>
            </a:lvl2pPr>
            <a:lvl3pPr marL="914252" indent="0">
              <a:buNone/>
              <a:defRPr sz="2400"/>
            </a:lvl3pPr>
            <a:lvl4pPr marL="1371380" indent="0">
              <a:buNone/>
              <a:defRPr sz="2000"/>
            </a:lvl4pPr>
            <a:lvl5pPr marL="1828504" indent="0">
              <a:buNone/>
              <a:defRPr sz="2000"/>
            </a:lvl5pPr>
            <a:lvl6pPr marL="2285632" indent="0">
              <a:buNone/>
              <a:defRPr sz="2000"/>
            </a:lvl6pPr>
            <a:lvl7pPr marL="2742756" indent="0">
              <a:buNone/>
              <a:defRPr sz="2000"/>
            </a:lvl7pPr>
            <a:lvl8pPr marL="3199884" indent="0">
              <a:buNone/>
              <a:defRPr sz="2000"/>
            </a:lvl8pPr>
            <a:lvl9pPr marL="365701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272651" y="6798630"/>
            <a:ext cx="3895725" cy="1019492"/>
          </a:xfrm>
        </p:spPr>
        <p:txBody>
          <a:bodyPr/>
          <a:lstStyle>
            <a:lvl1pPr marL="0" indent="0">
              <a:buNone/>
              <a:defRPr sz="1400"/>
            </a:lvl1pPr>
            <a:lvl2pPr marL="457127" indent="0">
              <a:buNone/>
              <a:defRPr sz="1200"/>
            </a:lvl2pPr>
            <a:lvl3pPr marL="914252" indent="0">
              <a:buNone/>
              <a:defRPr sz="1000"/>
            </a:lvl3pPr>
            <a:lvl4pPr marL="1371380" indent="0">
              <a:buNone/>
              <a:defRPr sz="900"/>
            </a:lvl4pPr>
            <a:lvl5pPr marL="1828504" indent="0">
              <a:buNone/>
              <a:defRPr sz="900"/>
            </a:lvl5pPr>
            <a:lvl6pPr marL="2285632" indent="0">
              <a:buNone/>
              <a:defRPr sz="900"/>
            </a:lvl6pPr>
            <a:lvl7pPr marL="2742756" indent="0">
              <a:buNone/>
              <a:defRPr sz="900"/>
            </a:lvl7pPr>
            <a:lvl8pPr marL="3199884" indent="0">
              <a:buNone/>
              <a:defRPr sz="900"/>
            </a:lvl8pPr>
            <a:lvl9pPr marL="365701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4644" y="347875"/>
            <a:ext cx="5843588" cy="1447800"/>
          </a:xfrm>
          <a:prstGeom prst="rect">
            <a:avLst/>
          </a:prstGeom>
        </p:spPr>
        <p:txBody>
          <a:bodyPr vert="horz" lIns="91426" tIns="45712" rIns="91426" bIns="45712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4644" y="2026922"/>
            <a:ext cx="5843588" cy="5732886"/>
          </a:xfrm>
          <a:prstGeom prst="rect">
            <a:avLst/>
          </a:prstGeom>
        </p:spPr>
        <p:txBody>
          <a:bodyPr vert="horz" lIns="91426" tIns="45712" rIns="91426" bIns="4571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4644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C56B21-739C-432B-8979-9055CD17AD19}" type="datetimeFigureOut">
              <a:rPr lang="en-US" smtClean="0"/>
              <a:pPr/>
              <a:t>3/24/2016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18401" y="8051377"/>
            <a:ext cx="2056077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53227" y="8051377"/>
            <a:ext cx="1515004" cy="462492"/>
          </a:xfrm>
          <a:prstGeom prst="rect">
            <a:avLst/>
          </a:prstGeom>
        </p:spPr>
        <p:txBody>
          <a:bodyPr vert="horz" lIns="91426" tIns="45712" rIns="91426" bIns="45712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539D6C9-B548-4F9C-BAA7-37A0FBA7F731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252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844" indent="-342844" algn="l" defTabSz="914252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830" indent="-285704" algn="l" defTabSz="914252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281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599942" indent="-228562" algn="l" defTabSz="914252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068" indent="-228562" algn="l" defTabSz="914252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194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320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8446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5572" indent="-228562" algn="l" defTabSz="914252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27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25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38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50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632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2756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199884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010" algn="l" defTabSz="914252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94088" y="5089664"/>
            <a:ext cx="3508430" cy="1611065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900" b="1" dirty="0" smtClean="0">
                <a:latin typeface="Arial" pitchFamily="34" charset="0"/>
                <a:cs typeface="Arial" pitchFamily="34" charset="0"/>
              </a:rPr>
              <a:t>Supplemental Figure 3: Combination of TLR and 4-1BB stimulation on CD8</a:t>
            </a:r>
            <a:r>
              <a:rPr lang="en-US" sz="900" b="1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 T cells has little additive effect on the expression of apoptosis regulators but is dependent on cIAP1/2 function.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Purified CD8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+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T cells (0.2×10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6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cells/well) were activated with plate bound anti-CD3</a:t>
            </a:r>
            <a:r>
              <a:rPr lang="el-GR" sz="900" dirty="0" smtClean="0">
                <a:latin typeface="Arial" pitchFamily="34" charset="0"/>
                <a:cs typeface="Arial" pitchFamily="34" charset="0"/>
              </a:rPr>
              <a:t>ε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(0.5ug/ml) in the presence or absence of TLR1-TLR2 </a:t>
            </a:r>
            <a:r>
              <a:rPr lang="en-US" sz="900" dirty="0" err="1" smtClean="0">
                <a:latin typeface="Arial" pitchFamily="34" charset="0"/>
                <a:cs typeface="Arial" pitchFamily="34" charset="0"/>
              </a:rPr>
              <a:t>ligand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 (0.5ug/ml) and 3H3 (1ug/ml). Twenty four hours later the cIAP1/2 inhibitor GDC-0152 or DMSO were added to the cells and proliferation was assessed using </a:t>
            </a:r>
            <a:r>
              <a:rPr lang="en-US" sz="900" baseline="30000" dirty="0" smtClean="0">
                <a:latin typeface="Arial" pitchFamily="34" charset="0"/>
                <a:cs typeface="Arial" pitchFamily="34" charset="0"/>
              </a:rPr>
              <a:t>3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H-thymidine uptake 72 hours post activation.</a:t>
            </a:r>
            <a:r>
              <a:rPr lang="en-US" sz="900" b="1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900" dirty="0" smtClean="0">
                <a:latin typeface="Arial" pitchFamily="34" charset="0"/>
                <a:cs typeface="Arial" pitchFamily="34" charset="0"/>
              </a:rPr>
              <a:t>Statistics were generated by student t test, P&lt;0.01, ***; P&lt;0.001 when comparing groups indicated by horizontal lines.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TextBox 1"/>
          <p:cNvSpPr txBox="1"/>
          <p:nvPr/>
        </p:nvSpPr>
        <p:spPr>
          <a:xfrm>
            <a:off x="3513643" y="2540588"/>
            <a:ext cx="360285" cy="162931"/>
          </a:xfrm>
          <a:prstGeom prst="rect">
            <a:avLst/>
          </a:prstGeom>
        </p:spPr>
        <p:txBody>
          <a:bodyPr wrap="square" lIns="86726" tIns="43362" rIns="86726" bIns="43362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7" name="TextBox 1"/>
          <p:cNvSpPr txBox="1"/>
          <p:nvPr/>
        </p:nvSpPr>
        <p:spPr>
          <a:xfrm>
            <a:off x="3343354" y="2438402"/>
            <a:ext cx="360285" cy="162931"/>
          </a:xfrm>
          <a:prstGeom prst="rect">
            <a:avLst/>
          </a:prstGeom>
        </p:spPr>
        <p:txBody>
          <a:bodyPr wrap="square" lIns="86726" tIns="43362" rIns="86726" bIns="43362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**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20" name="TextBox 1"/>
          <p:cNvSpPr txBox="1"/>
          <p:nvPr/>
        </p:nvSpPr>
        <p:spPr>
          <a:xfrm>
            <a:off x="2941637" y="2362201"/>
            <a:ext cx="360285" cy="162931"/>
          </a:xfrm>
          <a:prstGeom prst="rect">
            <a:avLst/>
          </a:prstGeom>
        </p:spPr>
        <p:txBody>
          <a:bodyPr wrap="square" lIns="86726" tIns="43362" rIns="86726" bIns="43362" rtlCol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n-US" sz="900" dirty="0" smtClean="0">
                <a:latin typeface="Arial" pitchFamily="34" charset="0"/>
                <a:cs typeface="Arial" pitchFamily="34" charset="0"/>
              </a:rPr>
              <a:t>***</a:t>
            </a:r>
            <a:endParaRPr lang="en-US" sz="9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09647" y="2346834"/>
            <a:ext cx="446471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30%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59142" y="2417284"/>
            <a:ext cx="446471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43%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692481" y="2532042"/>
            <a:ext cx="446471" cy="195309"/>
          </a:xfrm>
          <a:prstGeom prst="rect">
            <a:avLst/>
          </a:prstGeom>
          <a:noFill/>
        </p:spPr>
        <p:txBody>
          <a:bodyPr wrap="square" lIns="86726" tIns="43362" rIns="86726" bIns="43362" rtlCol="0">
            <a:spAutoFit/>
          </a:bodyPr>
          <a:lstStyle/>
          <a:p>
            <a:r>
              <a:rPr lang="en-US" sz="700" dirty="0" smtClean="0">
                <a:latin typeface="Arial" pitchFamily="34" charset="0"/>
                <a:cs typeface="Arial" pitchFamily="34" charset="0"/>
              </a:rPr>
              <a:t>51%</a:t>
            </a:r>
            <a:endParaRPr lang="en-US" sz="700" dirty="0"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2" name="Chart 11"/>
          <p:cNvGraphicFramePr/>
          <p:nvPr/>
        </p:nvGraphicFramePr>
        <p:xfrm>
          <a:off x="1417639" y="2438402"/>
          <a:ext cx="3733800" cy="26670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14" name="Group 13"/>
          <p:cNvGrpSpPr/>
          <p:nvPr/>
        </p:nvGrpSpPr>
        <p:grpSpPr>
          <a:xfrm>
            <a:off x="2789238" y="2667000"/>
            <a:ext cx="954026" cy="626453"/>
            <a:chOff x="1568485" y="446386"/>
            <a:chExt cx="923544" cy="626453"/>
          </a:xfrm>
        </p:grpSpPr>
        <p:sp>
          <p:nvSpPr>
            <p:cNvPr id="25" name="Straight Connector 24"/>
            <p:cNvSpPr/>
            <p:nvPr/>
          </p:nvSpPr>
          <p:spPr>
            <a:xfrm>
              <a:off x="1568485" y="446386"/>
              <a:ext cx="923544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dot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cxnSp>
          <p:nvCxnSpPr>
            <p:cNvPr id="26" name="Straight Connector 25"/>
            <p:cNvCxnSpPr/>
            <p:nvPr/>
          </p:nvCxnSpPr>
          <p:spPr>
            <a:xfrm>
              <a:off x="2487624" y="446927"/>
              <a:ext cx="0" cy="625912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dot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8" name="Group 17"/>
          <p:cNvGrpSpPr/>
          <p:nvPr/>
        </p:nvGrpSpPr>
        <p:grpSpPr>
          <a:xfrm>
            <a:off x="2636839" y="2590800"/>
            <a:ext cx="914400" cy="626445"/>
            <a:chOff x="1568485" y="446386"/>
            <a:chExt cx="923544" cy="626445"/>
          </a:xfrm>
        </p:grpSpPr>
        <p:sp>
          <p:nvSpPr>
            <p:cNvPr id="23" name="Straight Connector 22"/>
            <p:cNvSpPr/>
            <p:nvPr/>
          </p:nvSpPr>
          <p:spPr>
            <a:xfrm>
              <a:off x="1568485" y="446386"/>
              <a:ext cx="923544" cy="0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cxnSp>
          <p:nvCxnSpPr>
            <p:cNvPr id="24" name="Straight Connector 23"/>
            <p:cNvCxnSpPr/>
            <p:nvPr/>
          </p:nvCxnSpPr>
          <p:spPr>
            <a:xfrm>
              <a:off x="2487624" y="446926"/>
              <a:ext cx="0" cy="625905"/>
            </a:xfrm>
            <a:prstGeom prst="line">
              <a:avLst/>
            </a:prstGeom>
            <a:noFill/>
            <a:ln w="9525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solid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grpSp>
        <p:nvGrpSpPr>
          <p:cNvPr id="19" name="Group 18"/>
          <p:cNvGrpSpPr/>
          <p:nvPr/>
        </p:nvGrpSpPr>
        <p:grpSpPr>
          <a:xfrm>
            <a:off x="2502737" y="2514602"/>
            <a:ext cx="896100" cy="983829"/>
            <a:chOff x="1543396" y="446386"/>
            <a:chExt cx="946508" cy="983829"/>
          </a:xfrm>
        </p:grpSpPr>
        <p:sp>
          <p:nvSpPr>
            <p:cNvPr id="21" name="Straight Connector 20"/>
            <p:cNvSpPr/>
            <p:nvPr/>
          </p:nvSpPr>
          <p:spPr>
            <a:xfrm>
              <a:off x="1543396" y="446386"/>
              <a:ext cx="946508" cy="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  <p:txBody>
            <a:bodyPr/>
            <a:lstStyle>
              <a:lvl1pPr marL="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indent="0">
                <a:defRPr sz="11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endParaRPr lang="en-US"/>
            </a:p>
          </p:txBody>
        </p:sp>
        <p:cxnSp>
          <p:nvCxnSpPr>
            <p:cNvPr id="22" name="Straight Connector 21"/>
            <p:cNvCxnSpPr/>
            <p:nvPr/>
          </p:nvCxnSpPr>
          <p:spPr>
            <a:xfrm>
              <a:off x="2487624" y="446925"/>
              <a:ext cx="0" cy="983290"/>
            </a:xfrm>
            <a:prstGeom prst="line">
              <a:avLst/>
            </a:prstGeom>
            <a:noFill/>
            <a:ln w="12700" cap="flat" cmpd="sng" algn="ctr">
              <a:solidFill>
                <a:sysClr val="windowText" lastClr="000000">
                  <a:shade val="95000"/>
                  <a:satMod val="105000"/>
                </a:sysClr>
              </a:solidFill>
              <a:prstDash val="dash"/>
            </a:ln>
            <a:effectLst/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1824</TotalTime>
  <Words>130</Words>
  <Application>Microsoft Office PowerPoint</Application>
  <PresentationFormat>Custom</PresentationFormat>
  <Paragraphs>10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Slide 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AJoseph</dc:creator>
  <cp:lastModifiedBy>edavila</cp:lastModifiedBy>
  <cp:revision>176</cp:revision>
  <dcterms:created xsi:type="dcterms:W3CDTF">2015-07-10T20:13:43Z</dcterms:created>
  <dcterms:modified xsi:type="dcterms:W3CDTF">2016-03-24T19:23:34Z</dcterms:modified>
</cp:coreProperties>
</file>