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6492875" cy="8686800"/>
  <p:notesSz cx="6858000" cy="9144000"/>
  <p:defaultTextStyle>
    <a:defPPr>
      <a:defRPr lang="en-US"/>
    </a:defPPr>
    <a:lvl1pPr marL="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2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04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32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56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84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1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572" y="892"/>
      </p:cViewPr>
      <p:guideLst>
        <p:guide orient="horz" pos="2736"/>
        <p:guide pos="20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966" y="2698539"/>
            <a:ext cx="5518944" cy="1862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3933" y="4922520"/>
            <a:ext cx="4545013" cy="2219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43382" y="440374"/>
            <a:ext cx="1037056" cy="93885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084" y="440374"/>
            <a:ext cx="3004082" cy="93885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892" y="5582076"/>
            <a:ext cx="5518944" cy="17252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892" y="3681839"/>
            <a:ext cx="5518944" cy="19002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4644" y="2026922"/>
            <a:ext cx="2867686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00545" y="2026922"/>
            <a:ext cx="2867686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644" y="1944477"/>
            <a:ext cx="2868814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2" indent="0">
              <a:buNone/>
              <a:defRPr sz="1800" b="1"/>
            </a:lvl3pPr>
            <a:lvl4pPr marL="1371380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2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4" indent="0">
              <a:buNone/>
              <a:defRPr sz="1600" b="1"/>
            </a:lvl8pPr>
            <a:lvl9pPr marL="365701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644" y="2754842"/>
            <a:ext cx="2868814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8293" y="1944477"/>
            <a:ext cx="2869941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2" indent="0">
              <a:buNone/>
              <a:defRPr sz="1800" b="1"/>
            </a:lvl3pPr>
            <a:lvl4pPr marL="1371380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2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4" indent="0">
              <a:buNone/>
              <a:defRPr sz="1600" b="1"/>
            </a:lvl8pPr>
            <a:lvl9pPr marL="365701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98293" y="2754842"/>
            <a:ext cx="2869941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646" y="345863"/>
            <a:ext cx="2136111" cy="14719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8534" y="345866"/>
            <a:ext cx="3629697" cy="74139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4646" y="1817796"/>
            <a:ext cx="2136111" cy="594201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2" indent="0">
              <a:buNone/>
              <a:defRPr sz="1000"/>
            </a:lvl3pPr>
            <a:lvl4pPr marL="1371380" indent="0">
              <a:buNone/>
              <a:defRPr sz="900"/>
            </a:lvl4pPr>
            <a:lvl5pPr marL="1828504" indent="0">
              <a:buNone/>
              <a:defRPr sz="900"/>
            </a:lvl5pPr>
            <a:lvl6pPr marL="2285632" indent="0">
              <a:buNone/>
              <a:defRPr sz="900"/>
            </a:lvl6pPr>
            <a:lvl7pPr marL="2742756" indent="0">
              <a:buNone/>
              <a:defRPr sz="900"/>
            </a:lvl7pPr>
            <a:lvl8pPr marL="3199884" indent="0">
              <a:buNone/>
              <a:defRPr sz="900"/>
            </a:lvl8pPr>
            <a:lvl9pPr marL="365701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2651" y="6080762"/>
            <a:ext cx="3895725" cy="7178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72651" y="776182"/>
            <a:ext cx="3895725" cy="5212080"/>
          </a:xfrm>
        </p:spPr>
        <p:txBody>
          <a:bodyPr/>
          <a:lstStyle>
            <a:lvl1pPr marL="0" indent="0">
              <a:buNone/>
              <a:defRPr sz="3200"/>
            </a:lvl1pPr>
            <a:lvl2pPr marL="457127" indent="0">
              <a:buNone/>
              <a:defRPr sz="2800"/>
            </a:lvl2pPr>
            <a:lvl3pPr marL="914252" indent="0">
              <a:buNone/>
              <a:defRPr sz="2400"/>
            </a:lvl3pPr>
            <a:lvl4pPr marL="1371380" indent="0">
              <a:buNone/>
              <a:defRPr sz="2000"/>
            </a:lvl4pPr>
            <a:lvl5pPr marL="1828504" indent="0">
              <a:buNone/>
              <a:defRPr sz="2000"/>
            </a:lvl5pPr>
            <a:lvl6pPr marL="2285632" indent="0">
              <a:buNone/>
              <a:defRPr sz="2000"/>
            </a:lvl6pPr>
            <a:lvl7pPr marL="2742756" indent="0">
              <a:buNone/>
              <a:defRPr sz="2000"/>
            </a:lvl7pPr>
            <a:lvl8pPr marL="3199884" indent="0">
              <a:buNone/>
              <a:defRPr sz="2000"/>
            </a:lvl8pPr>
            <a:lvl9pPr marL="365701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2651" y="6798630"/>
            <a:ext cx="3895725" cy="101949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2" indent="0">
              <a:buNone/>
              <a:defRPr sz="1000"/>
            </a:lvl3pPr>
            <a:lvl4pPr marL="1371380" indent="0">
              <a:buNone/>
              <a:defRPr sz="900"/>
            </a:lvl4pPr>
            <a:lvl5pPr marL="1828504" indent="0">
              <a:buNone/>
              <a:defRPr sz="900"/>
            </a:lvl5pPr>
            <a:lvl6pPr marL="2285632" indent="0">
              <a:buNone/>
              <a:defRPr sz="900"/>
            </a:lvl6pPr>
            <a:lvl7pPr marL="2742756" indent="0">
              <a:buNone/>
              <a:defRPr sz="900"/>
            </a:lvl7pPr>
            <a:lvl8pPr marL="3199884" indent="0">
              <a:buNone/>
              <a:defRPr sz="900"/>
            </a:lvl8pPr>
            <a:lvl9pPr marL="365701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644" y="347875"/>
            <a:ext cx="5843588" cy="1447800"/>
          </a:xfrm>
          <a:prstGeom prst="rect">
            <a:avLst/>
          </a:prstGeom>
        </p:spPr>
        <p:txBody>
          <a:bodyPr vert="horz" lIns="91426" tIns="45712" rIns="91426" bIns="4571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644" y="2026922"/>
            <a:ext cx="5843588" cy="5732886"/>
          </a:xfrm>
          <a:prstGeom prst="rect">
            <a:avLst/>
          </a:prstGeom>
        </p:spPr>
        <p:txBody>
          <a:bodyPr vert="horz" lIns="91426" tIns="45712" rIns="91426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644" y="8051377"/>
            <a:ext cx="1515004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18401" y="8051377"/>
            <a:ext cx="2056077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53227" y="8051377"/>
            <a:ext cx="1515004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5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4" indent="-342844" algn="l" defTabSz="91425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0" indent="-285704" algn="l" defTabSz="91425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4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2" indent="-228562" algn="l" defTabSz="91425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68" indent="-228562" algn="l" defTabSz="91425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4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0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46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2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2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4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2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6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4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4020" y="7202805"/>
            <a:ext cx="5564033" cy="1195583"/>
          </a:xfrm>
          <a:prstGeom prst="rect">
            <a:avLst/>
          </a:prstGeom>
          <a:noFill/>
        </p:spPr>
        <p:txBody>
          <a:bodyPr wrap="square" lIns="86740" tIns="43370" rIns="86740" bIns="43370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Supplemental 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Figure 4: 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Co-administration of agonistic 4-1BB antibody and TLR1-TLR2 ligand  reduces growth of B16 melanomas in mice.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10</a:t>
            </a:r>
            <a:r>
              <a:rPr lang="en-US" sz="900" baseline="30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B16-F1 melanoma cells were injected subcutaneously into C57B6 mice. When palpable tumors were detected (approximately 25mm</a:t>
            </a:r>
            <a:r>
              <a:rPr lang="en-US" sz="9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) the mice were irradiated (400rads) and 24 hours later 5-7.5×10</a:t>
            </a:r>
            <a:r>
              <a:rPr lang="en-US" sz="900" baseline="30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activated </a:t>
            </a:r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pmel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T cells or </a:t>
            </a:r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pmel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T cells treated with TLR1-TLR2 </a:t>
            </a:r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ligand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(2ug/ml) (TLR-</a:t>
            </a:r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Pmel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) for 24 hours prior were injected intravenously. TLR1-TLR2L (10ug/mouse), 3H3 (100ug/mouse) or TLR1-TLR2 </a:t>
            </a:r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ligand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(10ug/mouse) plus 3H3 (100ug/mouse) were injected </a:t>
            </a:r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intraperitoneally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Growth of B16 </a:t>
            </a:r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melamonas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on individual mice in various  treatment groups were measured using a caliper and plotted.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1850" y="2002897"/>
            <a:ext cx="2165350" cy="505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120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AJoseph</dc:creator>
  <cp:lastModifiedBy>edavila</cp:lastModifiedBy>
  <cp:revision>176</cp:revision>
  <dcterms:created xsi:type="dcterms:W3CDTF">2015-07-10T20:13:43Z</dcterms:created>
  <dcterms:modified xsi:type="dcterms:W3CDTF">2016-03-24T19:23:22Z</dcterms:modified>
</cp:coreProperties>
</file>