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wmf" ContentType="image/x-wmf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png" ContentType="image/png"/>
  <Default Extension="bin" ContentType="application/vnd.openxmlformats-officedocument.oleObject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Default Extension="jpeg" ContentType="image/jpeg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4" r:id="rId2"/>
    <p:sldId id="269" r:id="rId3"/>
    <p:sldId id="265" r:id="rId4"/>
    <p:sldId id="266" r:id="rId5"/>
    <p:sldId id="272" r:id="rId6"/>
    <p:sldId id="257" r:id="rId7"/>
    <p:sldId id="270" r:id="rId8"/>
    <p:sldId id="261" r:id="rId9"/>
    <p:sldId id="258" r:id="rId10"/>
    <p:sldId id="262" r:id="rId11"/>
    <p:sldId id="263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5593" autoAdjust="0"/>
  </p:normalViewPr>
  <p:slideViewPr>
    <p:cSldViewPr>
      <p:cViewPr>
        <p:scale>
          <a:sx n="68" d="100"/>
          <a:sy n="68" d="100"/>
        </p:scale>
        <p:origin x="-1350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790E6-642A-4B1E-9CD3-6BBD213FFC32}" type="datetimeFigureOut">
              <a:rPr lang="en-US" smtClean="0"/>
              <a:t>6/27/2016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ADAA7-5D2F-4E29-8859-08E052745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85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DAA7-5D2F-4E29-8859-08E052745D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41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DAA7-5D2F-4E29-8859-08E052745D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02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DAA7-5D2F-4E29-8859-08E052745D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61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DAA7-5D2F-4E29-8859-08E052745D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71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plot shows the accuracy versus</a:t>
            </a:r>
            <a:r>
              <a:rPr lang="en-US" baseline="0" dirty="0" smtClean="0"/>
              <a:t> number of clusters. </a:t>
            </a:r>
            <a:r>
              <a:rPr lang="en-US" baseline="0" smtClean="0"/>
              <a:t>This shows that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DAA7-5D2F-4E29-8859-08E052745D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02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800000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sz="2200" b="0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spcBef>
                <a:spcPct val="0"/>
              </a:spcBef>
              <a:buFont typeface="Wingdings 2" pitchFamily="18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9874" name="Picture 2" descr="boston_univ_cmy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9400" y="82550"/>
            <a:ext cx="10160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47000" cy="838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5814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indent="0" algn="ctr">
              <a:buFont typeface="+mj-lt"/>
              <a:buNone/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3246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rgbClr val="800000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47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800000"/>
          </a:solidFill>
          <a:latin typeface="Arial Black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800000"/>
          </a:solidFill>
          <a:latin typeface="Arial Black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800000"/>
          </a:solidFill>
          <a:latin typeface="Arial Black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800000"/>
          </a:solidFill>
          <a:latin typeface="Arial Black" pitchFamily="34" charset="0"/>
        </a:defRPr>
      </a:lvl9pPr>
    </p:titleStyle>
    <p:bodyStyle>
      <a:lvl1pPr marL="342900" indent="-342900" algn="just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Wingdings 2" pitchFamily="18" charset="2"/>
        <a:buChar char="ð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ü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" pitchFamily="2" charset="2"/>
        <a:buChar char="F"/>
        <a:defRPr sz="24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Ø"/>
        <a:defRPr sz="24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2" pitchFamily="18" charset="2"/>
        <a:buChar char="è"/>
        <a:defRPr sz="24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2" pitchFamily="18" charset="2"/>
        <a:buChar char="è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2" pitchFamily="18" charset="2"/>
        <a:buChar char="è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2" pitchFamily="18" charset="2"/>
        <a:buChar char="è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2" pitchFamily="18" charset="2"/>
        <a:buChar char="è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Supplement material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Detection of Significant Groups in Hierarchical Clustering</a:t>
            </a:r>
          </a:p>
        </p:txBody>
      </p:sp>
    </p:spTree>
    <p:extLst>
      <p:ext uri="{BB962C8B-B14F-4D97-AF65-F5344CB8AC3E}">
        <p14:creationId xmlns:p14="http://schemas.microsoft.com/office/powerpoint/2010/main" val="1175101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" y="5651837"/>
            <a:ext cx="91440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Supplement Figure 5</a:t>
            </a:r>
            <a:r>
              <a:rPr lang="en-US" sz="1400" dirty="0" smtClean="0">
                <a:latin typeface="Calibri" panose="020F0502020204030204" pitchFamily="34" charset="0"/>
              </a:rPr>
              <a:t>: The </a:t>
            </a:r>
            <a:r>
              <a:rPr lang="en-US" sz="1400" dirty="0">
                <a:latin typeface="Calibri" panose="020F0502020204030204" pitchFamily="34" charset="0"/>
              </a:rPr>
              <a:t>plots show </a:t>
            </a:r>
            <a:r>
              <a:rPr lang="en-US" sz="1400" dirty="0" smtClean="0">
                <a:latin typeface="Calibri" panose="020F0502020204030204" pitchFamily="34" charset="0"/>
              </a:rPr>
              <a:t>Cramer’s Index (top) and </a:t>
            </a:r>
            <a:r>
              <a:rPr lang="en-US" sz="1400" dirty="0" err="1" smtClean="0">
                <a:latin typeface="Calibri" panose="020F0502020204030204" pitchFamily="34" charset="0"/>
              </a:rPr>
              <a:t>Jaccard’s</a:t>
            </a:r>
            <a:r>
              <a:rPr lang="en-US" sz="1400" dirty="0" smtClean="0">
                <a:latin typeface="Calibri" panose="020F0502020204030204" pitchFamily="34" charset="0"/>
              </a:rPr>
              <a:t> similarity (bottom) of </a:t>
            </a:r>
            <a:r>
              <a:rPr lang="en-US" sz="1400" dirty="0">
                <a:latin typeface="Calibri" panose="020F0502020204030204" pitchFamily="34" charset="0"/>
              </a:rPr>
              <a:t>detected clusters as a function of the normalized Euclidean distance between the </a:t>
            </a:r>
            <a:r>
              <a:rPr lang="en-US" sz="1400" dirty="0" err="1" smtClean="0">
                <a:latin typeface="Calibri" panose="020F0502020204030204" pitchFamily="34" charset="0"/>
              </a:rPr>
              <a:t>dendrogram</a:t>
            </a:r>
            <a:r>
              <a:rPr lang="en-US" sz="1400" dirty="0" smtClean="0">
                <a:latin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</a:rPr>
              <a:t>heights </a:t>
            </a:r>
            <a:r>
              <a:rPr lang="en-US" sz="1400" dirty="0" smtClean="0">
                <a:latin typeface="Calibri" panose="020F0502020204030204" pitchFamily="34" charset="0"/>
              </a:rPr>
              <a:t>(D</a:t>
            </a:r>
            <a:r>
              <a:rPr lang="en-US" sz="1400" baseline="-25000" dirty="0" smtClean="0">
                <a:latin typeface="Calibri" panose="020F0502020204030204" pitchFamily="34" charset="0"/>
              </a:rPr>
              <a:t>o</a:t>
            </a:r>
            <a:r>
              <a:rPr lang="en-US" sz="1400" dirty="0" smtClean="0">
                <a:latin typeface="Calibri" panose="020F0502020204030204" pitchFamily="34" charset="0"/>
              </a:rPr>
              <a:t>) and </a:t>
            </a:r>
            <a:r>
              <a:rPr lang="en-US" sz="1400" dirty="0">
                <a:latin typeface="Calibri" panose="020F0502020204030204" pitchFamily="34" charset="0"/>
              </a:rPr>
              <a:t>the heights in the reference </a:t>
            </a:r>
            <a:r>
              <a:rPr lang="en-US" sz="1400" dirty="0" smtClean="0">
                <a:latin typeface="Calibri" panose="020F0502020204030204" pitchFamily="34" charset="0"/>
              </a:rPr>
              <a:t>distribution (D</a:t>
            </a:r>
            <a:r>
              <a:rPr lang="en-US" sz="1400" baseline="-25000" dirty="0" smtClean="0">
                <a:latin typeface="Calibri" panose="020F0502020204030204" pitchFamily="34" charset="0"/>
              </a:rPr>
              <a:t>e</a:t>
            </a:r>
            <a:r>
              <a:rPr lang="en-US" sz="1400" dirty="0" smtClean="0">
                <a:latin typeface="Calibri" panose="020F0502020204030204" pitchFamily="34" charset="0"/>
              </a:rPr>
              <a:t>). </a:t>
            </a:r>
            <a:r>
              <a:rPr lang="en-US" sz="1400" dirty="0">
                <a:latin typeface="Calibri" panose="020F0502020204030204" pitchFamily="34" charset="0"/>
              </a:rPr>
              <a:t>The analysis shows that the larger the separation, the more accurate is cluster detection with non stringent threshold. However, when the separation is not that strong, then a more extreme detection threshold produces more accurate results. </a:t>
            </a:r>
            <a:r>
              <a:rPr lang="en-US" sz="1400" dirty="0" smtClean="0">
                <a:latin typeface="Calibri" panose="020F0502020204030204" pitchFamily="34" charset="0"/>
              </a:rPr>
              <a:t> Inspection </a:t>
            </a:r>
            <a:r>
              <a:rPr lang="en-US" sz="1400" dirty="0">
                <a:latin typeface="Calibri" panose="020F0502020204030204" pitchFamily="34" charset="0"/>
              </a:rPr>
              <a:t>of </a:t>
            </a:r>
            <a:r>
              <a:rPr lang="en-US" sz="1400" dirty="0" err="1">
                <a:latin typeface="Calibri" panose="020F0502020204030204" pitchFamily="34" charset="0"/>
              </a:rPr>
              <a:t>qq</a:t>
            </a:r>
            <a:r>
              <a:rPr lang="en-US" sz="1400" dirty="0">
                <a:latin typeface="Calibri" panose="020F0502020204030204" pitchFamily="34" charset="0"/>
              </a:rPr>
              <a:t>-plot may aid this decision. </a:t>
            </a:r>
          </a:p>
        </p:txBody>
      </p:sp>
      <p:pic>
        <p:nvPicPr>
          <p:cNvPr id="3075" name="Picture 3" descr="C:\Users\paola\SkyDrive\code\clustering\plots\accuracy.vrs.sep.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8915400" cy="534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08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2" y="5473005"/>
            <a:ext cx="91440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Supplement Figure 6:</a:t>
            </a:r>
            <a:r>
              <a:rPr lang="en-US" sz="1400" dirty="0" smtClean="0">
                <a:latin typeface="Calibri" panose="020F0502020204030204" pitchFamily="34" charset="0"/>
              </a:rPr>
              <a:t> The </a:t>
            </a:r>
            <a:r>
              <a:rPr lang="en-US" sz="1400" dirty="0">
                <a:latin typeface="Calibri" panose="020F0502020204030204" pitchFamily="34" charset="0"/>
              </a:rPr>
              <a:t>plots show </a:t>
            </a:r>
            <a:r>
              <a:rPr lang="en-US" sz="1400" dirty="0" smtClean="0">
                <a:latin typeface="Calibri" panose="020F0502020204030204" pitchFamily="34" charset="0"/>
              </a:rPr>
              <a:t>the distribution of Cramer’s Index (top) and </a:t>
            </a:r>
            <a:r>
              <a:rPr lang="en-US" sz="1400" dirty="0" err="1" smtClean="0">
                <a:latin typeface="Calibri" panose="020F0502020204030204" pitchFamily="34" charset="0"/>
              </a:rPr>
              <a:t>Jaccard’s</a:t>
            </a:r>
            <a:r>
              <a:rPr lang="en-US" sz="1400" dirty="0" smtClean="0">
                <a:latin typeface="Calibri" panose="020F0502020204030204" pitchFamily="34" charset="0"/>
              </a:rPr>
              <a:t> similarity (bottom) of </a:t>
            </a:r>
            <a:r>
              <a:rPr lang="en-US" sz="1400" dirty="0">
                <a:latin typeface="Calibri" panose="020F0502020204030204" pitchFamily="34" charset="0"/>
              </a:rPr>
              <a:t>detected clusters as a function of the </a:t>
            </a:r>
            <a:r>
              <a:rPr lang="en-US" sz="1400" dirty="0" smtClean="0">
                <a:latin typeface="Calibri" panose="020F0502020204030204" pitchFamily="34" charset="0"/>
              </a:rPr>
              <a:t>true number of clusters. The distribution of Cramer’s index shows high dependency between true and inferred cluster labels, and larger </a:t>
            </a:r>
            <a:r>
              <a:rPr lang="en-US" sz="1400" dirty="0" err="1" smtClean="0">
                <a:latin typeface="Calibri" panose="020F0502020204030204" pitchFamily="34" charset="0"/>
              </a:rPr>
              <a:t>Jacard’s</a:t>
            </a:r>
            <a:r>
              <a:rPr lang="en-US" sz="1400" dirty="0" smtClean="0">
                <a:latin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</a:rPr>
              <a:t>similarity index</a:t>
            </a:r>
            <a:r>
              <a:rPr lang="en-US" sz="1400" dirty="0" smtClean="0">
                <a:latin typeface="Calibri" panose="020F0502020204030204" pitchFamily="34" charset="0"/>
              </a:rPr>
              <a:t> suggests that clusters are correctly distinguished with moderate percentiles (P=0.05 or 0.025). However,  the decreasing trend of </a:t>
            </a:r>
            <a:r>
              <a:rPr lang="en-US" sz="1400" dirty="0" err="1" smtClean="0">
                <a:latin typeface="Calibri" panose="020F0502020204030204" pitchFamily="34" charset="0"/>
              </a:rPr>
              <a:t>Jacard’s</a:t>
            </a:r>
            <a:r>
              <a:rPr lang="en-US" sz="1400" dirty="0" smtClean="0">
                <a:latin typeface="Calibri" panose="020F0502020204030204" pitchFamily="34" charset="0"/>
              </a:rPr>
              <a:t> similarity index with increasing </a:t>
            </a:r>
            <a:r>
              <a:rPr lang="en-US" sz="1400" dirty="0" err="1" smtClean="0">
                <a:latin typeface="Calibri" panose="020F0502020204030204" pitchFamily="34" charset="0"/>
              </a:rPr>
              <a:t>nmber</a:t>
            </a:r>
            <a:r>
              <a:rPr lang="en-US" sz="1400" dirty="0" smtClean="0">
                <a:latin typeface="Calibri" panose="020F0502020204030204" pitchFamily="34" charset="0"/>
              </a:rPr>
              <a:t> of clusters and more extreme percentile suggests that correct clusters may be merged into larger groups if </a:t>
            </a:r>
            <a:r>
              <a:rPr lang="en-US" sz="1400" dirty="0" err="1" smtClean="0">
                <a:latin typeface="Calibri" panose="020F0502020204030204" pitchFamily="34" charset="0"/>
              </a:rPr>
              <a:t>dendrograms</a:t>
            </a:r>
            <a:r>
              <a:rPr lang="en-US" sz="1400" dirty="0" smtClean="0">
                <a:latin typeface="Calibri" panose="020F0502020204030204" pitchFamily="34" charset="0"/>
              </a:rPr>
              <a:t> are cut at too extreme heights.</a:t>
            </a:r>
            <a:endParaRPr lang="en-US" sz="1400" dirty="0">
              <a:latin typeface="Calibri" panose="020F0502020204030204" pitchFamily="34" charset="0"/>
            </a:endParaRPr>
          </a:p>
        </p:txBody>
      </p:sp>
      <p:pic>
        <p:nvPicPr>
          <p:cNvPr id="5122" name="Picture 2" descr="C:\Users\paola\SkyDrive\code\clustering\plots\accuracy.vrs.nclu.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21672" cy="547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18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" y="5257800"/>
            <a:ext cx="91440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Supplement Figure 7:</a:t>
            </a:r>
            <a:r>
              <a:rPr lang="en-US" sz="1400" dirty="0" smtClean="0">
                <a:latin typeface="Calibri" panose="020F0502020204030204" pitchFamily="34" charset="0"/>
              </a:rPr>
              <a:t> The </a:t>
            </a:r>
            <a:r>
              <a:rPr lang="en-US" sz="1400" dirty="0">
                <a:latin typeface="Calibri" panose="020F0502020204030204" pitchFamily="34" charset="0"/>
              </a:rPr>
              <a:t>plots show </a:t>
            </a:r>
            <a:r>
              <a:rPr lang="en-US" sz="1400" dirty="0" smtClean="0">
                <a:latin typeface="Calibri" panose="020F0502020204030204" pitchFamily="34" charset="0"/>
              </a:rPr>
              <a:t>the distribution of Cramer’s Index (top) and </a:t>
            </a:r>
            <a:r>
              <a:rPr lang="en-US" sz="1400" dirty="0" err="1" smtClean="0">
                <a:latin typeface="Calibri" panose="020F0502020204030204" pitchFamily="34" charset="0"/>
              </a:rPr>
              <a:t>Jaccard’s</a:t>
            </a:r>
            <a:r>
              <a:rPr lang="en-US" sz="1400" dirty="0" smtClean="0">
                <a:latin typeface="Calibri" panose="020F0502020204030204" pitchFamily="34" charset="0"/>
              </a:rPr>
              <a:t> similarity (bottom) of </a:t>
            </a:r>
            <a:r>
              <a:rPr lang="en-US" sz="1400" dirty="0">
                <a:latin typeface="Calibri" panose="020F0502020204030204" pitchFamily="34" charset="0"/>
              </a:rPr>
              <a:t>detected clusters as a function of the </a:t>
            </a:r>
            <a:r>
              <a:rPr lang="en-US" sz="1400" dirty="0" smtClean="0">
                <a:latin typeface="Calibri" panose="020F0502020204030204" pitchFamily="34" charset="0"/>
              </a:rPr>
              <a:t>number of variables that define the profiles. The distribution of Cramer’s index shows increasing dependency between true and inferred cluster labels for increasing number of variables. Increasing </a:t>
            </a:r>
            <a:r>
              <a:rPr lang="en-US" sz="1400" dirty="0" err="1" smtClean="0">
                <a:latin typeface="Calibri" panose="020F0502020204030204" pitchFamily="34" charset="0"/>
              </a:rPr>
              <a:t>Jacard’s</a:t>
            </a:r>
            <a:r>
              <a:rPr lang="en-US" sz="1400" dirty="0" smtClean="0">
                <a:latin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</a:rPr>
              <a:t>similarity index</a:t>
            </a:r>
            <a:r>
              <a:rPr lang="en-US" sz="1400" dirty="0" smtClean="0">
                <a:latin typeface="Calibri" panose="020F0502020204030204" pitchFamily="34" charset="0"/>
              </a:rPr>
              <a:t> also suggests that clusters are correctly distinguished with moderate percentiles (P=0.05 or 0.025) and the precision increases with larger number of variables. Once again,  the decreasing trend of </a:t>
            </a:r>
            <a:r>
              <a:rPr lang="en-US" sz="1400" dirty="0" err="1" smtClean="0">
                <a:latin typeface="Calibri" panose="020F0502020204030204" pitchFamily="34" charset="0"/>
              </a:rPr>
              <a:t>Jacard’s</a:t>
            </a:r>
            <a:r>
              <a:rPr lang="en-US" sz="1400" dirty="0" smtClean="0">
                <a:latin typeface="Calibri" panose="020F0502020204030204" pitchFamily="34" charset="0"/>
              </a:rPr>
              <a:t> similarity index with more extreme percentile suggests that correct clusters may be merged into larger groups if </a:t>
            </a:r>
            <a:r>
              <a:rPr lang="en-US" sz="1400" dirty="0" err="1" smtClean="0">
                <a:latin typeface="Calibri" panose="020F0502020204030204" pitchFamily="34" charset="0"/>
              </a:rPr>
              <a:t>dendrograms</a:t>
            </a:r>
            <a:r>
              <a:rPr lang="en-US" sz="1400" dirty="0" smtClean="0">
                <a:latin typeface="Calibri" panose="020F0502020204030204" pitchFamily="34" charset="0"/>
              </a:rPr>
              <a:t> are cut at too extreme heights.</a:t>
            </a:r>
            <a:endParaRPr lang="en-US" sz="1400" dirty="0">
              <a:latin typeface="Calibri" panose="020F0502020204030204" pitchFamily="34" charset="0"/>
            </a:endParaRPr>
          </a:p>
        </p:txBody>
      </p:sp>
      <p:pic>
        <p:nvPicPr>
          <p:cNvPr id="6146" name="Picture 2" descr="C:\Users\paola\SkyDrive\code\clustering\plots\accuracy.vrs.nvar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3812"/>
            <a:ext cx="8991600" cy="539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840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aola\SkyDrive\code\clustering\plots\fig4.6.20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2" y="0"/>
            <a:ext cx="8762998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0800000" flipV="1">
            <a:off x="0" y="5867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Supplement Figure </a:t>
            </a:r>
            <a:r>
              <a:rPr lang="en-US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8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: Error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rate defined as the proportion of 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detected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clusters, versus the true clusters. The error rate decreases with larger number of variables, and larger number of clusters that are both associated with larger 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separation between  observed and expected distances in the </a:t>
            </a:r>
            <a:r>
              <a:rPr lang="en-US" sz="16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dendrogram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.</a:t>
            </a:r>
            <a:endParaRPr lang="en-US" sz="1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313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Generation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For each </a:t>
            </a:r>
            <a:r>
              <a:rPr lang="en-US" sz="1800" dirty="0">
                <a:sym typeface="Symbol"/>
              </a:rPr>
              <a:t></a:t>
            </a:r>
            <a:r>
              <a:rPr lang="en-US" sz="1800" dirty="0" smtClean="0"/>
              <a:t>=2</a:t>
            </a:r>
            <a:r>
              <a:rPr lang="en-US" sz="1800" dirty="0"/>
              <a:t>, 5, 10, we generated 10,000 data sets with number of clusters, number of variables and number of profiles randomly selected from ranges 2-20, 2-20 and 1,000-5,000 respectively. For each combination of </a:t>
            </a:r>
            <a:r>
              <a:rPr lang="en-US" sz="1800" dirty="0" smtClean="0">
                <a:sym typeface="Symbol"/>
              </a:rPr>
              <a:t>, </a:t>
            </a:r>
            <a:r>
              <a:rPr lang="en-US" sz="1800" dirty="0" err="1" smtClean="0"/>
              <a:t>n_c</a:t>
            </a:r>
            <a:r>
              <a:rPr lang="en-US" sz="1800" dirty="0"/>
              <a:t>,</a:t>
            </a:r>
            <a:r>
              <a:rPr lang="en-US" sz="1800" dirty="0" smtClean="0"/>
              <a:t> </a:t>
            </a:r>
            <a:r>
              <a:rPr lang="en-US" sz="1800" dirty="0" err="1" smtClean="0"/>
              <a:t>n_v</a:t>
            </a:r>
            <a:r>
              <a:rPr lang="en-US" sz="1800" dirty="0" smtClean="0"/>
              <a:t>, </a:t>
            </a:r>
            <a:r>
              <a:rPr lang="en-US" sz="1800" dirty="0"/>
              <a:t>and </a:t>
            </a:r>
            <a:r>
              <a:rPr lang="en-US" sz="1800" dirty="0" err="1" smtClean="0"/>
              <a:t>n_p</a:t>
            </a:r>
            <a:r>
              <a:rPr lang="en-US" sz="1800" dirty="0" smtClean="0"/>
              <a:t>, </a:t>
            </a:r>
            <a:r>
              <a:rPr lang="en-US" sz="1800" dirty="0"/>
              <a:t>a set of </a:t>
            </a:r>
            <a:r>
              <a:rPr lang="en-US" sz="1800" dirty="0" err="1" smtClean="0"/>
              <a:t>n_c</a:t>
            </a:r>
            <a:r>
              <a:rPr lang="en-US" sz="1800" dirty="0" smtClean="0"/>
              <a:t> true </a:t>
            </a:r>
            <a:r>
              <a:rPr lang="en-US" sz="1800" dirty="0"/>
              <a:t>profiles was generated that included a reference profile with components set to 0, and $n_c-1$ profiles with values randomly generated from a normal distribution with mean 0 and variance </a:t>
            </a:r>
            <a:r>
              <a:rPr lang="en-US" sz="1800" dirty="0" smtClean="0">
                <a:sym typeface="Symbol"/>
              </a:rPr>
              <a:t></a:t>
            </a:r>
            <a:r>
              <a:rPr lang="en-US" sz="1800" dirty="0" smtClean="0"/>
              <a:t>^2</a:t>
            </a:r>
            <a:r>
              <a:rPr lang="en-US" sz="1800" dirty="0" smtClean="0"/>
              <a:t>. </a:t>
            </a:r>
            <a:endParaRPr lang="en-US" sz="1800" dirty="0"/>
          </a:p>
          <a:p>
            <a:r>
              <a:rPr lang="en-US" sz="1800" dirty="0" smtClean="0"/>
              <a:t>By </a:t>
            </a:r>
            <a:r>
              <a:rPr lang="en-US" sz="1800" dirty="0"/>
              <a:t>design, the distance between any of these profiles, 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from </a:t>
            </a:r>
            <a:r>
              <a:rPr lang="en-US" sz="1800" dirty="0"/>
              <a:t>the reference profile would be distributed </a:t>
            </a:r>
            <a:r>
              <a:rPr lang="en-US" sz="1800" dirty="0" smtClean="0"/>
              <a:t>as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and </a:t>
            </a:r>
            <a:r>
              <a:rPr lang="en-US" sz="1800" dirty="0"/>
              <a:t>the normalized squared distance </a:t>
            </a:r>
            <a:r>
              <a:rPr lang="en-US" sz="1800" dirty="0" smtClean="0">
                <a:sym typeface="Symbol"/>
              </a:rPr>
              <a:t></a:t>
            </a:r>
            <a:r>
              <a:rPr lang="en-US" sz="2000" baseline="30000" dirty="0" smtClean="0">
                <a:sym typeface="Symbol"/>
              </a:rPr>
              <a:t>2</a:t>
            </a:r>
            <a:r>
              <a:rPr lang="en-US" sz="1800" dirty="0" smtClean="0">
                <a:sym typeface="Symbol"/>
              </a:rPr>
              <a:t>/</a:t>
            </a:r>
            <a:r>
              <a:rPr lang="en-US" sz="1800" dirty="0" err="1" smtClean="0"/>
              <a:t>n_v</a:t>
            </a:r>
            <a:r>
              <a:rPr lang="en-US" sz="1800" dirty="0" smtClean="0"/>
              <a:t> </a:t>
            </a:r>
            <a:r>
              <a:rPr lang="en-US" sz="1800" dirty="0"/>
              <a:t>on average will increase with the variance parameter </a:t>
            </a:r>
            <a:r>
              <a:rPr lang="en-US" sz="1800" dirty="0">
                <a:solidFill>
                  <a:srgbClr val="000000"/>
                </a:solidFill>
                <a:sym typeface="Symbol"/>
              </a:rPr>
              <a:t></a:t>
            </a:r>
            <a:r>
              <a:rPr lang="en-US" sz="1800" dirty="0" smtClean="0"/>
              <a:t>. </a:t>
            </a:r>
            <a:r>
              <a:rPr lang="en-US" sz="1800" dirty="0"/>
              <a:t>Similarly, the distance between any two profiles follows a </a:t>
            </a:r>
            <a:r>
              <a:rPr lang="en-US" sz="1800" dirty="0" smtClean="0"/>
              <a:t>distribution proportional to </a:t>
            </a:r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 and the </a:t>
            </a:r>
            <a:r>
              <a:rPr lang="en-US" sz="1800" dirty="0"/>
              <a:t>parameter </a:t>
            </a:r>
            <a:r>
              <a:rPr lang="en-US" sz="1800" dirty="0">
                <a:solidFill>
                  <a:srgbClr val="000000"/>
                </a:solidFill>
                <a:sym typeface="Symbol"/>
              </a:rPr>
              <a:t> </a:t>
            </a:r>
            <a:r>
              <a:rPr lang="en-US" sz="1800" dirty="0" smtClean="0"/>
              <a:t>controls </a:t>
            </a:r>
            <a:r>
              <a:rPr lang="en-US" sz="1800" dirty="0"/>
              <a:t>the expected distance between the true </a:t>
            </a:r>
            <a:r>
              <a:rPr lang="en-US" sz="1800" dirty="0" smtClean="0"/>
              <a:t>profiles: </a:t>
            </a:r>
            <a:r>
              <a:rPr lang="en-US" sz="1800" dirty="0"/>
              <a:t>and the larger </a:t>
            </a:r>
            <a:r>
              <a:rPr lang="en-US" sz="1800" dirty="0">
                <a:solidFill>
                  <a:srgbClr val="000000"/>
                </a:solidFill>
                <a:sym typeface="Symbol"/>
              </a:rPr>
              <a:t> </a:t>
            </a:r>
            <a:r>
              <a:rPr lang="en-US" sz="1800" dirty="0" smtClean="0"/>
              <a:t>the </a:t>
            </a:r>
            <a:r>
              <a:rPr lang="en-US" sz="1800" dirty="0"/>
              <a:t>more distinct the true clusters.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7334922"/>
              </p:ext>
            </p:extLst>
          </p:nvPr>
        </p:nvGraphicFramePr>
        <p:xfrm>
          <a:off x="3733800" y="2971800"/>
          <a:ext cx="1854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33800" y="2971800"/>
                        <a:ext cx="1854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681205"/>
              </p:ext>
            </p:extLst>
          </p:nvPr>
        </p:nvGraphicFramePr>
        <p:xfrm>
          <a:off x="3429000" y="3657600"/>
          <a:ext cx="229772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5" imgW="1422360" imgH="330120" progId="Equation.3">
                  <p:embed/>
                </p:oleObj>
              </mc:Choice>
              <mc:Fallback>
                <p:oleObj name="Equation" r:id="rId5" imgW="1422360" imgH="3301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29000" y="3657600"/>
                        <a:ext cx="2297723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6145981"/>
              </p:ext>
            </p:extLst>
          </p:nvPr>
        </p:nvGraphicFramePr>
        <p:xfrm>
          <a:off x="3962400" y="5181600"/>
          <a:ext cx="914400" cy="600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7" imgW="444240" imgH="291960" progId="Equation.3">
                  <p:embed/>
                </p:oleObj>
              </mc:Choice>
              <mc:Fallback>
                <p:oleObj name="Equation" r:id="rId7" imgW="444240" imgH="2919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5181600"/>
                        <a:ext cx="914400" cy="6008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752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 for Clustering Algorithm: </a:t>
            </a:r>
            <a:r>
              <a:rPr lang="en-US" dirty="0"/>
              <a:t>Cramer’s V 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 denotes the cross-classification matrix with rows that represent true cluster labels and columns that represent inferred cluster labels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Example: table of perfect dependency of the rows on the columns, and maximum score. However, 2 true clusters are merged into 1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22082"/>
              </p:ext>
            </p:extLst>
          </p:nvPr>
        </p:nvGraphicFramePr>
        <p:xfrm>
          <a:off x="1524000" y="2362200"/>
          <a:ext cx="6127750" cy="1407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3" imgW="2819160" imgH="647640" progId="Equation.3">
                  <p:embed/>
                </p:oleObj>
              </mc:Choice>
              <mc:Fallback>
                <p:oleObj name="Equation" r:id="rId3" imgW="2819160" imgH="647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2362200"/>
                        <a:ext cx="6127750" cy="1407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028853"/>
              </p:ext>
            </p:extLst>
          </p:nvPr>
        </p:nvGraphicFramePr>
        <p:xfrm>
          <a:off x="1905000" y="5029200"/>
          <a:ext cx="5189537" cy="14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Equation" r:id="rId5" imgW="2387520" imgH="647640" progId="Equation.3">
                  <p:embed/>
                </p:oleObj>
              </mc:Choice>
              <mc:Fallback>
                <p:oleObj name="Equation" r:id="rId5" imgW="2387520" imgH="647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029200"/>
                        <a:ext cx="5189537" cy="1408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9580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 for Clustering Algorithm: </a:t>
            </a:r>
            <a:r>
              <a:rPr lang="en-US" dirty="0" err="1" smtClean="0"/>
              <a:t>Jaccard’s</a:t>
            </a:r>
            <a:r>
              <a:rPr lang="en-US" dirty="0" smtClean="0"/>
              <a:t> </a:t>
            </a:r>
            <a:r>
              <a:rPr lang="en-US" dirty="0"/>
              <a:t>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 denotes the cross-classification matrix with rows that represent true cluster labels and columns that represent inferred cluster labels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Example: table of perfect dependency of the rows on the columns. However, 2 true clusters are merged into 1 and this will penalize the </a:t>
            </a:r>
            <a:r>
              <a:rPr lang="en-US" dirty="0" err="1" smtClean="0"/>
              <a:t>Jaccard’s</a:t>
            </a:r>
            <a:r>
              <a:rPr lang="en-US" dirty="0" smtClean="0"/>
              <a:t> index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822819"/>
              </p:ext>
            </p:extLst>
          </p:nvPr>
        </p:nvGraphicFramePr>
        <p:xfrm>
          <a:off x="533400" y="2286000"/>
          <a:ext cx="8256588" cy="119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Equation" r:id="rId3" imgW="4457520" imgH="647640" progId="Equation.3">
                  <p:embed/>
                </p:oleObj>
              </mc:Choice>
              <mc:Fallback>
                <p:oleObj name="Equation" r:id="rId3" imgW="4457520" imgH="647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400" y="2286000"/>
                        <a:ext cx="8256588" cy="1199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633738"/>
              </p:ext>
            </p:extLst>
          </p:nvPr>
        </p:nvGraphicFramePr>
        <p:xfrm>
          <a:off x="1143000" y="4876800"/>
          <a:ext cx="7315200" cy="14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Equation" r:id="rId5" imgW="3365280" imgH="647640" progId="Equation.3">
                  <p:embed/>
                </p:oleObj>
              </mc:Choice>
              <mc:Fallback>
                <p:oleObj name="Equation" r:id="rId5" imgW="336528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876800"/>
                        <a:ext cx="7315200" cy="1408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370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 smtClean="0"/>
              <a:t>#  </a:t>
            </a:r>
            <a:r>
              <a:rPr lang="en-US" sz="1200" dirty="0" err="1" smtClean="0"/>
              <a:t>sim.data</a:t>
            </a:r>
            <a:r>
              <a:rPr lang="en-US" sz="1200" dirty="0" smtClean="0"/>
              <a:t> is an </a:t>
            </a:r>
            <a:r>
              <a:rPr lang="en-US" sz="1200" dirty="0" err="1" smtClean="0"/>
              <a:t>n_v</a:t>
            </a:r>
            <a:r>
              <a:rPr lang="en-US" sz="1200" dirty="0" smtClean="0"/>
              <a:t> by </a:t>
            </a:r>
            <a:r>
              <a:rPr lang="en-US" sz="1200" dirty="0" err="1" smtClean="0"/>
              <a:t>n_p</a:t>
            </a:r>
            <a:r>
              <a:rPr lang="en-US" sz="1200" dirty="0" smtClean="0"/>
              <a:t> matrix, and want to cluster the columns (=profiles)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dirty="0" err="1"/>
              <a:t>real.tree</a:t>
            </a:r>
            <a:r>
              <a:rPr lang="en-US" sz="1200" dirty="0"/>
              <a:t> &lt;- </a:t>
            </a:r>
            <a:r>
              <a:rPr lang="en-US" sz="1200" dirty="0" err="1"/>
              <a:t>hclust</a:t>
            </a:r>
            <a:r>
              <a:rPr lang="en-US" sz="1200" dirty="0"/>
              <a:t>(</a:t>
            </a:r>
            <a:r>
              <a:rPr lang="en-US" sz="1200" dirty="0" err="1"/>
              <a:t>dist</a:t>
            </a:r>
            <a:r>
              <a:rPr lang="en-US" sz="1200" dirty="0"/>
              <a:t>( </a:t>
            </a:r>
            <a:r>
              <a:rPr lang="en-US" sz="1200" dirty="0" err="1"/>
              <a:t>sim.data</a:t>
            </a:r>
            <a:r>
              <a:rPr lang="en-US" sz="1200" dirty="0"/>
              <a:t>)); </a:t>
            </a:r>
          </a:p>
          <a:p>
            <a:pPr marL="0" indent="0">
              <a:buNone/>
            </a:pPr>
            <a:r>
              <a:rPr lang="en-US" sz="1200" dirty="0" smtClean="0"/>
              <a:t> ### </a:t>
            </a:r>
            <a:r>
              <a:rPr lang="en-US" sz="1200" dirty="0"/>
              <a:t>now resampling</a:t>
            </a:r>
          </a:p>
          <a:p>
            <a:pPr marL="0" indent="0">
              <a:buNone/>
            </a:pPr>
            <a:r>
              <a:rPr lang="en-US" sz="1200" dirty="0" smtClean="0"/>
              <a:t> </a:t>
            </a:r>
            <a:r>
              <a:rPr lang="en-US" sz="1200" dirty="0" err="1" smtClean="0"/>
              <a:t>p.length</a:t>
            </a:r>
            <a:r>
              <a:rPr lang="en-US" sz="1200" dirty="0" smtClean="0"/>
              <a:t> </a:t>
            </a:r>
            <a:r>
              <a:rPr lang="en-US" sz="1200" dirty="0"/>
              <a:t>&lt;- c(); </a:t>
            </a:r>
            <a:r>
              <a:rPr lang="en-US" sz="1200" dirty="0" err="1" smtClean="0"/>
              <a:t>rand.tree.h</a:t>
            </a:r>
            <a:r>
              <a:rPr lang="en-US" sz="1200" dirty="0" smtClean="0"/>
              <a:t> &lt;- c()  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  for(</a:t>
            </a:r>
            <a:r>
              <a:rPr lang="en-US" sz="1200" dirty="0" err="1"/>
              <a:t>i</a:t>
            </a:r>
            <a:r>
              <a:rPr lang="en-US" sz="1200" dirty="0"/>
              <a:t> in 1:10){</a:t>
            </a:r>
          </a:p>
          <a:p>
            <a:pPr marL="0" indent="0">
              <a:buNone/>
            </a:pPr>
            <a:r>
              <a:rPr lang="en-US" sz="1200" dirty="0" smtClean="0"/>
              <a:t>       test </a:t>
            </a:r>
            <a:r>
              <a:rPr lang="en-US" sz="1200" dirty="0"/>
              <a:t>&lt;- sample(</a:t>
            </a:r>
            <a:r>
              <a:rPr lang="en-US" sz="1200" dirty="0" err="1"/>
              <a:t>sim.data</a:t>
            </a:r>
            <a:r>
              <a:rPr lang="en-US" sz="1200" dirty="0" smtClean="0"/>
              <a:t>[,1]) ;  </a:t>
            </a:r>
            <a:r>
              <a:rPr lang="en-US" sz="1200" dirty="0"/>
              <a:t>for(</a:t>
            </a:r>
            <a:r>
              <a:rPr lang="en-US" sz="1200" dirty="0" err="1"/>
              <a:t>ind.r</a:t>
            </a:r>
            <a:r>
              <a:rPr lang="en-US" sz="1200" dirty="0"/>
              <a:t> in 2:nrow(</a:t>
            </a:r>
            <a:r>
              <a:rPr lang="en-US" sz="1200" dirty="0" err="1"/>
              <a:t>sim.data</a:t>
            </a:r>
            <a:r>
              <a:rPr lang="en-US" sz="1200" dirty="0" smtClean="0"/>
              <a:t>)){ test </a:t>
            </a:r>
            <a:r>
              <a:rPr lang="en-US" sz="1200" dirty="0"/>
              <a:t>&lt;- </a:t>
            </a:r>
            <a:r>
              <a:rPr lang="en-US" sz="1200" dirty="0" err="1"/>
              <a:t>rbind</a:t>
            </a:r>
            <a:r>
              <a:rPr lang="en-US" sz="1200" dirty="0"/>
              <a:t>( test, </a:t>
            </a:r>
            <a:r>
              <a:rPr lang="en-US" sz="1200" dirty="0" smtClean="0"/>
              <a:t>sample(</a:t>
            </a:r>
            <a:r>
              <a:rPr lang="en-US" sz="1200" dirty="0" err="1" smtClean="0"/>
              <a:t>sim.data</a:t>
            </a:r>
            <a:r>
              <a:rPr lang="en-US" sz="1200" dirty="0" smtClean="0"/>
              <a:t>[,</a:t>
            </a:r>
            <a:r>
              <a:rPr lang="en-US" sz="1200" dirty="0" err="1" smtClean="0"/>
              <a:t>ind.r</a:t>
            </a:r>
            <a:r>
              <a:rPr lang="en-US" sz="1200" dirty="0" smtClean="0"/>
              <a:t>]))} 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   </a:t>
            </a:r>
            <a:r>
              <a:rPr lang="en-US" sz="1200" dirty="0" smtClean="0"/>
              <a:t>     </a:t>
            </a:r>
            <a:r>
              <a:rPr lang="en-US" sz="1200" dirty="0" err="1" smtClean="0"/>
              <a:t>rand.tree</a:t>
            </a:r>
            <a:r>
              <a:rPr lang="en-US" sz="1200" dirty="0" smtClean="0"/>
              <a:t> </a:t>
            </a:r>
            <a:r>
              <a:rPr lang="en-US" sz="1200" dirty="0"/>
              <a:t>&lt;- </a:t>
            </a:r>
            <a:r>
              <a:rPr lang="en-US" sz="1200" dirty="0" err="1"/>
              <a:t>hclust</a:t>
            </a:r>
            <a:r>
              <a:rPr lang="en-US" sz="1200" dirty="0"/>
              <a:t>(</a:t>
            </a:r>
            <a:r>
              <a:rPr lang="en-US" sz="1200" dirty="0" err="1"/>
              <a:t>dist</a:t>
            </a:r>
            <a:r>
              <a:rPr lang="en-US" sz="1200" dirty="0"/>
              <a:t>(t(test)))</a:t>
            </a:r>
          </a:p>
          <a:p>
            <a:pPr marL="0" indent="0">
              <a:buNone/>
            </a:pPr>
            <a:r>
              <a:rPr lang="en-US" sz="1200" dirty="0"/>
              <a:t>     </a:t>
            </a:r>
            <a:r>
              <a:rPr lang="en-US" sz="1200" dirty="0" err="1"/>
              <a:t>rand.tree.h</a:t>
            </a:r>
            <a:r>
              <a:rPr lang="en-US" sz="1200" dirty="0"/>
              <a:t> &lt;- </a:t>
            </a:r>
            <a:r>
              <a:rPr lang="en-US" sz="1200" dirty="0" err="1"/>
              <a:t>cbind</a:t>
            </a:r>
            <a:r>
              <a:rPr lang="en-US" sz="1200" dirty="0"/>
              <a:t>(</a:t>
            </a:r>
            <a:r>
              <a:rPr lang="en-US" sz="1200" dirty="0" err="1"/>
              <a:t>rand.tree.h</a:t>
            </a:r>
            <a:r>
              <a:rPr lang="en-US" sz="1200" dirty="0"/>
              <a:t>, </a:t>
            </a:r>
            <a:r>
              <a:rPr lang="en-US" sz="1200" dirty="0" err="1"/>
              <a:t>rand.tree</a:t>
            </a:r>
            <a:r>
              <a:rPr lang="en-US" sz="1200" dirty="0"/>
              <a:t>[[2]])</a:t>
            </a:r>
          </a:p>
          <a:p>
            <a:pPr marL="0" indent="0">
              <a:buNone/>
            </a:pPr>
            <a:r>
              <a:rPr lang="en-US" sz="1200" dirty="0" smtClean="0"/>
              <a:t>      ## estimate percentiles</a:t>
            </a:r>
          </a:p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dirty="0" smtClean="0"/>
              <a:t>   </a:t>
            </a:r>
            <a:r>
              <a:rPr lang="en-US" sz="1200" dirty="0" err="1" smtClean="0"/>
              <a:t>p.length</a:t>
            </a:r>
            <a:r>
              <a:rPr lang="en-US" sz="1200" dirty="0" smtClean="0"/>
              <a:t> </a:t>
            </a:r>
            <a:r>
              <a:rPr lang="en-US" sz="1200" dirty="0"/>
              <a:t>&lt;- </a:t>
            </a:r>
            <a:r>
              <a:rPr lang="en-US" sz="1200" dirty="0" err="1"/>
              <a:t>rbind</a:t>
            </a:r>
            <a:r>
              <a:rPr lang="en-US" sz="1200" dirty="0"/>
              <a:t>(</a:t>
            </a:r>
            <a:r>
              <a:rPr lang="en-US" sz="1200" dirty="0" err="1"/>
              <a:t>p.length</a:t>
            </a:r>
            <a:r>
              <a:rPr lang="en-US" sz="1200" dirty="0" smtClean="0"/>
              <a:t>, quantile(</a:t>
            </a:r>
            <a:r>
              <a:rPr lang="en-US" sz="1200" dirty="0" err="1" smtClean="0"/>
              <a:t>rand.tree</a:t>
            </a:r>
            <a:r>
              <a:rPr lang="en-US" sz="1200" dirty="0"/>
              <a:t>[[2]],</a:t>
            </a:r>
            <a:r>
              <a:rPr lang="en-US" sz="1200" dirty="0" err="1"/>
              <a:t>probs</a:t>
            </a:r>
            <a:r>
              <a:rPr lang="en-US" sz="1200" dirty="0"/>
              <a:t>=c(0.5, 0.95, 0.975, 0.99, 0.999 )))}</a:t>
            </a:r>
          </a:p>
          <a:p>
            <a:pPr marL="0" indent="0">
              <a:buNone/>
            </a:pPr>
            <a:r>
              <a:rPr lang="en-US" sz="1200" dirty="0"/>
              <a:t>     </a:t>
            </a:r>
            <a:r>
              <a:rPr lang="en-US" sz="1200" dirty="0" smtClean="0"/>
              <a:t> ### compute reference distance</a:t>
            </a:r>
          </a:p>
          <a:p>
            <a:pPr marL="0" indent="0">
              <a:buNone/>
            </a:pPr>
            <a:r>
              <a:rPr lang="en-US" sz="1200"/>
              <a:t> </a:t>
            </a:r>
            <a:r>
              <a:rPr lang="en-US" sz="1200" smtClean="0"/>
              <a:t>                     </a:t>
            </a:r>
            <a:r>
              <a:rPr lang="en-US" sz="1200" dirty="0" err="1" smtClean="0"/>
              <a:t>D_e</a:t>
            </a:r>
            <a:r>
              <a:rPr lang="en-US" sz="1200" dirty="0" smtClean="0"/>
              <a:t> </a:t>
            </a:r>
            <a:r>
              <a:rPr lang="en-US" sz="1200" dirty="0"/>
              <a:t>&lt;- apply(rand.tree.h,1,mean)</a:t>
            </a:r>
          </a:p>
          <a:p>
            <a:pPr marL="0" indent="0">
              <a:buNone/>
            </a:pPr>
            <a:r>
              <a:rPr lang="en-US" sz="1200" dirty="0" smtClean="0"/>
              <a:t>             </a:t>
            </a:r>
            <a:r>
              <a:rPr lang="en-US" sz="1200" dirty="0" err="1" smtClean="0"/>
              <a:t>ct.points</a:t>
            </a:r>
            <a:r>
              <a:rPr lang="en-US" sz="1200" dirty="0" smtClean="0"/>
              <a:t>  </a:t>
            </a:r>
            <a:r>
              <a:rPr lang="en-US" sz="1200" dirty="0"/>
              <a:t>&lt;- apply(p.length,2,mean);  </a:t>
            </a:r>
            <a:r>
              <a:rPr lang="en-US" sz="1200" dirty="0" smtClean="0"/>
              <a:t> 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 smtClean="0"/>
              <a:t>##  QQ-plot:</a:t>
            </a:r>
          </a:p>
          <a:p>
            <a:pPr marL="0" indent="0">
              <a:buNone/>
            </a:pPr>
            <a:r>
              <a:rPr lang="en-US" sz="1200" dirty="0" smtClean="0"/>
              <a:t>   </a:t>
            </a:r>
            <a:r>
              <a:rPr lang="en-US" sz="1200" dirty="0"/>
              <a:t>plot( </a:t>
            </a:r>
            <a:r>
              <a:rPr lang="en-US" sz="1200" dirty="0" err="1" smtClean="0"/>
              <a:t>D_e</a:t>
            </a:r>
            <a:r>
              <a:rPr lang="en-US" sz="1200" dirty="0" smtClean="0"/>
              <a:t>,  </a:t>
            </a:r>
            <a:r>
              <a:rPr lang="en-US" sz="1200" dirty="0" err="1" smtClean="0"/>
              <a:t>real.tree</a:t>
            </a:r>
            <a:r>
              <a:rPr lang="en-US" sz="1200" dirty="0"/>
              <a:t>[[2</a:t>
            </a:r>
            <a:r>
              <a:rPr lang="en-US" sz="1200" dirty="0" smtClean="0"/>
              <a:t>]], </a:t>
            </a:r>
            <a:r>
              <a:rPr lang="en-US" sz="1200" dirty="0" err="1"/>
              <a:t>xlab</a:t>
            </a:r>
            <a:r>
              <a:rPr lang="en-US" sz="1200" dirty="0" smtClean="0"/>
              <a:t>=“Expected", </a:t>
            </a:r>
            <a:r>
              <a:rPr lang="en-US" sz="1200" dirty="0" err="1"/>
              <a:t>ylab</a:t>
            </a:r>
            <a:r>
              <a:rPr lang="en-US" sz="1200" dirty="0" smtClean="0"/>
              <a:t>=“Observed")</a:t>
            </a:r>
            <a:endParaRPr lang="en-US" sz="1200" dirty="0"/>
          </a:p>
          <a:p>
            <a:pPr marL="0" indent="0">
              <a:buNone/>
            </a:pPr>
            <a:r>
              <a:rPr lang="en-US" sz="1200" dirty="0" smtClean="0"/>
              <a:t>  </a:t>
            </a:r>
            <a:r>
              <a:rPr lang="en-US" sz="1200" dirty="0" err="1" smtClean="0"/>
              <a:t>abline</a:t>
            </a:r>
            <a:r>
              <a:rPr lang="en-US" sz="1200" dirty="0" smtClean="0"/>
              <a:t>(0,1)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3666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6004891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</a:rPr>
              <a:t>Supplement Figure 1: </a:t>
            </a:r>
            <a:r>
              <a:rPr lang="en-US" sz="1600" dirty="0">
                <a:latin typeface="Calibri" panose="020F0502020204030204" pitchFamily="34" charset="0"/>
              </a:rPr>
              <a:t>Distribution of the proportion of falsely detected clusters </a:t>
            </a:r>
            <a:r>
              <a:rPr lang="en-US" sz="1600" dirty="0" smtClean="0">
                <a:latin typeface="Calibri" panose="020F0502020204030204" pitchFamily="34" charset="0"/>
              </a:rPr>
              <a:t>for </a:t>
            </a:r>
            <a:r>
              <a:rPr lang="en-US" sz="1600" dirty="0">
                <a:latin typeface="Calibri" panose="020F0502020204030204" pitchFamily="34" charset="0"/>
              </a:rPr>
              <a:t>different </a:t>
            </a:r>
            <a:r>
              <a:rPr lang="en-US" sz="1600" dirty="0" smtClean="0">
                <a:latin typeface="Calibri" panose="020F0502020204030204" pitchFamily="34" charset="0"/>
              </a:rPr>
              <a:t>percentiles of the referent distribution D</a:t>
            </a:r>
            <a:r>
              <a:rPr lang="en-US" sz="1600" baseline="-25000" dirty="0" smtClean="0">
                <a:latin typeface="Calibri" panose="020F0502020204030204" pitchFamily="34" charset="0"/>
              </a:rPr>
              <a:t>e</a:t>
            </a:r>
            <a:r>
              <a:rPr lang="en-US" sz="1600" dirty="0" smtClean="0">
                <a:latin typeface="Calibri" panose="020F0502020204030204" pitchFamily="34" charset="0"/>
              </a:rPr>
              <a:t>, number </a:t>
            </a:r>
            <a:r>
              <a:rPr lang="en-US" sz="1600" dirty="0">
                <a:latin typeface="Calibri" panose="020F0502020204030204" pitchFamily="34" charset="0"/>
              </a:rPr>
              <a:t>of variables used to </a:t>
            </a:r>
            <a:r>
              <a:rPr lang="en-US" sz="1600" dirty="0" smtClean="0">
                <a:latin typeface="Calibri" panose="020F0502020204030204" pitchFamily="34" charset="0"/>
              </a:rPr>
              <a:t>define the profiles, and number of </a:t>
            </a:r>
            <a:r>
              <a:rPr lang="en-US" sz="1600" smtClean="0">
                <a:latin typeface="Calibri" panose="020F0502020204030204" pitchFamily="34" charset="0"/>
              </a:rPr>
              <a:t>sample profiles </a:t>
            </a:r>
            <a:r>
              <a:rPr lang="en-US" sz="1600" dirty="0" smtClean="0">
                <a:latin typeface="Calibri" panose="020F0502020204030204" pitchFamily="34" charset="0"/>
              </a:rPr>
              <a:t>categorized </a:t>
            </a:r>
            <a:r>
              <a:rPr lang="en-US" sz="1600" dirty="0">
                <a:latin typeface="Calibri" panose="020F0502020204030204" pitchFamily="34" charset="0"/>
              </a:rPr>
              <a:t>in quantiles of the </a:t>
            </a:r>
            <a:r>
              <a:rPr lang="en-US" sz="1600" dirty="0" smtClean="0">
                <a:latin typeface="Calibri" panose="020F0502020204030204" pitchFamily="34" charset="0"/>
              </a:rPr>
              <a:t>values generated </a:t>
            </a:r>
            <a:r>
              <a:rPr lang="en-US" sz="1600" dirty="0">
                <a:latin typeface="Calibri" panose="020F0502020204030204" pitchFamily="34" charset="0"/>
              </a:rPr>
              <a:t>in 10,000 </a:t>
            </a:r>
            <a:r>
              <a:rPr lang="en-US" sz="1600" dirty="0" smtClean="0">
                <a:latin typeface="Calibri" panose="020F0502020204030204" pitchFamily="34" charset="0"/>
              </a:rPr>
              <a:t>simulations.</a:t>
            </a:r>
            <a:endParaRPr lang="en-US" sz="1600" dirty="0">
              <a:latin typeface="Calibri" panose="020F0502020204030204" pitchFamily="34" charset="0"/>
            </a:endParaRPr>
          </a:p>
        </p:txBody>
      </p:sp>
      <p:pic>
        <p:nvPicPr>
          <p:cNvPr id="3074" name="Picture 2" descr="C:\Users\paola\SkyDrive\code\clustering\plots\fpr.vrs.nar.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1" y="152400"/>
            <a:ext cx="7594600" cy="569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03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aola\SkyDrive\code\clustering\plots\fig.3.6.20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7734300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867400"/>
            <a:ext cx="9143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Calibri" panose="020F0502020204030204" pitchFamily="34" charset="0"/>
              </a:rPr>
              <a:t>Supplement Figure </a:t>
            </a:r>
            <a:r>
              <a:rPr lang="en-US" sz="1500" b="1" dirty="0" smtClean="0">
                <a:latin typeface="Calibri" panose="020F0502020204030204" pitchFamily="34" charset="0"/>
              </a:rPr>
              <a:t>2: </a:t>
            </a:r>
            <a:r>
              <a:rPr lang="en-US" sz="1500" dirty="0" smtClean="0">
                <a:latin typeface="Calibri" panose="020F0502020204030204" pitchFamily="34" charset="0"/>
              </a:rPr>
              <a:t>Distribution </a:t>
            </a:r>
            <a:r>
              <a:rPr lang="en-US" sz="1500" dirty="0">
                <a:latin typeface="Calibri" panose="020F0502020204030204" pitchFamily="34" charset="0"/>
              </a:rPr>
              <a:t>of the proportion of falsely detected clusters </a:t>
            </a:r>
            <a:r>
              <a:rPr lang="en-US" sz="1500" dirty="0" smtClean="0">
                <a:latin typeface="Calibri" panose="020F0502020204030204" pitchFamily="34" charset="0"/>
              </a:rPr>
              <a:t>for  varying number </a:t>
            </a:r>
            <a:r>
              <a:rPr lang="en-US" sz="1500" dirty="0">
                <a:latin typeface="Calibri" panose="020F0502020204030204" pitchFamily="34" charset="0"/>
              </a:rPr>
              <a:t>of variables used to </a:t>
            </a:r>
            <a:r>
              <a:rPr lang="en-US" sz="1500" dirty="0" smtClean="0">
                <a:latin typeface="Calibri" panose="020F0502020204030204" pitchFamily="34" charset="0"/>
              </a:rPr>
              <a:t>define the profiles, and number of profiles categorized </a:t>
            </a:r>
            <a:r>
              <a:rPr lang="en-US" sz="1500" dirty="0">
                <a:latin typeface="Calibri" panose="020F0502020204030204" pitchFamily="34" charset="0"/>
              </a:rPr>
              <a:t>in quantiles of the </a:t>
            </a:r>
            <a:r>
              <a:rPr lang="en-US" sz="1500" dirty="0" smtClean="0">
                <a:latin typeface="Calibri" panose="020F0502020204030204" pitchFamily="34" charset="0"/>
              </a:rPr>
              <a:t>values generated </a:t>
            </a:r>
            <a:r>
              <a:rPr lang="en-US" sz="1500" dirty="0">
                <a:latin typeface="Calibri" panose="020F0502020204030204" pitchFamily="34" charset="0"/>
              </a:rPr>
              <a:t>in 10,000 </a:t>
            </a:r>
            <a:r>
              <a:rPr lang="en-US" sz="1500" dirty="0" smtClean="0">
                <a:latin typeface="Calibri" panose="020F0502020204030204" pitchFamily="34" charset="0"/>
              </a:rPr>
              <a:t>simulations. Columns 1 and 3 represent the results of the new </a:t>
            </a:r>
            <a:r>
              <a:rPr lang="en-US" sz="1500">
                <a:latin typeface="Calibri" panose="020F0502020204030204" pitchFamily="34" charset="0"/>
              </a:rPr>
              <a:t>algorithm </a:t>
            </a:r>
            <a:r>
              <a:rPr lang="en-US" sz="1500" smtClean="0">
                <a:latin typeface="Calibri" panose="020F0502020204030204" pitchFamily="34" charset="0"/>
              </a:rPr>
              <a:t>for different </a:t>
            </a:r>
            <a:r>
              <a:rPr lang="en-US" sz="1500" dirty="0">
                <a:latin typeface="Calibri" panose="020F0502020204030204" pitchFamily="34" charset="0"/>
              </a:rPr>
              <a:t>percentiles of the referent distribution D</a:t>
            </a:r>
            <a:r>
              <a:rPr lang="en-US" sz="1500" baseline="-25000" dirty="0">
                <a:latin typeface="Calibri" panose="020F0502020204030204" pitchFamily="34" charset="0"/>
              </a:rPr>
              <a:t>e</a:t>
            </a:r>
            <a:r>
              <a:rPr lang="en-US" sz="1500">
                <a:latin typeface="Calibri" panose="020F0502020204030204" pitchFamily="34" charset="0"/>
              </a:rPr>
              <a:t>, </a:t>
            </a:r>
            <a:r>
              <a:rPr lang="en-US" sz="1500" smtClean="0">
                <a:latin typeface="Calibri" panose="020F0502020204030204" pitchFamily="34" charset="0"/>
              </a:rPr>
              <a:t>while </a:t>
            </a:r>
            <a:r>
              <a:rPr lang="en-US" sz="1500" dirty="0" smtClean="0">
                <a:latin typeface="Calibri" panose="020F0502020204030204" pitchFamily="34" charset="0"/>
              </a:rPr>
              <a:t>columns 2 and 4 represent the </a:t>
            </a:r>
            <a:r>
              <a:rPr lang="en-US" sz="1500" smtClean="0">
                <a:latin typeface="Calibri" panose="020F0502020204030204" pitchFamily="34" charset="0"/>
              </a:rPr>
              <a:t>results of </a:t>
            </a:r>
            <a:r>
              <a:rPr lang="en-US" sz="1500" dirty="0" smtClean="0">
                <a:latin typeface="Calibri" panose="020F0502020204030204" pitchFamily="34" charset="0"/>
              </a:rPr>
              <a:t>the heuristic based on Beale index</a:t>
            </a:r>
            <a:endParaRPr lang="en-US" sz="1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59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0800000" flipV="1">
            <a:off x="0" y="5867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</a:rPr>
              <a:t>Supplement Figure </a:t>
            </a:r>
            <a:r>
              <a:rPr lang="en-US" sz="1600" b="1" dirty="0" smtClean="0">
                <a:latin typeface="Calibri" panose="020F0502020204030204" pitchFamily="34" charset="0"/>
              </a:rPr>
              <a:t>3</a:t>
            </a:r>
            <a:r>
              <a:rPr lang="en-US" sz="1600" dirty="0" smtClean="0">
                <a:latin typeface="Calibri" panose="020F0502020204030204" pitchFamily="34" charset="0"/>
              </a:rPr>
              <a:t>: Error </a:t>
            </a:r>
            <a:r>
              <a:rPr lang="en-US" sz="1600" dirty="0">
                <a:latin typeface="Calibri" panose="020F0502020204030204" pitchFamily="34" charset="0"/>
              </a:rPr>
              <a:t>rate defined as the proportion of </a:t>
            </a:r>
            <a:r>
              <a:rPr lang="en-US" sz="1600" dirty="0" smtClean="0">
                <a:latin typeface="Calibri" panose="020F0502020204030204" pitchFamily="34" charset="0"/>
              </a:rPr>
              <a:t>detected </a:t>
            </a:r>
            <a:r>
              <a:rPr lang="en-US" sz="1600" dirty="0">
                <a:latin typeface="Calibri" panose="020F0502020204030204" pitchFamily="34" charset="0"/>
              </a:rPr>
              <a:t>clusters, versus the true clusters. The error rate decreases with larger number of variables, and larger number of clusters that are both associated with larger </a:t>
            </a:r>
            <a:r>
              <a:rPr lang="en-US" sz="1600" dirty="0" smtClean="0">
                <a:latin typeface="Calibri" panose="020F0502020204030204" pitchFamily="34" charset="0"/>
              </a:rPr>
              <a:t>separation between  observed and expected distances in the </a:t>
            </a:r>
            <a:r>
              <a:rPr lang="en-US" sz="1600" dirty="0" err="1" smtClean="0">
                <a:latin typeface="Calibri" panose="020F0502020204030204" pitchFamily="34" charset="0"/>
              </a:rPr>
              <a:t>dendrogram</a:t>
            </a:r>
            <a:r>
              <a:rPr lang="en-US" sz="1600" dirty="0" smtClean="0">
                <a:latin typeface="Calibri" panose="020F0502020204030204" pitchFamily="34" charset="0"/>
              </a:rPr>
              <a:t>.</a:t>
            </a:r>
            <a:endParaRPr lang="en-US" sz="1600" dirty="0">
              <a:latin typeface="Calibri" panose="020F0502020204030204" pitchFamily="34" charset="0"/>
            </a:endParaRPr>
          </a:p>
        </p:txBody>
      </p:sp>
      <p:pic>
        <p:nvPicPr>
          <p:cNvPr id="4098" name="Picture 2" descr="C:\Users\paola\SkyDrive\code\clustering\plots\error.vrs.nclu.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" y="152399"/>
            <a:ext cx="9017002" cy="541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07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aola\SkyDrive\code\clustering\plots\separation.vrs.nvar.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1" y="811161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paola\SkyDrive\code\clustering\plots\separation.vrs.nclu.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711" y="798872"/>
            <a:ext cx="4584289" cy="458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161" y="5486400"/>
            <a:ext cx="9094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 Figure </a:t>
            </a:r>
            <a:r>
              <a:rPr lang="en-US" b="1" dirty="0" smtClean="0"/>
              <a:t>4</a:t>
            </a:r>
            <a:r>
              <a:rPr lang="en-US" dirty="0" smtClean="0"/>
              <a:t>: Distribution </a:t>
            </a:r>
            <a:r>
              <a:rPr lang="en-US" dirty="0"/>
              <a:t>of normalized Euclidean distance between </a:t>
            </a:r>
            <a:r>
              <a:rPr lang="en-US" dirty="0" smtClean="0"/>
              <a:t>the heights </a:t>
            </a:r>
            <a:r>
              <a:rPr lang="en-US" dirty="0"/>
              <a:t>in the real </a:t>
            </a:r>
            <a:r>
              <a:rPr lang="en-US" dirty="0" err="1"/>
              <a:t>dendrogram</a:t>
            </a:r>
            <a:r>
              <a:rPr lang="en-US" dirty="0"/>
              <a:t> </a:t>
            </a:r>
            <a:r>
              <a:rPr lang="en-US" dirty="0" smtClean="0"/>
              <a:t> (D</a:t>
            </a:r>
            <a:r>
              <a:rPr lang="en-US" baseline="-25000" dirty="0" smtClean="0"/>
              <a:t>o</a:t>
            </a:r>
            <a:r>
              <a:rPr lang="en-US" dirty="0" smtClean="0"/>
              <a:t>) and the heights the </a:t>
            </a:r>
            <a:r>
              <a:rPr lang="en-US" dirty="0"/>
              <a:t>reference distribution computed from 10 resampling of the </a:t>
            </a:r>
            <a:r>
              <a:rPr lang="en-US" dirty="0" smtClean="0"/>
              <a:t>data (D</a:t>
            </a:r>
            <a:r>
              <a:rPr lang="en-US" baseline="-25000" dirty="0" smtClean="0"/>
              <a:t>e</a:t>
            </a:r>
            <a:r>
              <a:rPr lang="en-US" dirty="0" smtClean="0"/>
              <a:t>). </a:t>
            </a:r>
            <a:r>
              <a:rPr lang="en-US" dirty="0"/>
              <a:t>Profiles based on more variables increase the separation, making the detection of </a:t>
            </a:r>
            <a:r>
              <a:rPr lang="en-US" dirty="0" smtClean="0"/>
              <a:t>true clusters easier.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22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bastiani-2010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00000"/>
      </a:accent1>
      <a:accent2>
        <a:srgbClr val="800000"/>
      </a:accent2>
      <a:accent3>
        <a:srgbClr val="FFFFFF"/>
      </a:accent3>
      <a:accent4>
        <a:srgbClr val="000000"/>
      </a:accent4>
      <a:accent5>
        <a:srgbClr val="C0AAAA"/>
      </a:accent5>
      <a:accent6>
        <a:srgbClr val="730000"/>
      </a:accent6>
      <a:hlink>
        <a:srgbClr val="CCCCFF"/>
      </a:hlink>
      <a:folHlink>
        <a:srgbClr val="B2B2B2"/>
      </a:folHlink>
    </a:clrScheme>
    <a:fontScheme name="paol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6197" tIns="38098" rIns="76197" bIns="3809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6197" tIns="38098" rIns="76197" bIns="3809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ol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ol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ol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ol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ol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ol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ol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2F5809B98DA5468AC8BDBF5D22F1D7" ma:contentTypeVersion="7" ma:contentTypeDescription="Create a new document." ma:contentTypeScope="" ma:versionID="c07e645bb373d0e9d1a9b5dcf62e9461">
  <xsd:schema xmlns:xsd="http://www.w3.org/2001/XMLSchema" xmlns:p="http://schemas.microsoft.com/office/2006/metadata/properties" xmlns:ns2="1e21ed20-f885-46ca-a594-2d3049f09524" targetNamespace="http://schemas.microsoft.com/office/2006/metadata/properties" ma:root="true" ma:fieldsID="f4801b6f1546366661d32f5b08cd8a87" ns2:_="">
    <xsd:import namespace="1e21ed20-f885-46ca-a594-2d3049f09524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e21ed20-f885-46ca-a594-2d3049f09524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FileFormat xmlns="1e21ed20-f885-46ca-a594-2d3049f09524">PPTX</FileFormat>
    <StageName xmlns="1e21ed20-f885-46ca-a594-2d3049f09524" xsi:nil="true"/>
    <DocumentType xmlns="1e21ed20-f885-46ca-a594-2d3049f09524">Presentation</DocumentType>
    <DocumentId xmlns="1e21ed20-f885-46ca-a594-2d3049f09524">Presentation 1.PPTX</DocumentId>
    <IsDeleted xmlns="1e21ed20-f885-46ca-a594-2d3049f09524">false</IsDeleted>
    <Checked_x0020_Out_x0020_To xmlns="1e21ed20-f885-46ca-a594-2d3049f09524">
      <UserInfo>
        <DisplayName/>
        <AccountId xsi:nil="true"/>
        <AccountType/>
      </UserInfo>
    </Checked_x0020_Out_x0020_To>
    <TitleName xmlns="1e21ed20-f885-46ca-a594-2d3049f09524">Presentation 1.PPTX</TitleName>
  </documentManagement>
</p:properties>
</file>

<file path=customXml/itemProps1.xml><?xml version="1.0" encoding="utf-8"?>
<ds:datastoreItem xmlns:ds="http://schemas.openxmlformats.org/officeDocument/2006/customXml" ds:itemID="{1A462B4A-B238-466D-9BC0-E0B8BB49395B}"/>
</file>

<file path=customXml/itemProps2.xml><?xml version="1.0" encoding="utf-8"?>
<ds:datastoreItem xmlns:ds="http://schemas.openxmlformats.org/officeDocument/2006/customXml" ds:itemID="{8DFAF50F-848B-4800-B1CC-1917A9A8CFB9}"/>
</file>

<file path=customXml/itemProps3.xml><?xml version="1.0" encoding="utf-8"?>
<ds:datastoreItem xmlns:ds="http://schemas.openxmlformats.org/officeDocument/2006/customXml" ds:itemID="{ACCF5D87-A716-4364-AE9A-856469B031EF}"/>
</file>

<file path=docProps/app.xml><?xml version="1.0" encoding="utf-8"?>
<Properties xmlns="http://schemas.openxmlformats.org/officeDocument/2006/extended-properties" xmlns:vt="http://schemas.openxmlformats.org/officeDocument/2006/docPropsVTypes">
  <Template>sebastiani-2010</Template>
  <TotalTime>1171</TotalTime>
  <Words>1037</Words>
  <Application>Microsoft Office PowerPoint</Application>
  <PresentationFormat>On-screen Show (4:3)</PresentationFormat>
  <Paragraphs>60</Paragraphs>
  <Slides>13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sebastiani-2010</vt:lpstr>
      <vt:lpstr>Equation</vt:lpstr>
      <vt:lpstr>Microsoft Equation 3.0</vt:lpstr>
      <vt:lpstr>Detection of Significant Groups in Hierarchical Clustering</vt:lpstr>
      <vt:lpstr>Data Generation Scheme</vt:lpstr>
      <vt:lpstr>Metrics for Clustering Algorithm: Cramer’s V index</vt:lpstr>
      <vt:lpstr>Metrics for Clustering Algorithm: Jaccard’s index</vt:lpstr>
      <vt:lpstr>R script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paola</dc:creator>
  <cp:lastModifiedBy>paola</cp:lastModifiedBy>
  <cp:revision>51</cp:revision>
  <dcterms:created xsi:type="dcterms:W3CDTF">2015-12-20T16:23:13Z</dcterms:created>
  <dcterms:modified xsi:type="dcterms:W3CDTF">2016-06-27T04:54:24Z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0x010100042F5809B98DA5468AC8BDBF5D22F1D7</vt:lpwstr>
  </property>
</Properties>
</file>