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6858000" cy="9144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70" d="100"/>
          <a:sy n="170" d="100"/>
        </p:scale>
        <p:origin x="-352" y="35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05A636-5BAD-D041-BECF-45580F1E42FE}" type="doc">
      <dgm:prSet loTypeId="urn:microsoft.com/office/officeart/2005/8/layout/venn1" loCatId="" qsTypeId="urn:microsoft.com/office/officeart/2005/8/quickstyle/simple3" qsCatId="simple" csTypeId="urn:microsoft.com/office/officeart/2005/8/colors/accent1_2" csCatId="accent1" phldr="1"/>
      <dgm:spPr/>
    </dgm:pt>
    <dgm:pt modelId="{C2C04696-B669-6845-9BA3-AA8E0FA4DF2B}">
      <dgm:prSet phldrT="[Text]"/>
      <dgm:spPr/>
      <dgm:t>
        <a:bodyPr/>
        <a:lstStyle/>
        <a:p>
          <a:r>
            <a:rPr lang="en-US" dirty="0" err="1"/>
            <a:t>CoNIFER</a:t>
          </a:r>
          <a:r>
            <a:rPr lang="en-US" dirty="0"/>
            <a:t> </a:t>
          </a:r>
          <a:r>
            <a:rPr lang="en-US" dirty="0" smtClean="0"/>
            <a:t>(74)</a:t>
          </a:r>
          <a:endParaRPr lang="en-US" dirty="0"/>
        </a:p>
      </dgm:t>
    </dgm:pt>
    <dgm:pt modelId="{5E81C61E-64F3-664F-BD30-13635FC2CAD0}" type="parTrans" cxnId="{23ED810E-4A8B-CA4E-AFC2-96BC7083FCEC}">
      <dgm:prSet/>
      <dgm:spPr/>
      <dgm:t>
        <a:bodyPr/>
        <a:lstStyle/>
        <a:p>
          <a:endParaRPr lang="en-US"/>
        </a:p>
      </dgm:t>
    </dgm:pt>
    <dgm:pt modelId="{CD47DC19-D504-FB4C-A83A-566D51758A1C}" type="sibTrans" cxnId="{23ED810E-4A8B-CA4E-AFC2-96BC7083FCEC}">
      <dgm:prSet/>
      <dgm:spPr/>
      <dgm:t>
        <a:bodyPr/>
        <a:lstStyle/>
        <a:p>
          <a:endParaRPr lang="en-US"/>
        </a:p>
      </dgm:t>
    </dgm:pt>
    <dgm:pt modelId="{545CC3B7-8B22-DB4E-A570-F78E5AB0AB57}">
      <dgm:prSet phldrT="[Text]"/>
      <dgm:spPr/>
      <dgm:t>
        <a:bodyPr/>
        <a:lstStyle/>
        <a:p>
          <a:r>
            <a:rPr lang="en-US" dirty="0"/>
            <a:t>EXCAVATOR </a:t>
          </a:r>
          <a:r>
            <a:rPr lang="en-US" dirty="0" smtClean="0"/>
            <a:t>(1434)</a:t>
          </a:r>
          <a:endParaRPr lang="en-US" dirty="0"/>
        </a:p>
      </dgm:t>
    </dgm:pt>
    <dgm:pt modelId="{5556A5A1-DA64-6446-BC5E-5A793341F1DA}" type="parTrans" cxnId="{C704ED9F-4933-A341-9B94-8DE0EDE68827}">
      <dgm:prSet/>
      <dgm:spPr/>
      <dgm:t>
        <a:bodyPr/>
        <a:lstStyle/>
        <a:p>
          <a:endParaRPr lang="en-US"/>
        </a:p>
      </dgm:t>
    </dgm:pt>
    <dgm:pt modelId="{E231D0DD-C5B4-4042-8C54-903DD42B8770}" type="sibTrans" cxnId="{C704ED9F-4933-A341-9B94-8DE0EDE68827}">
      <dgm:prSet/>
      <dgm:spPr/>
      <dgm:t>
        <a:bodyPr/>
        <a:lstStyle/>
        <a:p>
          <a:endParaRPr lang="en-US"/>
        </a:p>
      </dgm:t>
    </dgm:pt>
    <dgm:pt modelId="{36AC5DA6-0877-A74E-B0B7-896309FDF3A4}">
      <dgm:prSet phldrT="[Text]"/>
      <dgm:spPr/>
      <dgm:t>
        <a:bodyPr/>
        <a:lstStyle/>
        <a:p>
          <a:r>
            <a:rPr lang="en-US" dirty="0"/>
            <a:t>XHMM </a:t>
          </a:r>
          <a:r>
            <a:rPr lang="en-US" dirty="0" smtClean="0"/>
            <a:t>(56)</a:t>
          </a:r>
          <a:endParaRPr lang="en-US" dirty="0"/>
        </a:p>
      </dgm:t>
    </dgm:pt>
    <dgm:pt modelId="{595DA34C-7E9E-1640-BAD4-F8D4BBCD1104}" type="parTrans" cxnId="{4156DEBD-2BB5-5545-92D7-71A054818919}">
      <dgm:prSet/>
      <dgm:spPr/>
      <dgm:t>
        <a:bodyPr/>
        <a:lstStyle/>
        <a:p>
          <a:endParaRPr lang="en-US"/>
        </a:p>
      </dgm:t>
    </dgm:pt>
    <dgm:pt modelId="{A942EF3E-C454-B147-8037-8E47A7224F13}" type="sibTrans" cxnId="{4156DEBD-2BB5-5545-92D7-71A054818919}">
      <dgm:prSet/>
      <dgm:spPr/>
      <dgm:t>
        <a:bodyPr/>
        <a:lstStyle/>
        <a:p>
          <a:endParaRPr lang="en-US"/>
        </a:p>
      </dgm:t>
    </dgm:pt>
    <dgm:pt modelId="{596A98C2-0593-F943-A19F-102DD824D020}" type="pres">
      <dgm:prSet presAssocID="{3D05A636-5BAD-D041-BECF-45580F1E42FE}" presName="compositeShape" presStyleCnt="0">
        <dgm:presLayoutVars>
          <dgm:chMax val="7"/>
          <dgm:dir/>
          <dgm:resizeHandles val="exact"/>
        </dgm:presLayoutVars>
      </dgm:prSet>
      <dgm:spPr/>
    </dgm:pt>
    <dgm:pt modelId="{4F68E4BC-BABC-4847-988D-E2AEB87368E2}" type="pres">
      <dgm:prSet presAssocID="{C2C04696-B669-6845-9BA3-AA8E0FA4DF2B}" presName="circ1" presStyleLbl="vennNode1" presStyleIdx="0" presStyleCnt="3"/>
      <dgm:spPr/>
      <dgm:t>
        <a:bodyPr/>
        <a:lstStyle/>
        <a:p>
          <a:endParaRPr lang="en-US"/>
        </a:p>
      </dgm:t>
    </dgm:pt>
    <dgm:pt modelId="{98D4CC51-CAAF-DE44-A275-910985AA03D3}" type="pres">
      <dgm:prSet presAssocID="{C2C04696-B669-6845-9BA3-AA8E0FA4DF2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728CB9-15B8-144B-A210-10B79D6F2A10}" type="pres">
      <dgm:prSet presAssocID="{36AC5DA6-0877-A74E-B0B7-896309FDF3A4}" presName="circ2" presStyleLbl="vennNode1" presStyleIdx="1" presStyleCnt="3"/>
      <dgm:spPr/>
      <dgm:t>
        <a:bodyPr/>
        <a:lstStyle/>
        <a:p>
          <a:endParaRPr lang="en-US"/>
        </a:p>
      </dgm:t>
    </dgm:pt>
    <dgm:pt modelId="{A63CD34D-908F-B349-9355-30C246C24D52}" type="pres">
      <dgm:prSet presAssocID="{36AC5DA6-0877-A74E-B0B7-896309FDF3A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BA5146-38A4-A247-8302-E9D997438C99}" type="pres">
      <dgm:prSet presAssocID="{545CC3B7-8B22-DB4E-A570-F78E5AB0AB57}" presName="circ3" presStyleLbl="vennNode1" presStyleIdx="2" presStyleCnt="3"/>
      <dgm:spPr/>
      <dgm:t>
        <a:bodyPr/>
        <a:lstStyle/>
        <a:p>
          <a:endParaRPr lang="en-US"/>
        </a:p>
      </dgm:t>
    </dgm:pt>
    <dgm:pt modelId="{50FDF846-7406-414A-90DF-A723ACEF7000}" type="pres">
      <dgm:prSet presAssocID="{545CC3B7-8B22-DB4E-A570-F78E5AB0AB5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04ED9F-4933-A341-9B94-8DE0EDE68827}" srcId="{3D05A636-5BAD-D041-BECF-45580F1E42FE}" destId="{545CC3B7-8B22-DB4E-A570-F78E5AB0AB57}" srcOrd="2" destOrd="0" parTransId="{5556A5A1-DA64-6446-BC5E-5A793341F1DA}" sibTransId="{E231D0DD-C5B4-4042-8C54-903DD42B8770}"/>
    <dgm:cxn modelId="{617B615C-CFC4-E841-BFA4-601F0D3940DB}" type="presOf" srcId="{C2C04696-B669-6845-9BA3-AA8E0FA4DF2B}" destId="{4F68E4BC-BABC-4847-988D-E2AEB87368E2}" srcOrd="0" destOrd="0" presId="urn:microsoft.com/office/officeart/2005/8/layout/venn1"/>
    <dgm:cxn modelId="{969A23B7-F2D8-1240-BD7D-6A49EEEE0D0D}" type="presOf" srcId="{36AC5DA6-0877-A74E-B0B7-896309FDF3A4}" destId="{59728CB9-15B8-144B-A210-10B79D6F2A10}" srcOrd="0" destOrd="0" presId="urn:microsoft.com/office/officeart/2005/8/layout/venn1"/>
    <dgm:cxn modelId="{32BD5C31-5EA5-BC4C-A1FF-81C385CD8CC1}" type="presOf" srcId="{545CC3B7-8B22-DB4E-A570-F78E5AB0AB57}" destId="{50FDF846-7406-414A-90DF-A723ACEF7000}" srcOrd="1" destOrd="0" presId="urn:microsoft.com/office/officeart/2005/8/layout/venn1"/>
    <dgm:cxn modelId="{7FEE9093-6003-D549-BD6B-04733A15EE45}" type="presOf" srcId="{C2C04696-B669-6845-9BA3-AA8E0FA4DF2B}" destId="{98D4CC51-CAAF-DE44-A275-910985AA03D3}" srcOrd="1" destOrd="0" presId="urn:microsoft.com/office/officeart/2005/8/layout/venn1"/>
    <dgm:cxn modelId="{A30A58D1-9A07-A74A-87F1-9D93D15ACD8D}" type="presOf" srcId="{3D05A636-5BAD-D041-BECF-45580F1E42FE}" destId="{596A98C2-0593-F943-A19F-102DD824D020}" srcOrd="0" destOrd="0" presId="urn:microsoft.com/office/officeart/2005/8/layout/venn1"/>
    <dgm:cxn modelId="{3025AF57-065D-9A4C-9E9D-7441E62EC425}" type="presOf" srcId="{545CC3B7-8B22-DB4E-A570-F78E5AB0AB57}" destId="{38BA5146-38A4-A247-8302-E9D997438C99}" srcOrd="0" destOrd="0" presId="urn:microsoft.com/office/officeart/2005/8/layout/venn1"/>
    <dgm:cxn modelId="{6C339AD5-A447-3947-ACD7-BEBA9CEA019A}" type="presOf" srcId="{36AC5DA6-0877-A74E-B0B7-896309FDF3A4}" destId="{A63CD34D-908F-B349-9355-30C246C24D52}" srcOrd="1" destOrd="0" presId="urn:microsoft.com/office/officeart/2005/8/layout/venn1"/>
    <dgm:cxn modelId="{23ED810E-4A8B-CA4E-AFC2-96BC7083FCEC}" srcId="{3D05A636-5BAD-D041-BECF-45580F1E42FE}" destId="{C2C04696-B669-6845-9BA3-AA8E0FA4DF2B}" srcOrd="0" destOrd="0" parTransId="{5E81C61E-64F3-664F-BD30-13635FC2CAD0}" sibTransId="{CD47DC19-D504-FB4C-A83A-566D51758A1C}"/>
    <dgm:cxn modelId="{4156DEBD-2BB5-5545-92D7-71A054818919}" srcId="{3D05A636-5BAD-D041-BECF-45580F1E42FE}" destId="{36AC5DA6-0877-A74E-B0B7-896309FDF3A4}" srcOrd="1" destOrd="0" parTransId="{595DA34C-7E9E-1640-BAD4-F8D4BBCD1104}" sibTransId="{A942EF3E-C454-B147-8037-8E47A7224F13}"/>
    <dgm:cxn modelId="{79D65731-F214-F749-8F5B-F12D9D7B2E7C}" type="presParOf" srcId="{596A98C2-0593-F943-A19F-102DD824D020}" destId="{4F68E4BC-BABC-4847-988D-E2AEB87368E2}" srcOrd="0" destOrd="0" presId="urn:microsoft.com/office/officeart/2005/8/layout/venn1"/>
    <dgm:cxn modelId="{74C93565-35F6-4B48-9143-E3DDD05E25DB}" type="presParOf" srcId="{596A98C2-0593-F943-A19F-102DD824D020}" destId="{98D4CC51-CAAF-DE44-A275-910985AA03D3}" srcOrd="1" destOrd="0" presId="urn:microsoft.com/office/officeart/2005/8/layout/venn1"/>
    <dgm:cxn modelId="{6544CD60-4338-F243-89E4-D36B0EC043D7}" type="presParOf" srcId="{596A98C2-0593-F943-A19F-102DD824D020}" destId="{59728CB9-15B8-144B-A210-10B79D6F2A10}" srcOrd="2" destOrd="0" presId="urn:microsoft.com/office/officeart/2005/8/layout/venn1"/>
    <dgm:cxn modelId="{9161825A-81BC-AB41-B022-B65EC7DCF66F}" type="presParOf" srcId="{596A98C2-0593-F943-A19F-102DD824D020}" destId="{A63CD34D-908F-B349-9355-30C246C24D52}" srcOrd="3" destOrd="0" presId="urn:microsoft.com/office/officeart/2005/8/layout/venn1"/>
    <dgm:cxn modelId="{0F80F5A8-272E-AA48-8F2F-6A77D6269334}" type="presParOf" srcId="{596A98C2-0593-F943-A19F-102DD824D020}" destId="{38BA5146-38A4-A247-8302-E9D997438C99}" srcOrd="4" destOrd="0" presId="urn:microsoft.com/office/officeart/2005/8/layout/venn1"/>
    <dgm:cxn modelId="{4B5143BC-4C5D-3444-BC01-3CD2704ACEA8}" type="presParOf" srcId="{596A98C2-0593-F943-A19F-102DD824D020}" destId="{50FDF846-7406-414A-90DF-A723ACEF700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68E4BC-BABC-4847-988D-E2AEB87368E2}">
      <dsp:nvSpPr>
        <dsp:cNvPr id="0" name=""/>
        <dsp:cNvSpPr/>
      </dsp:nvSpPr>
      <dsp:spPr>
        <a:xfrm>
          <a:off x="1360296" y="68230"/>
          <a:ext cx="3275076" cy="327507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/>
            <a:t>CoNIFER</a:t>
          </a:r>
          <a:r>
            <a:rPr lang="en-US" sz="3100" kern="1200" dirty="0"/>
            <a:t> </a:t>
          </a:r>
          <a:r>
            <a:rPr lang="en-US" sz="3100" kern="1200" dirty="0" smtClean="0"/>
            <a:t>(74)</a:t>
          </a:r>
          <a:endParaRPr lang="en-US" sz="3100" kern="1200" dirty="0"/>
        </a:p>
      </dsp:txBody>
      <dsp:txXfrm>
        <a:off x="1796973" y="641369"/>
        <a:ext cx="2401722" cy="1473784"/>
      </dsp:txXfrm>
    </dsp:sp>
    <dsp:sp modelId="{59728CB9-15B8-144B-A210-10B79D6F2A10}">
      <dsp:nvSpPr>
        <dsp:cNvPr id="0" name=""/>
        <dsp:cNvSpPr/>
      </dsp:nvSpPr>
      <dsp:spPr>
        <a:xfrm>
          <a:off x="2542053" y="2115153"/>
          <a:ext cx="3275076" cy="327507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XHMM </a:t>
          </a:r>
          <a:r>
            <a:rPr lang="en-US" sz="3100" kern="1200" dirty="0" smtClean="0"/>
            <a:t>(56)</a:t>
          </a:r>
          <a:endParaRPr lang="en-US" sz="3100" kern="1200" dirty="0"/>
        </a:p>
      </dsp:txBody>
      <dsp:txXfrm>
        <a:off x="3543681" y="2961214"/>
        <a:ext cx="1965045" cy="1801291"/>
      </dsp:txXfrm>
    </dsp:sp>
    <dsp:sp modelId="{38BA5146-38A4-A247-8302-E9D997438C99}">
      <dsp:nvSpPr>
        <dsp:cNvPr id="0" name=""/>
        <dsp:cNvSpPr/>
      </dsp:nvSpPr>
      <dsp:spPr>
        <a:xfrm>
          <a:off x="178540" y="2115153"/>
          <a:ext cx="3275076" cy="327507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EXCAVATOR </a:t>
          </a:r>
          <a:r>
            <a:rPr lang="en-US" sz="3100" kern="1200" dirty="0" smtClean="0"/>
            <a:t>(1434)</a:t>
          </a:r>
          <a:endParaRPr lang="en-US" sz="3100" kern="1200" dirty="0"/>
        </a:p>
      </dsp:txBody>
      <dsp:txXfrm>
        <a:off x="486943" y="2961214"/>
        <a:ext cx="1965045" cy="1801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81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55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4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0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20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6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20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01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38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8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4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1E21E-A058-C24C-AA8F-4A3318D880DC}" type="datetimeFigureOut">
              <a:rPr lang="en-US" smtClean="0"/>
              <a:t>5/13/16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39521-B9C4-6C4F-9582-F53354DD4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7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l_combined_size_density_Page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60" y="180977"/>
            <a:ext cx="2671007" cy="2671007"/>
          </a:xfrm>
          <a:prstGeom prst="rect">
            <a:avLst/>
          </a:prstGeom>
        </p:spPr>
      </p:pic>
      <p:pic>
        <p:nvPicPr>
          <p:cNvPr id="6" name="Picture 5" descr="All_combined_size_density_Page_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958" y="180977"/>
            <a:ext cx="2827098" cy="2731263"/>
          </a:xfrm>
          <a:prstGeom prst="rect">
            <a:avLst/>
          </a:prstGeom>
        </p:spPr>
      </p:pic>
      <p:pic>
        <p:nvPicPr>
          <p:cNvPr id="8" name="Picture 7" descr="All_combined_size_density_Page_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60" y="3130393"/>
            <a:ext cx="2671007" cy="28090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77730" y="3386719"/>
            <a:ext cx="3377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Figure S1. The density plot of comparison of predicted CNVs and the validated CNV in base </a:t>
            </a:r>
            <a:r>
              <a:rPr lang="en-US" sz="1200" b="1" dirty="0" smtClean="0"/>
              <a:t>pairs. </a:t>
            </a:r>
            <a:r>
              <a:rPr lang="en-US" sz="1200" dirty="0" smtClean="0"/>
              <a:t>The density plot is shown to compare the sizes of CNVs that wer</a:t>
            </a:r>
            <a:r>
              <a:rPr lang="en-US" sz="1200" dirty="0" smtClean="0"/>
              <a:t>e predicted and validated using 300 </a:t>
            </a:r>
            <a:r>
              <a:rPr lang="en-US" sz="1200" dirty="0" err="1" smtClean="0"/>
              <a:t>ClinSeq</a:t>
            </a:r>
            <a:r>
              <a:rPr lang="en-US" sz="1200" baseline="30000" dirty="0" smtClean="0"/>
              <a:t>© </a:t>
            </a:r>
            <a:r>
              <a:rPr lang="en-US" sz="1200" dirty="0" smtClean="0"/>
              <a:t>samples.</a:t>
            </a:r>
            <a:endParaRPr lang="en-US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4284151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44170" y="1013460"/>
            <a:ext cx="5995670" cy="5458460"/>
            <a:chOff x="344170" y="1013460"/>
            <a:chExt cx="5995670" cy="5458460"/>
          </a:xfrm>
        </p:grpSpPr>
        <p:graphicFrame>
          <p:nvGraphicFramePr>
            <p:cNvPr id="3" name="Diagram 2"/>
            <p:cNvGraphicFramePr/>
            <p:nvPr>
              <p:extLst>
                <p:ext uri="{D42A27DB-BD31-4B8C-83A1-F6EECF244321}">
                  <p14:modId xmlns:p14="http://schemas.microsoft.com/office/powerpoint/2010/main" val="1612675188"/>
                </p:ext>
              </p:extLst>
            </p:nvPr>
          </p:nvGraphicFramePr>
          <p:xfrm>
            <a:off x="344170" y="1013460"/>
            <a:ext cx="5995670" cy="545846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3139440" y="3891280"/>
              <a:ext cx="528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14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69360" y="3420348"/>
              <a:ext cx="528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14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96160" y="3420348"/>
              <a:ext cx="528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32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39440" y="4639548"/>
              <a:ext cx="528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83360" y="487680"/>
            <a:ext cx="440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Venn diagram of non-validated CNVs (FP)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07218" y="6729734"/>
            <a:ext cx="54326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S2. The overlap of false positive CNV calls using 300 </a:t>
            </a:r>
            <a:r>
              <a:rPr lang="en-US" sz="1600" dirty="0" err="1" smtClean="0"/>
              <a:t>ClinSeq</a:t>
            </a:r>
            <a:r>
              <a:rPr lang="en-US" sz="1600" baseline="30000"/>
              <a:t>©</a:t>
            </a:r>
            <a:r>
              <a:rPr lang="en-US" sz="1600" smtClean="0"/>
              <a:t> </a:t>
            </a:r>
            <a:r>
              <a:rPr lang="en-US" sz="1600" dirty="0" smtClean="0"/>
              <a:t>samples.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49339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4576</TotalTime>
  <Words>83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Hong, Celine (NIH/NHGRI) [F]</dc:creator>
  <cp:lastModifiedBy>Hong, Celine (NIH/NHGRI) [F]</cp:lastModifiedBy>
  <cp:revision>21</cp:revision>
  <dcterms:created xsi:type="dcterms:W3CDTF">2016-05-02T19:37:15Z</dcterms:created>
  <dcterms:modified xsi:type="dcterms:W3CDTF">2016-05-13T20:47:33Z</dcterms:modified>
</cp:coreProperties>
</file>