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4" r:id="rId2"/>
    <p:sldId id="258" r:id="rId3"/>
    <p:sldId id="261" r:id="rId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douet" initials="v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82974" autoAdjust="0"/>
  </p:normalViewPr>
  <p:slideViewPr>
    <p:cSldViewPr snapToGrid="0">
      <p:cViewPr varScale="1">
        <p:scale>
          <a:sx n="76" d="100"/>
          <a:sy n="76" d="100"/>
        </p:scale>
        <p:origin x="238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5275234-A100-48CC-B029-2CE49729244B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ED08EA1-37F0-4888-820C-CAAA3A8714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124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e-1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APOE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Genotypic Variations on Age-Dependent Changes of Subcortical Volumes and Fractional Anisotropy (FA) in Children with Primarily European Ancestry .  (a)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 and left hippocampal volumes are shown as averaged values (since they were not significantly different) across the six 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APOE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genotypes.  Similar to findings in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Fig. 1a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the smallest volumes across the age range and genotype groups are in those with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(blue,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4&lt;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3, p=0.09),  (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b)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Also similar to findings in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Fig. 1b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Right hippocampal FA was relatively stable across the age range, except for the children with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 (red), especially those at younger ages (similar age-related curve is seen in the left hippocampus,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Table e-2).  (c)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Segmented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hippocampi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shown in three orientations. (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 In contrast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Fig. 1d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only the younger children (&lt;10 years) with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and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4, but not those with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showed relatively lower FA in left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amygdala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(e)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Somewhat similar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Fig. 1e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Younger children with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and all those with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also show relatively lower FA in left thalamus (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post-hoc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test: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4&lt;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3, p=0.04).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(f)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Log p-value maps of the brain regions showing age-by-genotype interactions. (See also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Table e-2).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08EA1-37F0-4888-820C-CAAA3A87145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167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e-2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APOE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Genotypic Variations on Cortical Areas of Children with Primarily European Ancestry.  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Similar to the findings in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Fig. 2b-d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the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group showed the smallest cortical areas across the age range in the right lateral occipital cortex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(a)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right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cuneus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(b)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right medial orbitofrontal cortex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(c).  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Post-hoc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analysis show that, relative to the reference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group (brown), the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group (blue) had significantly smaller right medial orbitofrontal cortical areas (p=0.03) and smaller right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cuneus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areas (p=0.10), while the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 group (purple) tended to be larger in the lateral occipital cortex (p=0.06).  The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group (red) also tended to have the largest areas amongst all groups in the right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cuneus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4&gt; to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4, p=0.18) and right lateral occipital area (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4&gt;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4, p=0.004), see also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Table e-3.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 that the surface maps comparing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APOE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genotype effects on cortical surface area could not be performed since the sample size in the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group was too small. 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08EA1-37F0-4888-820C-CAAA3A87145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57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e-3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APOE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-by-Age interactions or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APOE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Effects on Cortical Volumes and Thickness in Children with Primarily European Ancestry.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Brain regions with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APOE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-by-Age interactions are shown (green).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(a &amp; b)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Similar to findings in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Fig, 3a &amp; 3b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the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group showed the largest average volumes in inferior and superior parietal cortices in those at younger ages (&lt;10 years), but the smallest average volumes during adolescence.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(c) Also similar to Fig, 3c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the isthmus of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cingulate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showed age-dependent thinning in all subjects but to a lesser degree in those with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(d)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contrast, all subjects showed relatively stable temporal pole thickness across the age range, including those homozygous for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Symbol"/>
              </a:rPr>
              <a:t>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(which showed age-dependent increases when the entire cohort was evaluated regardless of genetic ancestry in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 3d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 All models for ROIs were generated from the general using an additive model (GAM) with thickness or volume of the ROI as dependent variable, co-varying for sex, scanner device, SES and GAF.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08EA1-37F0-4888-820C-CAAA3A87145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242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0C4A-1028-4EB9-A60A-3F66493DFE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4620-A94E-4F0C-9BCD-1FE411DEB0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0C4A-1028-4EB9-A60A-3F66493DFE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4620-A94E-4F0C-9BCD-1FE411DEB0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0C4A-1028-4EB9-A60A-3F66493DFE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4620-A94E-4F0C-9BCD-1FE411DEB0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0C4A-1028-4EB9-A60A-3F66493DFE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4620-A94E-4F0C-9BCD-1FE411DEB0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0C4A-1028-4EB9-A60A-3F66493DFE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4620-A94E-4F0C-9BCD-1FE411DEB0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0C4A-1028-4EB9-A60A-3F66493DFE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4620-A94E-4F0C-9BCD-1FE411DEB0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0C4A-1028-4EB9-A60A-3F66493DFE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4620-A94E-4F0C-9BCD-1FE411DEB0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0C4A-1028-4EB9-A60A-3F66493DFE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4620-A94E-4F0C-9BCD-1FE411DEB0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0C4A-1028-4EB9-A60A-3F66493DFE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4620-A94E-4F0C-9BCD-1FE411DEB0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0C4A-1028-4EB9-A60A-3F66493DFE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4620-A94E-4F0C-9BCD-1FE411DEB0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0C4A-1028-4EB9-A60A-3F66493DFE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B4620-A94E-4F0C-9BCD-1FE411DEB0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40C4A-1028-4EB9-A60A-3F66493DFEE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B4620-A94E-4F0C-9BCD-1FE411DEB0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/>
          <p:cNvGrpSpPr/>
          <p:nvPr/>
        </p:nvGrpSpPr>
        <p:grpSpPr>
          <a:xfrm>
            <a:off x="3801036" y="1066800"/>
            <a:ext cx="2429437" cy="1981200"/>
            <a:chOff x="-6258841" y="2314574"/>
            <a:chExt cx="4834914" cy="2709429"/>
          </a:xfrm>
        </p:grpSpPr>
        <p:pic>
          <p:nvPicPr>
            <p:cNvPr id="47" name="Picture 9" descr="O:\Papers\Submitted\APOE dosage alleles\APOE_rEVISION\European Analysis\Figures\DTI_aseg_FA.Right.Hippocampusnoe4e4 2.png"/>
            <p:cNvPicPr>
              <a:picLocks noChangeAspect="1" noChangeArrowheads="1"/>
            </p:cNvPicPr>
            <p:nvPr/>
          </p:nvPicPr>
          <p:blipFill>
            <a:blip r:embed="rId3" cstate="print"/>
            <a:srcRect l="10319" t="29520" b="8347"/>
            <a:stretch>
              <a:fillRect/>
            </a:stretch>
          </p:blipFill>
          <p:spPr bwMode="auto">
            <a:xfrm>
              <a:off x="-6258841" y="2314574"/>
              <a:ext cx="4834914" cy="2709429"/>
            </a:xfrm>
            <a:prstGeom prst="rect">
              <a:avLst/>
            </a:prstGeom>
            <a:noFill/>
          </p:spPr>
        </p:pic>
        <p:pic>
          <p:nvPicPr>
            <p:cNvPr id="46" name="Picture 8" descr="O:\Papers\Submitted\APOE dosage alleles\APOE_rEVISION\European Analysis\Figures\DTI_aseg_FA.Right.HippocampuswithE4E4 2.png"/>
            <p:cNvPicPr>
              <a:picLocks noChangeAspect="1" noChangeArrowheads="1"/>
            </p:cNvPicPr>
            <p:nvPr/>
          </p:nvPicPr>
          <p:blipFill>
            <a:blip r:embed="rId4" cstate="print"/>
            <a:srcRect l="33022" t="40903" r="23424" b="14311"/>
            <a:stretch>
              <a:fillRect/>
            </a:stretch>
          </p:blipFill>
          <p:spPr bwMode="auto">
            <a:xfrm>
              <a:off x="-5034844" y="2810933"/>
              <a:ext cx="2348088" cy="1952978"/>
            </a:xfrm>
            <a:prstGeom prst="rect">
              <a:avLst/>
            </a:prstGeom>
            <a:noFill/>
          </p:spPr>
        </p:pic>
      </p:grpSp>
      <p:sp>
        <p:nvSpPr>
          <p:cNvPr id="211" name="TextBox 210"/>
          <p:cNvSpPr txBox="1"/>
          <p:nvPr/>
        </p:nvSpPr>
        <p:spPr>
          <a:xfrm>
            <a:off x="3394359" y="1049654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0.22</a:t>
            </a:r>
            <a:endParaRPr lang="en-US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174622" y="3467806"/>
            <a:ext cx="2171102" cy="457200"/>
            <a:chOff x="2129560" y="3276600"/>
            <a:chExt cx="2171102" cy="457200"/>
          </a:xfrm>
        </p:grpSpPr>
        <p:sp>
          <p:nvSpPr>
            <p:cNvPr id="3" name="TextBox 2"/>
            <p:cNvSpPr txBox="1"/>
            <p:nvPr/>
          </p:nvSpPr>
          <p:spPr>
            <a:xfrm>
              <a:off x="2129560" y="3426023"/>
              <a:ext cx="518091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l-GR" sz="1400" b="1" dirty="0" smtClean="0">
                  <a:solidFill>
                    <a:srgbClr val="6AFB21"/>
                  </a:solidFill>
                  <a:latin typeface="Times New Roman" pitchFamily="18" charset="0"/>
                  <a:cs typeface="Times New Roman" pitchFamily="18" charset="0"/>
                </a:rPr>
                <a:t>ε</a:t>
              </a:r>
              <a:r>
                <a:rPr lang="en-US" sz="1400" b="1" dirty="0" smtClean="0">
                  <a:solidFill>
                    <a:srgbClr val="6AFB2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l-GR" sz="1400" b="1" dirty="0" smtClean="0">
                  <a:solidFill>
                    <a:srgbClr val="6AFB21"/>
                  </a:solidFill>
                  <a:latin typeface="Times New Roman" pitchFamily="18" charset="0"/>
                  <a:cs typeface="Times New Roman" pitchFamily="18" charset="0"/>
                </a:rPr>
                <a:t>ε</a:t>
              </a:r>
              <a:r>
                <a:rPr lang="en-US" sz="1400" b="1" dirty="0" smtClean="0">
                  <a:solidFill>
                    <a:srgbClr val="6AFB2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980912" y="3426023"/>
              <a:ext cx="518091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l-GR" sz="1400" b="1" dirty="0" smtClean="0">
                  <a:solidFill>
                    <a:srgbClr val="934BC9"/>
                  </a:solidFill>
                  <a:latin typeface="Times New Roman" pitchFamily="18" charset="0"/>
                  <a:cs typeface="Times New Roman" pitchFamily="18" charset="0"/>
                </a:rPr>
                <a:t>ε</a:t>
              </a:r>
              <a:r>
                <a:rPr lang="en-US" sz="1400" b="1" dirty="0" smtClean="0">
                  <a:solidFill>
                    <a:srgbClr val="934BC9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l-GR" sz="1400" b="1" dirty="0" smtClean="0">
                  <a:solidFill>
                    <a:srgbClr val="934BC9"/>
                  </a:solidFill>
                  <a:latin typeface="Times New Roman" pitchFamily="18" charset="0"/>
                  <a:cs typeface="Times New Roman" pitchFamily="18" charset="0"/>
                </a:rPr>
                <a:t>ε</a:t>
              </a:r>
              <a:r>
                <a:rPr lang="en-US" sz="1400" b="1" dirty="0" smtClean="0">
                  <a:solidFill>
                    <a:srgbClr val="934BC9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sz="1400" b="1" dirty="0">
                <a:solidFill>
                  <a:srgbClr val="934BC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32794" y="3426023"/>
              <a:ext cx="562975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l-GR" sz="1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ε</a:t>
              </a:r>
              <a:r>
                <a:rPr lang="en-US" sz="1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l-GR" sz="1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ε</a:t>
              </a:r>
              <a:r>
                <a:rPr lang="en-US" sz="1400" b="1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 </a:t>
              </a:r>
              <a:endParaRPr lang="en-US" sz="1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782571" y="3426023"/>
              <a:ext cx="518091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l-GR" sz="1400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ε</a:t>
              </a:r>
              <a:r>
                <a:rPr lang="en-US" sz="1400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l-GR" sz="1400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ε</a:t>
              </a:r>
              <a:r>
                <a:rPr lang="en-US" sz="1400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sz="1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81742" y="3426023"/>
              <a:ext cx="518091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l-GR" sz="1400" b="1" dirty="0" smtClean="0">
                  <a:solidFill>
                    <a:srgbClr val="E52511"/>
                  </a:solidFill>
                  <a:latin typeface="Times New Roman" pitchFamily="18" charset="0"/>
                  <a:cs typeface="Times New Roman" pitchFamily="18" charset="0"/>
                </a:rPr>
                <a:t>ε</a:t>
              </a:r>
              <a:r>
                <a:rPr lang="en-US" sz="1400" b="1" dirty="0" smtClean="0">
                  <a:solidFill>
                    <a:srgbClr val="E5251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l-GR" sz="1400" b="1" dirty="0" smtClean="0">
                  <a:solidFill>
                    <a:srgbClr val="E52511"/>
                  </a:solidFill>
                  <a:latin typeface="Times New Roman" pitchFamily="18" charset="0"/>
                  <a:cs typeface="Times New Roman" pitchFamily="18" charset="0"/>
                </a:rPr>
                <a:t>ε</a:t>
              </a:r>
              <a:r>
                <a:rPr lang="en-US" sz="1400" b="1" dirty="0" smtClean="0">
                  <a:solidFill>
                    <a:srgbClr val="E5251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42552" y="3276600"/>
              <a:ext cx="2124647" cy="4572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403247" y="3430325"/>
            <a:ext cx="41069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l-GR" sz="1400" b="1" dirty="0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4-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063588" y="3467806"/>
            <a:ext cx="15278" cy="4687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364643" y="3427009"/>
            <a:ext cx="45397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l-GR" sz="1400" b="1" dirty="0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4+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3804967" y="1016029"/>
            <a:ext cx="0" cy="2101836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94367" y="1826840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0.18</a:t>
            </a:r>
            <a:endParaRPr lang="en-US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3394367" y="2992621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0.12</a:t>
            </a:r>
            <a:endParaRPr lang="en-US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94367" y="2604026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0.14</a:t>
            </a:r>
            <a:endParaRPr lang="en-US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3394367" y="2215433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0.16</a:t>
            </a:r>
            <a:endParaRPr lang="en-US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94366" y="1438247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0.20</a:t>
            </a:r>
            <a:endParaRPr lang="en-US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44238" y="65594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(b)</a:t>
            </a:r>
            <a:endParaRPr lang="en-US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6206704" y="655940"/>
            <a:ext cx="2794979" cy="2659580"/>
            <a:chOff x="6206704" y="655940"/>
            <a:chExt cx="2794979" cy="2659580"/>
          </a:xfrm>
        </p:grpSpPr>
        <p:sp>
          <p:nvSpPr>
            <p:cNvPr id="130" name="TextBox 129"/>
            <p:cNvSpPr txBox="1"/>
            <p:nvPr/>
          </p:nvSpPr>
          <p:spPr>
            <a:xfrm>
              <a:off x="6206704" y="65594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31" name="Image 214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48288" y="928433"/>
              <a:ext cx="2453395" cy="2387087"/>
            </a:xfrm>
            <a:prstGeom prst="rect">
              <a:avLst/>
            </a:prstGeom>
          </p:spPr>
        </p:pic>
      </p:grpSp>
      <p:grpSp>
        <p:nvGrpSpPr>
          <p:cNvPr id="172" name="Group 171"/>
          <p:cNvGrpSpPr/>
          <p:nvPr/>
        </p:nvGrpSpPr>
        <p:grpSpPr>
          <a:xfrm>
            <a:off x="6206704" y="4040186"/>
            <a:ext cx="2855158" cy="2449994"/>
            <a:chOff x="6206704" y="4040186"/>
            <a:chExt cx="2855158" cy="2449994"/>
          </a:xfrm>
        </p:grpSpPr>
        <p:sp>
          <p:nvSpPr>
            <p:cNvPr id="173" name="TextBox 172"/>
            <p:cNvSpPr txBox="1"/>
            <p:nvPr/>
          </p:nvSpPr>
          <p:spPr>
            <a:xfrm>
              <a:off x="6206704" y="404018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(f)</a:t>
              </a:r>
              <a:endPara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74" name="Group 271"/>
            <p:cNvGrpSpPr/>
            <p:nvPr/>
          </p:nvGrpSpPr>
          <p:grpSpPr>
            <a:xfrm>
              <a:off x="6248400" y="4344704"/>
              <a:ext cx="2813462" cy="2145476"/>
              <a:chOff x="6248400" y="4232566"/>
              <a:chExt cx="2813462" cy="2145476"/>
            </a:xfrm>
          </p:grpSpPr>
          <p:pic>
            <p:nvPicPr>
              <p:cNvPr id="175" name="Picture 3" descr="X:\MR_Ops\DTI_Processing\LDM_Pipeline_4\Vanessa\4.6\bin\images\axial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contrast="-20000"/>
              </a:blip>
              <a:srcRect l="37406" t="11705" r="20626" b="18350"/>
              <a:stretch>
                <a:fillRect/>
              </a:stretch>
            </p:blipFill>
            <p:spPr bwMode="auto">
              <a:xfrm>
                <a:off x="6318663" y="5286083"/>
                <a:ext cx="838200" cy="1047750"/>
              </a:xfrm>
              <a:prstGeom prst="rect">
                <a:avLst/>
              </a:prstGeom>
              <a:noFill/>
            </p:spPr>
          </p:pic>
          <p:pic>
            <p:nvPicPr>
              <p:cNvPr id="176" name="Picture 3" descr="X:\MR_Ops\DTI_Processing\LDM_Pipeline_4\Vanessa\4.6\bin\images\axial.jp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82631" t="4711" r="8167" b="9257"/>
              <a:stretch>
                <a:fillRect/>
              </a:stretch>
            </p:blipFill>
            <p:spPr bwMode="auto">
              <a:xfrm>
                <a:off x="8680863" y="4232566"/>
                <a:ext cx="380999" cy="2145476"/>
              </a:xfrm>
              <a:prstGeom prst="rect">
                <a:avLst/>
              </a:prstGeom>
              <a:noFill/>
            </p:spPr>
          </p:pic>
          <p:pic>
            <p:nvPicPr>
              <p:cNvPr id="177" name="Picture 176" descr="X:\MR_Ops\DTI_Processing\LDM_Pipeline_4\Vanessa\4.6\bin\images\lat.jp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18001" t="12747" r="23376" b="19232"/>
              <a:stretch>
                <a:fillRect/>
              </a:stretch>
            </p:blipFill>
            <p:spPr bwMode="auto">
              <a:xfrm>
                <a:off x="6312725" y="4429625"/>
                <a:ext cx="838200" cy="752533"/>
              </a:xfrm>
              <a:prstGeom prst="rect">
                <a:avLst/>
              </a:prstGeom>
              <a:noFill/>
            </p:spPr>
          </p:pic>
          <p:pic>
            <p:nvPicPr>
              <p:cNvPr id="178" name="Picture 3"/>
              <p:cNvPicPr>
                <a:picLocks noChangeAspect="1" noChangeArrowheads="1"/>
              </p:cNvPicPr>
              <p:nvPr/>
            </p:nvPicPr>
            <p:blipFill>
              <a:blip r:embed="rId9" cstate="print">
                <a:lum bright="20000" contrast="10000"/>
              </a:blip>
              <a:srcRect/>
              <a:stretch>
                <a:fillRect/>
              </a:stretch>
            </p:blipFill>
            <p:spPr bwMode="auto">
              <a:xfrm>
                <a:off x="7118763" y="4297883"/>
                <a:ext cx="1638300" cy="971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9" name="Picture 4"/>
              <p:cNvPicPr>
                <a:picLocks noChangeAspect="1" noChangeArrowheads="1"/>
              </p:cNvPicPr>
              <p:nvPr/>
            </p:nvPicPr>
            <p:blipFill>
              <a:blip r:embed="rId10" cstate="print">
                <a:lum bright="20000" contrast="10000"/>
              </a:blip>
              <a:srcRect/>
              <a:stretch>
                <a:fillRect/>
              </a:stretch>
            </p:blipFill>
            <p:spPr bwMode="auto">
              <a:xfrm>
                <a:off x="7122726" y="5252855"/>
                <a:ext cx="1634337" cy="1089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0" name="TextBox 179"/>
              <p:cNvSpPr txBox="1"/>
              <p:nvPr/>
            </p:nvSpPr>
            <p:spPr>
              <a:xfrm>
                <a:off x="7154857" y="4261455"/>
                <a:ext cx="72006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Amygdala</a:t>
                </a:r>
                <a:endParaRPr lang="en-US" sz="1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7507635" y="5234241"/>
                <a:ext cx="6912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Thalamus</a:t>
                </a:r>
                <a:endParaRPr lang="en-US" sz="1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7492871" y="4953000"/>
                <a:ext cx="89800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Hippocampus</a:t>
                </a:r>
                <a:endParaRPr lang="en-US" sz="1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83" name="Straight Arrow Connector 182"/>
              <p:cNvCxnSpPr/>
              <p:nvPr/>
            </p:nvCxnSpPr>
            <p:spPr>
              <a:xfrm flipH="1" flipV="1">
                <a:off x="7737766" y="4806538"/>
                <a:ext cx="76200" cy="22860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Arrow Connector 183"/>
              <p:cNvCxnSpPr/>
              <p:nvPr/>
            </p:nvCxnSpPr>
            <p:spPr>
              <a:xfrm flipV="1">
                <a:off x="8095014" y="4818414"/>
                <a:ext cx="99952" cy="216724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Arrow Connector 184"/>
              <p:cNvCxnSpPr>
                <a:stCxn id="181" idx="2"/>
              </p:cNvCxnSpPr>
              <p:nvPr/>
            </p:nvCxnSpPr>
            <p:spPr>
              <a:xfrm>
                <a:off x="7853243" y="5480462"/>
                <a:ext cx="300157" cy="31073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 rot="1800000">
                <a:off x="7578426" y="4483924"/>
                <a:ext cx="105898" cy="70262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 rot="20580000" flipH="1">
                <a:off x="7441609" y="4474114"/>
                <a:ext cx="89078" cy="9144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8" name="TextBox 187"/>
              <p:cNvSpPr txBox="1"/>
              <p:nvPr/>
            </p:nvSpPr>
            <p:spPr>
              <a:xfrm>
                <a:off x="6248400" y="5287490"/>
                <a:ext cx="61106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Amygdala</a:t>
                </a:r>
                <a:endParaRPr 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9" name="TextBox 188"/>
              <p:cNvSpPr txBox="1"/>
              <p:nvPr/>
            </p:nvSpPr>
            <p:spPr>
              <a:xfrm>
                <a:off x="6477000" y="5456710"/>
                <a:ext cx="58862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Thalamus</a:t>
                </a:r>
                <a:endParaRPr 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0" name="TextBox 189"/>
              <p:cNvSpPr txBox="1"/>
              <p:nvPr/>
            </p:nvSpPr>
            <p:spPr>
              <a:xfrm>
                <a:off x="6324600" y="6109156"/>
                <a:ext cx="75373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Hippocampus</a:t>
                </a:r>
                <a:endParaRPr 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91" name="Straight Arrow Connector 190"/>
              <p:cNvCxnSpPr/>
              <p:nvPr/>
            </p:nvCxnSpPr>
            <p:spPr>
              <a:xfrm flipH="1" flipV="1">
                <a:off x="6893628" y="5961414"/>
                <a:ext cx="116772" cy="228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Arrow Connector 191"/>
              <p:cNvCxnSpPr/>
              <p:nvPr/>
            </p:nvCxnSpPr>
            <p:spPr>
              <a:xfrm flipV="1">
                <a:off x="6477000" y="6019800"/>
                <a:ext cx="76200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/>
              <p:nvPr/>
            </p:nvCxnSpPr>
            <p:spPr>
              <a:xfrm rot="1080000">
                <a:off x="6722917" y="5661557"/>
                <a:ext cx="70759" cy="137160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/>
              <p:cNvCxnSpPr/>
              <p:nvPr/>
            </p:nvCxnSpPr>
            <p:spPr>
              <a:xfrm rot="660000">
                <a:off x="6663452" y="5639220"/>
                <a:ext cx="1" cy="182880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Arrow Connector 194"/>
              <p:cNvCxnSpPr/>
              <p:nvPr/>
            </p:nvCxnSpPr>
            <p:spPr>
              <a:xfrm rot="960000">
                <a:off x="6405769" y="5486791"/>
                <a:ext cx="188028" cy="18288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6" name="TextBox 195"/>
              <p:cNvSpPr txBox="1"/>
              <p:nvPr/>
            </p:nvSpPr>
            <p:spPr>
              <a:xfrm>
                <a:off x="7082289" y="6081619"/>
                <a:ext cx="29527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2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7" name="TextBox 196"/>
              <p:cNvSpPr txBox="1"/>
              <p:nvPr/>
            </p:nvSpPr>
            <p:spPr>
              <a:xfrm>
                <a:off x="8494085" y="6081619"/>
                <a:ext cx="2792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L</a:t>
                </a:r>
                <a:endParaRPr lang="en-US" sz="12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98" name="TextBox 197"/>
          <p:cNvSpPr txBox="1"/>
          <p:nvPr/>
        </p:nvSpPr>
        <p:spPr>
          <a:xfrm>
            <a:off x="405428" y="8626"/>
            <a:ext cx="8350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e-1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APOE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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 Genotypic Variations on Age-Dependent Changes of Subcortical Volumes and Fractional Anisotropy (FA) in Children with Primarily European Ancestry  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92082" y="655940"/>
            <a:ext cx="3020055" cy="2877474"/>
            <a:chOff x="92082" y="655940"/>
            <a:chExt cx="3020055" cy="2877474"/>
          </a:xfrm>
        </p:grpSpPr>
        <p:sp>
          <p:nvSpPr>
            <p:cNvPr id="52" name="TextBox 51"/>
            <p:cNvSpPr txBox="1"/>
            <p:nvPr/>
          </p:nvSpPr>
          <p:spPr>
            <a:xfrm rot="16200000">
              <a:off x="-844710" y="1941414"/>
              <a:ext cx="2338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R &amp; L </a:t>
              </a:r>
              <a:r>
                <a:rPr lang="en-US" sz="1200" dirty="0" err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Hippocampal</a:t>
              </a:r>
              <a:r>
                <a:rPr lang="en-US" sz="1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Volume (cm</a:t>
              </a:r>
              <a:r>
                <a:rPr lang="en-US" sz="1200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sz="1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  <p:grpSp>
          <p:nvGrpSpPr>
            <p:cNvPr id="53" name="Group 40"/>
            <p:cNvGrpSpPr/>
            <p:nvPr/>
          </p:nvGrpSpPr>
          <p:grpSpPr>
            <a:xfrm>
              <a:off x="367817" y="1136723"/>
              <a:ext cx="397870" cy="2069644"/>
              <a:chOff x="878608" y="3278441"/>
              <a:chExt cx="574029" cy="3040816"/>
            </a:xfrm>
          </p:grpSpPr>
          <p:sp>
            <p:nvSpPr>
              <p:cNvPr id="81" name="TextBox 80"/>
              <p:cNvSpPr txBox="1"/>
              <p:nvPr/>
            </p:nvSpPr>
            <p:spPr>
              <a:xfrm>
                <a:off x="878608" y="5912277"/>
                <a:ext cx="574023" cy="4069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3.0</a:t>
                </a:r>
                <a:endPara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878608" y="5277731"/>
                <a:ext cx="439127" cy="3113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3.5</a:t>
                </a: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878608" y="4643181"/>
                <a:ext cx="439127" cy="3113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4.0</a:t>
                </a: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878608" y="4008631"/>
                <a:ext cx="439127" cy="3113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4.5</a:t>
                </a: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878612" y="3278441"/>
                <a:ext cx="574025" cy="4069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5.0</a:t>
                </a:r>
                <a:endPara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54" name="Straight Connector 53"/>
            <p:cNvCxnSpPr/>
            <p:nvPr/>
          </p:nvCxnSpPr>
          <p:spPr>
            <a:xfrm flipV="1">
              <a:off x="680125" y="1108946"/>
              <a:ext cx="0" cy="199991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711055" y="712020"/>
              <a:ext cx="192552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APOE</a:t>
              </a:r>
              <a:r>
                <a:rPr lang="el-GR" sz="1000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ε </a:t>
              </a:r>
              <a:r>
                <a:rPr lang="en-US" sz="1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x Age</a:t>
              </a:r>
              <a:r>
                <a:rPr lang="en-US" sz="1000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Interaction: p=0.04</a:t>
              </a:r>
              <a:endParaRPr lang="en-US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000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APOE</a:t>
              </a:r>
              <a:r>
                <a:rPr lang="el-GR" sz="10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ε</a:t>
              </a:r>
              <a:r>
                <a:rPr lang="en-US" sz="10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: </a:t>
              </a:r>
              <a:r>
                <a:rPr lang="en-US" sz="1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p=0.08</a:t>
              </a:r>
              <a:endParaRPr lang="en-US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Age: p=0.0001</a:t>
              </a:r>
              <a:endParaRPr lang="en-US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92082" y="655940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8" name="Group 275"/>
            <p:cNvGrpSpPr/>
            <p:nvPr/>
          </p:nvGrpSpPr>
          <p:grpSpPr>
            <a:xfrm>
              <a:off x="680209" y="3020135"/>
              <a:ext cx="2431928" cy="513279"/>
              <a:chOff x="765831" y="6208223"/>
              <a:chExt cx="2431928" cy="513279"/>
            </a:xfrm>
          </p:grpSpPr>
          <p:cxnSp>
            <p:nvCxnSpPr>
              <p:cNvPr id="59" name="Straight Connector 58"/>
              <p:cNvCxnSpPr/>
              <p:nvPr/>
            </p:nvCxnSpPr>
            <p:spPr>
              <a:xfrm>
                <a:off x="920273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1445067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1707464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1969861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2232258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2494655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3019448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765831" y="6292104"/>
                <a:ext cx="2392176" cy="267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/>
              <p:cNvSpPr txBox="1"/>
              <p:nvPr/>
            </p:nvSpPr>
            <p:spPr>
              <a:xfrm>
                <a:off x="1345669" y="6444503"/>
                <a:ext cx="90762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Age (years</a:t>
                </a:r>
                <a:r>
                  <a:rPr lang="en-US" sz="12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68" name="Straight Connector 67"/>
              <p:cNvCxnSpPr/>
              <p:nvPr/>
            </p:nvCxnSpPr>
            <p:spPr>
              <a:xfrm>
                <a:off x="1182670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2757052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>
                <a:off x="779194" y="6264939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4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2843175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20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2578169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18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2317138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16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2040203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14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1787124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12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1530069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10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1322188" y="6264939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1054667" y="6264939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6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132" name="Group 131"/>
          <p:cNvGrpSpPr/>
          <p:nvPr/>
        </p:nvGrpSpPr>
        <p:grpSpPr>
          <a:xfrm>
            <a:off x="12086" y="4018018"/>
            <a:ext cx="3181652" cy="2823570"/>
            <a:chOff x="12086" y="4018018"/>
            <a:chExt cx="3181652" cy="2823570"/>
          </a:xfrm>
        </p:grpSpPr>
        <p:sp>
          <p:nvSpPr>
            <p:cNvPr id="133" name="Rectangle 132"/>
            <p:cNvSpPr/>
            <p:nvPr/>
          </p:nvSpPr>
          <p:spPr>
            <a:xfrm>
              <a:off x="646313" y="4438490"/>
              <a:ext cx="133073" cy="2067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4" name="Straight Connector 133"/>
            <p:cNvCxnSpPr/>
            <p:nvPr/>
          </p:nvCxnSpPr>
          <p:spPr>
            <a:xfrm flipV="1">
              <a:off x="765454" y="4485607"/>
              <a:ext cx="0" cy="192148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/>
            <p:cNvSpPr txBox="1"/>
            <p:nvPr/>
          </p:nvSpPr>
          <p:spPr>
            <a:xfrm>
              <a:off x="334791" y="5385458"/>
              <a:ext cx="483595" cy="235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0.150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TextBox 11"/>
            <p:cNvSpPr txBox="1"/>
            <p:nvPr/>
          </p:nvSpPr>
          <p:spPr>
            <a:xfrm>
              <a:off x="334791" y="6282162"/>
              <a:ext cx="483595" cy="235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0.075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334791" y="5983261"/>
              <a:ext cx="483595" cy="235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0.100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 rot="16200000">
              <a:off x="-376867" y="5389136"/>
              <a:ext cx="1211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L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Amygdala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FA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334791" y="4787653"/>
              <a:ext cx="483595" cy="235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0.200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TextBox 11"/>
            <p:cNvSpPr txBox="1"/>
            <p:nvPr/>
          </p:nvSpPr>
          <p:spPr>
            <a:xfrm>
              <a:off x="334791" y="5684360"/>
              <a:ext cx="483595" cy="235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0.125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334791" y="5086556"/>
              <a:ext cx="483595" cy="235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0.175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334791" y="4488751"/>
              <a:ext cx="483595" cy="235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0.225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798467" y="4018018"/>
              <a:ext cx="192552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APOE</a:t>
              </a:r>
              <a:r>
                <a:rPr lang="el-GR" sz="10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ε </a:t>
              </a:r>
              <a:r>
                <a:rPr lang="en-US" sz="1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x Age</a:t>
              </a:r>
              <a:r>
                <a:rPr lang="en-US" sz="10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Interaction: p=0.03</a:t>
              </a:r>
            </a:p>
            <a:p>
              <a:r>
                <a:rPr lang="en-US" sz="1000" i="1" dirty="0" smtClean="0">
                  <a:latin typeface="Times New Roman" pitchFamily="18" charset="0"/>
                  <a:cs typeface="Times New Roman" pitchFamily="18" charset="0"/>
                </a:rPr>
                <a:t>APOE</a:t>
              </a:r>
              <a:r>
                <a:rPr lang="el-GR" sz="1000" i="1" dirty="0" smtClean="0">
                  <a:latin typeface="Times New Roman" pitchFamily="18" charset="0"/>
                  <a:cs typeface="Times New Roman" pitchFamily="18" charset="0"/>
                </a:rPr>
                <a:t>ε</a:t>
              </a:r>
              <a:r>
                <a:rPr lang="en-US" sz="1000" i="1" dirty="0" smtClean="0">
                  <a:latin typeface="Times New Roman" pitchFamily="18" charset="0"/>
                  <a:cs typeface="Times New Roman" pitchFamily="18" charset="0"/>
                </a:rPr>
                <a:t>: </a:t>
              </a:r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p=0.42</a:t>
              </a:r>
            </a:p>
            <a:p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Age: p=0.96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2086" y="4040186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(d)</a:t>
              </a:r>
              <a:endPara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47" name="Group 246"/>
            <p:cNvGrpSpPr/>
            <p:nvPr/>
          </p:nvGrpSpPr>
          <p:grpSpPr>
            <a:xfrm>
              <a:off x="761810" y="6328309"/>
              <a:ext cx="2431928" cy="513279"/>
              <a:chOff x="765831" y="6208223"/>
              <a:chExt cx="2431928" cy="513279"/>
            </a:xfrm>
          </p:grpSpPr>
          <p:cxnSp>
            <p:nvCxnSpPr>
              <p:cNvPr id="148" name="Straight Connector 147"/>
              <p:cNvCxnSpPr/>
              <p:nvPr/>
            </p:nvCxnSpPr>
            <p:spPr>
              <a:xfrm>
                <a:off x="920273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>
                <a:off x="1445067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>
                <a:off x="1707464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>
                <a:off x="1969861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>
                <a:off x="2232258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>
                <a:off x="2494655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>
                <a:off x="3019448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V="1">
                <a:off x="765831" y="6286832"/>
                <a:ext cx="2419994" cy="527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TextBox 155"/>
              <p:cNvSpPr txBox="1"/>
              <p:nvPr/>
            </p:nvSpPr>
            <p:spPr>
              <a:xfrm>
                <a:off x="1345669" y="6444503"/>
                <a:ext cx="90762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Age (years</a:t>
                </a:r>
                <a:r>
                  <a:rPr lang="en-US" sz="12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57" name="Straight Connector 156"/>
              <p:cNvCxnSpPr/>
              <p:nvPr/>
            </p:nvCxnSpPr>
            <p:spPr>
              <a:xfrm>
                <a:off x="1182670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>
                <a:off x="2757052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TextBox 158"/>
              <p:cNvSpPr txBox="1"/>
              <p:nvPr/>
            </p:nvSpPr>
            <p:spPr>
              <a:xfrm>
                <a:off x="779194" y="6264939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4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2843175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20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2578169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18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2317138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16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2040203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14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1787124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12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" name="TextBox 164"/>
              <p:cNvSpPr txBox="1"/>
              <p:nvPr/>
            </p:nvSpPr>
            <p:spPr>
              <a:xfrm>
                <a:off x="1530069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10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1322188" y="6264939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>
                <a:off x="1054667" y="6264939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6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88" name="Group 87"/>
          <p:cNvGrpSpPr/>
          <p:nvPr/>
        </p:nvGrpSpPr>
        <p:grpSpPr>
          <a:xfrm>
            <a:off x="3129780" y="4018018"/>
            <a:ext cx="3100147" cy="2826223"/>
            <a:chOff x="3078024" y="4018018"/>
            <a:chExt cx="3100147" cy="2826223"/>
          </a:xfrm>
        </p:grpSpPr>
        <p:cxnSp>
          <p:nvCxnSpPr>
            <p:cNvPr id="89" name="Straight Connector 88"/>
            <p:cNvCxnSpPr/>
            <p:nvPr/>
          </p:nvCxnSpPr>
          <p:spPr>
            <a:xfrm flipV="1">
              <a:off x="3743617" y="4494412"/>
              <a:ext cx="0" cy="192148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3394455" y="5084798"/>
              <a:ext cx="411055" cy="20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0.275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TextBox 11"/>
            <p:cNvSpPr txBox="1"/>
            <p:nvPr/>
          </p:nvSpPr>
          <p:spPr>
            <a:xfrm>
              <a:off x="3394455" y="6273031"/>
              <a:ext cx="411055" cy="20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0.175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394455" y="5975972"/>
              <a:ext cx="411055" cy="20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0.200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 rot="16200000">
              <a:off x="2646015" y="5329977"/>
              <a:ext cx="11410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L Thalamus FA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TextBox 11"/>
            <p:cNvSpPr txBox="1"/>
            <p:nvPr/>
          </p:nvSpPr>
          <p:spPr>
            <a:xfrm>
              <a:off x="3394455" y="5678914"/>
              <a:ext cx="411055" cy="20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0.225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394455" y="5381857"/>
              <a:ext cx="411055" cy="20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0.250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394455" y="4490683"/>
              <a:ext cx="411055" cy="20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0.325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3394455" y="4787741"/>
              <a:ext cx="411055" cy="20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0.300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3759002" y="4018018"/>
              <a:ext cx="198964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APOE</a:t>
              </a:r>
              <a:r>
                <a:rPr lang="el-GR" sz="10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ε </a:t>
              </a:r>
              <a:r>
                <a:rPr lang="en-US" sz="1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sz="10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Age</a:t>
              </a:r>
              <a:r>
                <a:rPr lang="en-US" sz="10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Interaction: p=0.004</a:t>
              </a:r>
            </a:p>
            <a:p>
              <a:r>
                <a:rPr lang="en-US" sz="1000" i="1" dirty="0" smtClean="0">
                  <a:latin typeface="Times New Roman" pitchFamily="18" charset="0"/>
                  <a:cs typeface="Times New Roman" pitchFamily="18" charset="0"/>
                </a:rPr>
                <a:t>APOE</a:t>
              </a:r>
              <a:r>
                <a:rPr lang="el-GR" sz="1000" i="1" dirty="0" smtClean="0">
                  <a:latin typeface="Times New Roman" pitchFamily="18" charset="0"/>
                  <a:cs typeface="Times New Roman" pitchFamily="18" charset="0"/>
                </a:rPr>
                <a:t>ε</a:t>
              </a:r>
              <a:r>
                <a:rPr lang="en-US" sz="1000" b="1" i="1" dirty="0" smtClean="0">
                  <a:latin typeface="Times New Roman" pitchFamily="18" charset="0"/>
                  <a:cs typeface="Times New Roman" pitchFamily="18" charset="0"/>
                </a:rPr>
                <a:t>: </a:t>
              </a:r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p=0.06</a:t>
              </a:r>
            </a:p>
            <a:p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Age: p&lt;0.0001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225310" y="4040186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(e)</a:t>
              </a:r>
              <a:endPara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02" name="Group 309"/>
            <p:cNvGrpSpPr/>
            <p:nvPr/>
          </p:nvGrpSpPr>
          <p:grpSpPr>
            <a:xfrm>
              <a:off x="3746243" y="6330962"/>
              <a:ext cx="2431928" cy="513279"/>
              <a:chOff x="765831" y="6208223"/>
              <a:chExt cx="2431928" cy="513279"/>
            </a:xfrm>
          </p:grpSpPr>
          <p:cxnSp>
            <p:nvCxnSpPr>
              <p:cNvPr id="103" name="Straight Connector 102"/>
              <p:cNvCxnSpPr/>
              <p:nvPr/>
            </p:nvCxnSpPr>
            <p:spPr>
              <a:xfrm>
                <a:off x="920273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>
                <a:off x="1445067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1707464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>
                <a:off x="1969861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>
                <a:off x="2232258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2494655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3019448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V="1">
                <a:off x="765831" y="6286832"/>
                <a:ext cx="2419994" cy="527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" name="TextBox 110"/>
              <p:cNvSpPr txBox="1"/>
              <p:nvPr/>
            </p:nvSpPr>
            <p:spPr>
              <a:xfrm>
                <a:off x="1345669" y="6444503"/>
                <a:ext cx="90762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Age (years</a:t>
                </a:r>
                <a:r>
                  <a:rPr lang="en-US" sz="12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12" name="Straight Connector 111"/>
              <p:cNvCxnSpPr/>
              <p:nvPr/>
            </p:nvCxnSpPr>
            <p:spPr>
              <a:xfrm>
                <a:off x="1182670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2757052" y="6208223"/>
                <a:ext cx="0" cy="106215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xtBox 113"/>
              <p:cNvSpPr txBox="1"/>
              <p:nvPr/>
            </p:nvSpPr>
            <p:spPr>
              <a:xfrm>
                <a:off x="779194" y="6264939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4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2843175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20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2578169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18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2317138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16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2040203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14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1787124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12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1530069" y="626493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10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1322188" y="6264939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1054667" y="6264939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6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201" name="Group 200"/>
          <p:cNvGrpSpPr/>
          <p:nvPr/>
        </p:nvGrpSpPr>
        <p:grpSpPr>
          <a:xfrm>
            <a:off x="3165856" y="712020"/>
            <a:ext cx="3077853" cy="2839941"/>
            <a:chOff x="3165856" y="712020"/>
            <a:chExt cx="3077853" cy="2839941"/>
          </a:xfrm>
        </p:grpSpPr>
        <p:sp>
          <p:nvSpPr>
            <p:cNvPr id="18" name="TextBox 17"/>
            <p:cNvSpPr txBox="1"/>
            <p:nvPr/>
          </p:nvSpPr>
          <p:spPr>
            <a:xfrm rot="16200000">
              <a:off x="2614199" y="1991028"/>
              <a:ext cx="13803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R </a:t>
              </a:r>
              <a:r>
                <a:rPr lang="en-US" sz="1200" dirty="0" err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Hippocampal</a:t>
              </a:r>
              <a:r>
                <a:rPr lang="en-US" sz="1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FA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15523" y="712020"/>
              <a:ext cx="190148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APOE</a:t>
              </a:r>
              <a:r>
                <a:rPr lang="el-GR" sz="10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ε </a:t>
              </a:r>
              <a:r>
                <a:rPr lang="en-US" sz="1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x Age Interaction-p=0.05</a:t>
              </a:r>
              <a:endParaRPr lang="en-US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000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APOE</a:t>
              </a:r>
              <a:r>
                <a:rPr lang="el-GR" sz="10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ε</a:t>
              </a:r>
              <a:r>
                <a:rPr lang="en-US" sz="1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: p=0.36</a:t>
              </a:r>
              <a:endParaRPr lang="en-US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Age: p=0.004</a:t>
              </a:r>
              <a:endParaRPr lang="en-US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00" name="Group 199"/>
            <p:cNvGrpSpPr/>
            <p:nvPr/>
          </p:nvGrpSpPr>
          <p:grpSpPr>
            <a:xfrm>
              <a:off x="3811781" y="3038682"/>
              <a:ext cx="2431928" cy="513279"/>
              <a:chOff x="3811781" y="3038682"/>
              <a:chExt cx="2431928" cy="513279"/>
            </a:xfrm>
          </p:grpSpPr>
          <p:grpSp>
            <p:nvGrpSpPr>
              <p:cNvPr id="24" name="Group 249"/>
              <p:cNvGrpSpPr/>
              <p:nvPr/>
            </p:nvGrpSpPr>
            <p:grpSpPr>
              <a:xfrm>
                <a:off x="3811781" y="3038682"/>
                <a:ext cx="2431928" cy="513279"/>
                <a:chOff x="765831" y="6208223"/>
                <a:chExt cx="2431928" cy="513279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>
                  <a:off x="920273" y="6208223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1445067" y="6208223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1707464" y="6208223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1969861" y="6208223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2232258" y="6208223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2494655" y="6208223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3019448" y="6208223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765831" y="6292104"/>
                  <a:ext cx="2401442" cy="4003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>
                  <a:off x="1345669" y="6444503"/>
                  <a:ext cx="90762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Age (years</a:t>
                  </a:r>
                  <a:r>
                    <a:rPr lang="en-US" sz="1200" dirty="0" smtClean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)</a:t>
                  </a:r>
                  <a:endParaRPr lang="en-US" sz="1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1182670" y="6208223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2757052" y="6208223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Box 35"/>
                <p:cNvSpPr txBox="1"/>
                <p:nvPr/>
              </p:nvSpPr>
              <p:spPr>
                <a:xfrm>
                  <a:off x="779194" y="6264939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4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2843175" y="6264939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20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2578169" y="6264939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18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2317138" y="6264939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16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2040203" y="6264939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14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1787124" y="6264939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12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1530069" y="6264939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10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1322188" y="6264939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itchFamily="34" charset="0"/>
                      <a:cs typeface="Arial" pitchFamily="34" charset="0"/>
                    </a:rPr>
                    <a:t>8</a:t>
                  </a:r>
                </a:p>
              </p:txBody>
            </p:sp>
          </p:grpSp>
          <p:sp>
            <p:nvSpPr>
              <p:cNvPr id="199" name="TextBox 198"/>
              <p:cNvSpPr txBox="1"/>
              <p:nvPr/>
            </p:nvSpPr>
            <p:spPr>
              <a:xfrm>
                <a:off x="4091662" y="3094050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</p:grpSp>
      </p:grpSp>
      <p:pic>
        <p:nvPicPr>
          <p:cNvPr id="8" name="Picture 3" descr="O:\Papers\Submitted\APOE dosage alleles\APOE_rEVISION\European Analysis\Figures\DTI_aseg_FA.Left.Amygdala 2.png"/>
          <p:cNvPicPr>
            <a:picLocks noChangeAspect="1" noChangeArrowheads="1"/>
          </p:cNvPicPr>
          <p:nvPr/>
        </p:nvPicPr>
        <p:blipFill>
          <a:blip r:embed="rId11" cstate="print"/>
          <a:srcRect l="11045" t="33149" b="4696"/>
          <a:stretch>
            <a:fillRect/>
          </a:stretch>
        </p:blipFill>
        <p:spPr bwMode="auto">
          <a:xfrm>
            <a:off x="760651" y="4555816"/>
            <a:ext cx="2411427" cy="1820708"/>
          </a:xfrm>
          <a:prstGeom prst="rect">
            <a:avLst/>
          </a:prstGeom>
          <a:noFill/>
        </p:spPr>
      </p:pic>
      <p:grpSp>
        <p:nvGrpSpPr>
          <p:cNvPr id="202" name="Group 201"/>
          <p:cNvGrpSpPr/>
          <p:nvPr/>
        </p:nvGrpSpPr>
        <p:grpSpPr>
          <a:xfrm>
            <a:off x="3823855" y="4206239"/>
            <a:ext cx="2371901" cy="2166851"/>
            <a:chOff x="-7543833" y="367540"/>
            <a:chExt cx="3513458" cy="1991941"/>
          </a:xfrm>
        </p:grpSpPr>
        <p:pic>
          <p:nvPicPr>
            <p:cNvPr id="44" name="Picture 6" descr="O:\Papers\Submitted\APOE dosage alleles\APOE_rEVISION\European Analysis\Figures\DTI_aseg_FA.Left.Thalamus.Propernoe4e4 2.png"/>
            <p:cNvPicPr>
              <a:picLocks noChangeAspect="1" noChangeArrowheads="1"/>
            </p:cNvPicPr>
            <p:nvPr/>
          </p:nvPicPr>
          <p:blipFill>
            <a:blip r:embed="rId12" cstate="print"/>
            <a:srcRect l="11301" t="21488" b="14851"/>
            <a:stretch>
              <a:fillRect/>
            </a:stretch>
          </p:blipFill>
          <p:spPr bwMode="auto">
            <a:xfrm>
              <a:off x="-7543833" y="367540"/>
              <a:ext cx="3513458" cy="1991941"/>
            </a:xfrm>
            <a:prstGeom prst="rect">
              <a:avLst/>
            </a:prstGeom>
            <a:noFill/>
          </p:spPr>
        </p:pic>
        <p:pic>
          <p:nvPicPr>
            <p:cNvPr id="45" name="Picture 7" descr="O:\Papers\Submitted\APOE dosage alleles\APOE_rEVISION\European Analysis\Figures\DTI_aseg_FA.Left.Thalamus.Properwithe4e4 2.png"/>
            <p:cNvPicPr>
              <a:picLocks noChangeAspect="1" noChangeArrowheads="1"/>
            </p:cNvPicPr>
            <p:nvPr/>
          </p:nvPicPr>
          <p:blipFill>
            <a:blip r:embed="rId13" cstate="print"/>
            <a:srcRect l="33861" t="23252" r="24167" b="15332"/>
            <a:stretch>
              <a:fillRect/>
            </a:stretch>
          </p:blipFill>
          <p:spPr bwMode="auto">
            <a:xfrm>
              <a:off x="-6650182" y="422733"/>
              <a:ext cx="1662547" cy="1921697"/>
            </a:xfrm>
            <a:prstGeom prst="rect">
              <a:avLst/>
            </a:prstGeom>
            <a:noFill/>
          </p:spPr>
        </p:pic>
      </p:grpSp>
      <p:grpSp>
        <p:nvGrpSpPr>
          <p:cNvPr id="204" name="Group 203"/>
          <p:cNvGrpSpPr/>
          <p:nvPr/>
        </p:nvGrpSpPr>
        <p:grpSpPr>
          <a:xfrm>
            <a:off x="690282" y="1156447"/>
            <a:ext cx="2402542" cy="1909482"/>
            <a:chOff x="-5231285" y="1162737"/>
            <a:chExt cx="5251923" cy="3420921"/>
          </a:xfrm>
        </p:grpSpPr>
        <p:pic>
          <p:nvPicPr>
            <p:cNvPr id="1035" name="Picture 11" descr="O:\Papers\Submitted\APOE dosage alleles\APOE_rEVISION\European Analysis\Figures\MRI_subcort_vol.Hippocampus2.png"/>
            <p:cNvPicPr>
              <a:picLocks noChangeAspect="1" noChangeArrowheads="1"/>
            </p:cNvPicPr>
            <p:nvPr/>
          </p:nvPicPr>
          <p:blipFill>
            <a:blip r:embed="rId14" cstate="print"/>
            <a:srcRect l="11043" t="19108" b="6891"/>
            <a:stretch>
              <a:fillRect/>
            </a:stretch>
          </p:blipFill>
          <p:spPr bwMode="auto">
            <a:xfrm>
              <a:off x="-5231285" y="1162737"/>
              <a:ext cx="5251923" cy="3420921"/>
            </a:xfrm>
            <a:prstGeom prst="rect">
              <a:avLst/>
            </a:prstGeom>
            <a:noFill/>
          </p:spPr>
        </p:pic>
        <p:pic>
          <p:nvPicPr>
            <p:cNvPr id="1034" name="Picture 10" descr="O:\Papers\Submitted\APOE dosage alleles\APOE_rEVISION\European Analysis\Figures\MRI_subcort_vol.HippocampusNOe4e42.png"/>
            <p:cNvPicPr>
              <a:picLocks noChangeAspect="1" noChangeArrowheads="1"/>
            </p:cNvPicPr>
            <p:nvPr/>
          </p:nvPicPr>
          <p:blipFill>
            <a:blip r:embed="rId15" cstate="print"/>
            <a:srcRect l="32535" t="36619" r="23582" b="32935"/>
            <a:stretch>
              <a:fillRect/>
            </a:stretch>
          </p:blipFill>
          <p:spPr bwMode="auto">
            <a:xfrm>
              <a:off x="-3962400" y="1972235"/>
              <a:ext cx="2590800" cy="140745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 127"/>
          <p:cNvGrpSpPr/>
          <p:nvPr/>
        </p:nvGrpSpPr>
        <p:grpSpPr>
          <a:xfrm>
            <a:off x="1093694" y="3603812"/>
            <a:ext cx="3209738" cy="2743200"/>
            <a:chOff x="-4401581" y="472916"/>
            <a:chExt cx="5271531" cy="3041627"/>
          </a:xfrm>
        </p:grpSpPr>
        <p:pic>
          <p:nvPicPr>
            <p:cNvPr id="5" name="Picture 3" descr="O:\Papers\Submitted\APOE dosage alleles\APOE_rEVISION\European Analysis\Figures\MRI_cort_area.ctx.rh.cuneuse4e4 2.png"/>
            <p:cNvPicPr>
              <a:picLocks noChangeAspect="1" noChangeArrowheads="1"/>
            </p:cNvPicPr>
            <p:nvPr/>
          </p:nvPicPr>
          <p:blipFill>
            <a:blip r:embed="rId3" cstate="print"/>
            <a:srcRect l="11165" t="12418" b="20916"/>
            <a:stretch>
              <a:fillRect/>
            </a:stretch>
          </p:blipFill>
          <p:spPr bwMode="auto">
            <a:xfrm>
              <a:off x="-4401581" y="472916"/>
              <a:ext cx="5271531" cy="3041627"/>
            </a:xfrm>
            <a:prstGeom prst="rect">
              <a:avLst/>
            </a:prstGeom>
            <a:noFill/>
          </p:spPr>
        </p:pic>
        <p:pic>
          <p:nvPicPr>
            <p:cNvPr id="4" name="Picture 2" descr="O:\Papers\Submitted\APOE dosage alleles\APOE_rEVISION\European Analysis\Figures\MRI_cort_area.ctx.rh.cuneusnoe4e4 2.png"/>
            <p:cNvPicPr>
              <a:picLocks noChangeAspect="1" noChangeArrowheads="1"/>
            </p:cNvPicPr>
            <p:nvPr/>
          </p:nvPicPr>
          <p:blipFill>
            <a:blip r:embed="rId4" cstate="print"/>
            <a:srcRect l="33673" t="20719" r="21459" b="44895"/>
            <a:stretch>
              <a:fillRect/>
            </a:stretch>
          </p:blipFill>
          <p:spPr bwMode="auto">
            <a:xfrm>
              <a:off x="-3065929" y="851647"/>
              <a:ext cx="2662517" cy="1568824"/>
            </a:xfrm>
            <a:prstGeom prst="rect">
              <a:avLst/>
            </a:prstGeom>
            <a:noFill/>
          </p:spPr>
        </p:pic>
      </p:grpSp>
      <p:sp>
        <p:nvSpPr>
          <p:cNvPr id="63" name="TextBox 62"/>
          <p:cNvSpPr txBox="1"/>
          <p:nvPr/>
        </p:nvSpPr>
        <p:spPr>
          <a:xfrm>
            <a:off x="4554933" y="343146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(c)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389152" y="3403630"/>
            <a:ext cx="1154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APOE</a:t>
            </a:r>
            <a:r>
              <a:rPr lang="el-GR" sz="1200" i="1" dirty="0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: p=0.01</a:t>
            </a:r>
          </a:p>
          <a:p>
            <a:pPr algn="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Age: p&lt;0.0001</a:t>
            </a:r>
          </a:p>
        </p:txBody>
      </p:sp>
      <p:grpSp>
        <p:nvGrpSpPr>
          <p:cNvPr id="154" name="Group 153"/>
          <p:cNvGrpSpPr/>
          <p:nvPr/>
        </p:nvGrpSpPr>
        <p:grpSpPr>
          <a:xfrm>
            <a:off x="4540362" y="3498988"/>
            <a:ext cx="4254537" cy="3225298"/>
            <a:chOff x="4540362" y="3404102"/>
            <a:chExt cx="4254537" cy="3225298"/>
          </a:xfrm>
        </p:grpSpPr>
        <p:sp>
          <p:nvSpPr>
            <p:cNvPr id="75" name="TextBox 74"/>
            <p:cNvSpPr txBox="1"/>
            <p:nvPr/>
          </p:nvSpPr>
          <p:spPr>
            <a:xfrm>
              <a:off x="4876801" y="6043875"/>
              <a:ext cx="719833" cy="245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1.00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876801" y="5546666"/>
              <a:ext cx="719833" cy="245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1.25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876801" y="5049458"/>
              <a:ext cx="719833" cy="245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1.50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876801" y="4552250"/>
              <a:ext cx="719833" cy="245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1.75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876802" y="3557835"/>
              <a:ext cx="719833" cy="245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2.25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 flipV="1">
              <a:off x="5324847" y="3404102"/>
              <a:ext cx="7644" cy="277097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4876800" y="4055043"/>
              <a:ext cx="719833" cy="245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2.00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 rot="16200000">
              <a:off x="3727106" y="4623257"/>
              <a:ext cx="205739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Times New Roman" pitchFamily="18" charset="0"/>
                  <a:cs typeface="Times New Roman" pitchFamily="18" charset="0"/>
                </a:rPr>
                <a:t> R Medial Orbitofrontal Cortical Area (cm</a:t>
              </a:r>
              <a:r>
                <a:rPr lang="en-US" sz="1100" b="1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1100" b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82" name="Group 181"/>
            <p:cNvGrpSpPr/>
            <p:nvPr/>
          </p:nvGrpSpPr>
          <p:grpSpPr>
            <a:xfrm>
              <a:off x="5334000" y="6111399"/>
              <a:ext cx="3460899" cy="518001"/>
              <a:chOff x="5334000" y="2491565"/>
              <a:chExt cx="3460899" cy="518001"/>
            </a:xfrm>
          </p:grpSpPr>
          <p:sp>
            <p:nvSpPr>
              <p:cNvPr id="183" name="TextBox 182"/>
              <p:cNvSpPr txBox="1"/>
              <p:nvPr/>
            </p:nvSpPr>
            <p:spPr>
              <a:xfrm>
                <a:off x="6551613" y="2732567"/>
                <a:ext cx="10683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Age (years</a:t>
                </a:r>
                <a:r>
                  <a:rPr lang="en-US" sz="12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2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84" name="Group 179"/>
              <p:cNvGrpSpPr/>
              <p:nvPr/>
            </p:nvGrpSpPr>
            <p:grpSpPr>
              <a:xfrm>
                <a:off x="5334000" y="2491565"/>
                <a:ext cx="3265471" cy="106215"/>
                <a:chOff x="5334000" y="2470299"/>
                <a:chExt cx="3265471" cy="106215"/>
              </a:xfrm>
            </p:grpSpPr>
            <p:cxnSp>
              <p:nvCxnSpPr>
                <p:cNvPr id="194" name="Straight Connector 193"/>
                <p:cNvCxnSpPr/>
                <p:nvPr/>
              </p:nvCxnSpPr>
              <p:spPr>
                <a:xfrm>
                  <a:off x="5577131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>
                <a:xfrm>
                  <a:off x="6274976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>
                <a:xfrm>
                  <a:off x="6623899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/>
                <p:cNvCxnSpPr/>
                <p:nvPr/>
              </p:nvCxnSpPr>
              <p:spPr>
                <a:xfrm>
                  <a:off x="6972822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/>
                <p:cNvCxnSpPr/>
                <p:nvPr/>
              </p:nvCxnSpPr>
              <p:spPr>
                <a:xfrm>
                  <a:off x="7321744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/>
                <p:cNvCxnSpPr/>
                <p:nvPr/>
              </p:nvCxnSpPr>
              <p:spPr>
                <a:xfrm>
                  <a:off x="7670667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/>
                <p:cNvCxnSpPr/>
                <p:nvPr/>
              </p:nvCxnSpPr>
              <p:spPr>
                <a:xfrm>
                  <a:off x="8368511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/>
                <p:cNvCxnSpPr/>
                <p:nvPr/>
              </p:nvCxnSpPr>
              <p:spPr>
                <a:xfrm>
                  <a:off x="5334000" y="2534967"/>
                  <a:ext cx="3265471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/>
                <p:cNvCxnSpPr/>
                <p:nvPr/>
              </p:nvCxnSpPr>
              <p:spPr>
                <a:xfrm>
                  <a:off x="5926054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/>
                <p:cNvCxnSpPr/>
                <p:nvPr/>
              </p:nvCxnSpPr>
              <p:spPr>
                <a:xfrm>
                  <a:off x="8019590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5" name="TextBox 184"/>
              <p:cNvSpPr txBox="1"/>
              <p:nvPr/>
            </p:nvSpPr>
            <p:spPr>
              <a:xfrm>
                <a:off x="5463136" y="2550271"/>
                <a:ext cx="4244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4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" name="TextBox 185"/>
              <p:cNvSpPr txBox="1"/>
              <p:nvPr/>
            </p:nvSpPr>
            <p:spPr>
              <a:xfrm>
                <a:off x="8236693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20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" name="TextBox 186"/>
              <p:cNvSpPr txBox="1"/>
              <p:nvPr/>
            </p:nvSpPr>
            <p:spPr>
              <a:xfrm>
                <a:off x="7852361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18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" name="TextBox 187"/>
              <p:cNvSpPr txBox="1"/>
              <p:nvPr/>
            </p:nvSpPr>
            <p:spPr>
              <a:xfrm>
                <a:off x="7518096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16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" name="TextBox 188"/>
              <p:cNvSpPr txBox="1"/>
              <p:nvPr/>
            </p:nvSpPr>
            <p:spPr>
              <a:xfrm>
                <a:off x="7146281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14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" name="TextBox 189"/>
              <p:cNvSpPr txBox="1"/>
              <p:nvPr/>
            </p:nvSpPr>
            <p:spPr>
              <a:xfrm>
                <a:off x="6813746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12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" name="TextBox 190"/>
              <p:cNvSpPr txBox="1"/>
              <p:nvPr/>
            </p:nvSpPr>
            <p:spPr>
              <a:xfrm>
                <a:off x="6446565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10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6170945" y="2550271"/>
                <a:ext cx="4244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93" name="TextBox 192"/>
              <p:cNvSpPr txBox="1"/>
              <p:nvPr/>
            </p:nvSpPr>
            <p:spPr>
              <a:xfrm>
                <a:off x="5820223" y="2550271"/>
                <a:ext cx="4244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6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228" name="Group 227"/>
          <p:cNvGrpSpPr/>
          <p:nvPr/>
        </p:nvGrpSpPr>
        <p:grpSpPr>
          <a:xfrm>
            <a:off x="226775" y="3431469"/>
            <a:ext cx="4350304" cy="3286961"/>
            <a:chOff x="54255" y="3431469"/>
            <a:chExt cx="4350304" cy="3286961"/>
          </a:xfrm>
        </p:grpSpPr>
        <p:sp>
          <p:nvSpPr>
            <p:cNvPr id="62" name="TextBox 61"/>
            <p:cNvSpPr txBox="1"/>
            <p:nvPr/>
          </p:nvSpPr>
          <p:spPr>
            <a:xfrm>
              <a:off x="54255" y="3431469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490541" y="6126566"/>
              <a:ext cx="7280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0.75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90541" y="5706746"/>
              <a:ext cx="7280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1.00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490541" y="4867106"/>
              <a:ext cx="7280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1.50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490541" y="4027466"/>
              <a:ext cx="7280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2.00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9" name="Straight Connector 118"/>
            <p:cNvCxnSpPr/>
            <p:nvPr/>
          </p:nvCxnSpPr>
          <p:spPr>
            <a:xfrm flipH="1" flipV="1">
              <a:off x="909840" y="3677882"/>
              <a:ext cx="3943" cy="25887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>
              <a:off x="490541" y="5286926"/>
              <a:ext cx="7280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1.25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487330" y="4447286"/>
              <a:ext cx="7312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1.75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490541" y="3607646"/>
              <a:ext cx="7280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2.25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963478" y="3559190"/>
              <a:ext cx="1371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latin typeface="Times New Roman" pitchFamily="18" charset="0"/>
                  <a:cs typeface="Times New Roman" pitchFamily="18" charset="0"/>
                </a:rPr>
                <a:t>APOE</a:t>
              </a:r>
              <a:r>
                <a:rPr lang="el-GR" sz="1200" i="1" dirty="0" smtClean="0">
                  <a:latin typeface="Times New Roman" pitchFamily="18" charset="0"/>
                  <a:cs typeface="Times New Roman" pitchFamily="18" charset="0"/>
                </a:rPr>
                <a:t>ε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: p=0.009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Age: p=0.07</a:t>
              </a:r>
            </a:p>
          </p:txBody>
        </p:sp>
        <p:sp>
          <p:nvSpPr>
            <p:cNvPr id="152" name="TextBox 151"/>
            <p:cNvSpPr txBox="1"/>
            <p:nvPr/>
          </p:nvSpPr>
          <p:spPr>
            <a:xfrm rot="16200000">
              <a:off x="-522234" y="4602613"/>
              <a:ext cx="16818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Times New Roman" pitchFamily="18" charset="0"/>
                  <a:cs typeface="Times New Roman" pitchFamily="18" charset="0"/>
                </a:rPr>
                <a:t>R </a:t>
              </a:r>
              <a:r>
                <a:rPr lang="en-US" sz="1100" b="1" dirty="0" err="1" smtClean="0">
                  <a:latin typeface="Times New Roman" pitchFamily="18" charset="0"/>
                  <a:cs typeface="Times New Roman" pitchFamily="18" charset="0"/>
                </a:rPr>
                <a:t>Cuneus</a:t>
              </a:r>
              <a:r>
                <a:rPr lang="en-US" sz="1100" b="1" dirty="0" smtClean="0">
                  <a:latin typeface="Times New Roman" pitchFamily="18" charset="0"/>
                  <a:cs typeface="Times New Roman" pitchFamily="18" charset="0"/>
                </a:rPr>
                <a:t> Area (cm</a:t>
              </a:r>
              <a:r>
                <a:rPr lang="en-US" sz="1100" b="1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1100" b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04" name="Group 203"/>
            <p:cNvGrpSpPr/>
            <p:nvPr/>
          </p:nvGrpSpPr>
          <p:grpSpPr>
            <a:xfrm>
              <a:off x="943660" y="6200429"/>
              <a:ext cx="3460899" cy="518001"/>
              <a:chOff x="5334000" y="2491565"/>
              <a:chExt cx="3460899" cy="518001"/>
            </a:xfrm>
          </p:grpSpPr>
          <p:sp>
            <p:nvSpPr>
              <p:cNvPr id="205" name="TextBox 204"/>
              <p:cNvSpPr txBox="1"/>
              <p:nvPr/>
            </p:nvSpPr>
            <p:spPr>
              <a:xfrm>
                <a:off x="6551613" y="2732567"/>
                <a:ext cx="10683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Age (years</a:t>
                </a:r>
                <a:r>
                  <a:rPr lang="en-US" sz="12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2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206" name="Group 179"/>
              <p:cNvGrpSpPr/>
              <p:nvPr/>
            </p:nvGrpSpPr>
            <p:grpSpPr>
              <a:xfrm>
                <a:off x="5334000" y="2491565"/>
                <a:ext cx="3265471" cy="106215"/>
                <a:chOff x="5334000" y="2470299"/>
                <a:chExt cx="3265471" cy="106215"/>
              </a:xfrm>
            </p:grpSpPr>
            <p:cxnSp>
              <p:nvCxnSpPr>
                <p:cNvPr id="216" name="Straight Connector 215"/>
                <p:cNvCxnSpPr/>
                <p:nvPr/>
              </p:nvCxnSpPr>
              <p:spPr>
                <a:xfrm>
                  <a:off x="5577131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/>
                <p:cNvCxnSpPr/>
                <p:nvPr/>
              </p:nvCxnSpPr>
              <p:spPr>
                <a:xfrm>
                  <a:off x="6274976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/>
                <p:cNvCxnSpPr/>
                <p:nvPr/>
              </p:nvCxnSpPr>
              <p:spPr>
                <a:xfrm>
                  <a:off x="6623899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/>
                <p:cNvCxnSpPr/>
                <p:nvPr/>
              </p:nvCxnSpPr>
              <p:spPr>
                <a:xfrm>
                  <a:off x="6972822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Straight Connector 219"/>
                <p:cNvCxnSpPr/>
                <p:nvPr/>
              </p:nvCxnSpPr>
              <p:spPr>
                <a:xfrm>
                  <a:off x="7321744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/>
                <p:cNvCxnSpPr/>
                <p:nvPr/>
              </p:nvCxnSpPr>
              <p:spPr>
                <a:xfrm>
                  <a:off x="7670667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/>
                <p:cNvCxnSpPr/>
                <p:nvPr/>
              </p:nvCxnSpPr>
              <p:spPr>
                <a:xfrm>
                  <a:off x="8368511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/>
                <p:cNvCxnSpPr/>
                <p:nvPr/>
              </p:nvCxnSpPr>
              <p:spPr>
                <a:xfrm>
                  <a:off x="5334000" y="2534967"/>
                  <a:ext cx="3265471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/>
                <p:cNvCxnSpPr/>
                <p:nvPr/>
              </p:nvCxnSpPr>
              <p:spPr>
                <a:xfrm>
                  <a:off x="5926054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/>
                <p:cNvCxnSpPr/>
                <p:nvPr/>
              </p:nvCxnSpPr>
              <p:spPr>
                <a:xfrm>
                  <a:off x="8019590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7" name="TextBox 206"/>
              <p:cNvSpPr txBox="1"/>
              <p:nvPr/>
            </p:nvSpPr>
            <p:spPr>
              <a:xfrm>
                <a:off x="5463136" y="2550271"/>
                <a:ext cx="4244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4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" name="TextBox 207"/>
              <p:cNvSpPr txBox="1"/>
              <p:nvPr/>
            </p:nvSpPr>
            <p:spPr>
              <a:xfrm>
                <a:off x="8236693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20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" name="TextBox 208"/>
              <p:cNvSpPr txBox="1"/>
              <p:nvPr/>
            </p:nvSpPr>
            <p:spPr>
              <a:xfrm>
                <a:off x="7852361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18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" name="TextBox 209"/>
              <p:cNvSpPr txBox="1"/>
              <p:nvPr/>
            </p:nvSpPr>
            <p:spPr>
              <a:xfrm>
                <a:off x="7518096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16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" name="TextBox 210"/>
              <p:cNvSpPr txBox="1"/>
              <p:nvPr/>
            </p:nvSpPr>
            <p:spPr>
              <a:xfrm>
                <a:off x="7146281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14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" name="TextBox 211"/>
              <p:cNvSpPr txBox="1"/>
              <p:nvPr/>
            </p:nvSpPr>
            <p:spPr>
              <a:xfrm>
                <a:off x="6813746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12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" name="TextBox 212"/>
              <p:cNvSpPr txBox="1"/>
              <p:nvPr/>
            </p:nvSpPr>
            <p:spPr>
              <a:xfrm>
                <a:off x="6446565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10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" name="TextBox 213"/>
              <p:cNvSpPr txBox="1"/>
              <p:nvPr/>
            </p:nvSpPr>
            <p:spPr>
              <a:xfrm>
                <a:off x="6170945" y="2550271"/>
                <a:ext cx="4244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215" name="TextBox 214"/>
              <p:cNvSpPr txBox="1"/>
              <p:nvPr/>
            </p:nvSpPr>
            <p:spPr>
              <a:xfrm>
                <a:off x="5820223" y="2550271"/>
                <a:ext cx="4244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6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226" name="Group 225"/>
          <p:cNvGrpSpPr/>
          <p:nvPr/>
        </p:nvGrpSpPr>
        <p:grpSpPr>
          <a:xfrm>
            <a:off x="5056234" y="2210115"/>
            <a:ext cx="2171102" cy="500330"/>
            <a:chOff x="3086845" y="2917154"/>
            <a:chExt cx="2171102" cy="500330"/>
          </a:xfrm>
        </p:grpSpPr>
        <p:grpSp>
          <p:nvGrpSpPr>
            <p:cNvPr id="287" name="Group 286"/>
            <p:cNvGrpSpPr/>
            <p:nvPr/>
          </p:nvGrpSpPr>
          <p:grpSpPr>
            <a:xfrm>
              <a:off x="3086845" y="2917154"/>
              <a:ext cx="2171102" cy="498896"/>
              <a:chOff x="2129359" y="2632496"/>
              <a:chExt cx="2171102" cy="498896"/>
            </a:xfrm>
          </p:grpSpPr>
          <p:grpSp>
            <p:nvGrpSpPr>
              <p:cNvPr id="253" name="Group 252"/>
              <p:cNvGrpSpPr/>
              <p:nvPr/>
            </p:nvGrpSpPr>
            <p:grpSpPr>
              <a:xfrm>
                <a:off x="2129359" y="2674192"/>
                <a:ext cx="2171102" cy="457200"/>
                <a:chOff x="2129560" y="3276600"/>
                <a:chExt cx="2171102" cy="457200"/>
              </a:xfrm>
            </p:grpSpPr>
            <p:sp>
              <p:nvSpPr>
                <p:cNvPr id="254" name="TextBox 253"/>
                <p:cNvSpPr txBox="1"/>
                <p:nvPr/>
              </p:nvSpPr>
              <p:spPr>
                <a:xfrm>
                  <a:off x="2129560" y="3426023"/>
                  <a:ext cx="518091" cy="307777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l-GR" sz="1400" b="1" dirty="0" smtClean="0">
                      <a:solidFill>
                        <a:srgbClr val="6AFB21"/>
                      </a:solidFill>
                      <a:latin typeface="Times New Roman" pitchFamily="18" charset="0"/>
                      <a:cs typeface="Times New Roman" pitchFamily="18" charset="0"/>
                    </a:rPr>
                    <a:t>ε</a:t>
                  </a:r>
                  <a:r>
                    <a:rPr lang="en-US" sz="1400" b="1" dirty="0" smtClean="0">
                      <a:solidFill>
                        <a:srgbClr val="6AFB21"/>
                      </a:solidFill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r>
                    <a:rPr lang="el-GR" sz="1400" b="1" dirty="0" smtClean="0">
                      <a:solidFill>
                        <a:srgbClr val="6AFB21"/>
                      </a:solidFill>
                      <a:latin typeface="Times New Roman" pitchFamily="18" charset="0"/>
                      <a:cs typeface="Times New Roman" pitchFamily="18" charset="0"/>
                    </a:rPr>
                    <a:t>ε</a:t>
                  </a:r>
                  <a:r>
                    <a:rPr lang="en-US" sz="1400" b="1" dirty="0" smtClean="0">
                      <a:solidFill>
                        <a:srgbClr val="6AFB21"/>
                      </a:solidFill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</a:p>
              </p:txBody>
            </p:sp>
            <p:sp>
              <p:nvSpPr>
                <p:cNvPr id="259" name="TextBox 258"/>
                <p:cNvSpPr txBox="1"/>
                <p:nvPr/>
              </p:nvSpPr>
              <p:spPr>
                <a:xfrm>
                  <a:off x="2980912" y="3426023"/>
                  <a:ext cx="518091" cy="307777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l-GR" sz="1400" b="1" dirty="0" smtClean="0">
                      <a:solidFill>
                        <a:srgbClr val="934BC9"/>
                      </a:solidFill>
                      <a:latin typeface="Times New Roman" pitchFamily="18" charset="0"/>
                      <a:cs typeface="Times New Roman" pitchFamily="18" charset="0"/>
                    </a:rPr>
                    <a:t>ε</a:t>
                  </a:r>
                  <a:r>
                    <a:rPr lang="en-US" sz="1400" b="1" dirty="0" smtClean="0">
                      <a:solidFill>
                        <a:srgbClr val="934BC9"/>
                      </a:solidFill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  <a:r>
                    <a:rPr lang="el-GR" sz="1400" b="1" dirty="0" smtClean="0">
                      <a:solidFill>
                        <a:srgbClr val="934BC9"/>
                      </a:solidFill>
                      <a:latin typeface="Times New Roman" pitchFamily="18" charset="0"/>
                      <a:cs typeface="Times New Roman" pitchFamily="18" charset="0"/>
                    </a:rPr>
                    <a:t>ε</a:t>
                  </a:r>
                  <a:r>
                    <a:rPr lang="en-US" sz="1400" b="1" dirty="0" smtClean="0">
                      <a:solidFill>
                        <a:srgbClr val="934BC9"/>
                      </a:solidFill>
                      <a:latin typeface="Times New Roman" pitchFamily="18" charset="0"/>
                      <a:cs typeface="Times New Roman" pitchFamily="18" charset="0"/>
                    </a:rPr>
                    <a:t>4</a:t>
                  </a:r>
                  <a:endParaRPr lang="en-US" sz="1400" b="1" dirty="0">
                    <a:solidFill>
                      <a:srgbClr val="934BC9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60" name="TextBox 259"/>
                <p:cNvSpPr txBox="1"/>
                <p:nvPr/>
              </p:nvSpPr>
              <p:spPr>
                <a:xfrm>
                  <a:off x="2532794" y="3426023"/>
                  <a:ext cx="562975" cy="307777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l-GR" sz="1400" b="1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ε</a:t>
                  </a:r>
                  <a:r>
                    <a:rPr lang="en-US" sz="1400" b="1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  <a:r>
                    <a:rPr lang="el-GR" sz="1400" b="1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ε</a:t>
                  </a:r>
                  <a:r>
                    <a:rPr lang="en-US" sz="1400" b="1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3 </a:t>
                  </a:r>
                  <a:endParaRPr lang="en-US" sz="1400" b="1" dirty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61" name="TextBox 260"/>
                <p:cNvSpPr txBox="1"/>
                <p:nvPr/>
              </p:nvSpPr>
              <p:spPr>
                <a:xfrm>
                  <a:off x="3782571" y="3426023"/>
                  <a:ext cx="518091" cy="307777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l-GR" sz="1400" b="1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ε</a:t>
                  </a:r>
                  <a:r>
                    <a:rPr lang="en-US" sz="1400" b="1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r>
                    <a:rPr lang="el-GR" sz="1400" b="1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ε</a:t>
                  </a:r>
                  <a:r>
                    <a:rPr lang="en-US" sz="1400" b="1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4</a:t>
                  </a:r>
                  <a:endParaRPr lang="en-US" sz="14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62" name="TextBox 261"/>
                <p:cNvSpPr txBox="1"/>
                <p:nvPr/>
              </p:nvSpPr>
              <p:spPr>
                <a:xfrm>
                  <a:off x="3381742" y="3426023"/>
                  <a:ext cx="518091" cy="307777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l-GR" sz="1400" b="1" dirty="0" smtClean="0">
                      <a:solidFill>
                        <a:srgbClr val="E52511"/>
                      </a:solidFill>
                      <a:latin typeface="Times New Roman" pitchFamily="18" charset="0"/>
                      <a:cs typeface="Times New Roman" pitchFamily="18" charset="0"/>
                    </a:rPr>
                    <a:t>ε</a:t>
                  </a:r>
                  <a:r>
                    <a:rPr lang="en-US" sz="1400" b="1" dirty="0" smtClean="0">
                      <a:solidFill>
                        <a:srgbClr val="E52511"/>
                      </a:solidFill>
                      <a:latin typeface="Times New Roman" pitchFamily="18" charset="0"/>
                      <a:cs typeface="Times New Roman" pitchFamily="18" charset="0"/>
                    </a:rPr>
                    <a:t>4</a:t>
                  </a:r>
                  <a:r>
                    <a:rPr lang="el-GR" sz="1400" b="1" dirty="0" smtClean="0">
                      <a:solidFill>
                        <a:srgbClr val="E52511"/>
                      </a:solidFill>
                      <a:latin typeface="Times New Roman" pitchFamily="18" charset="0"/>
                      <a:cs typeface="Times New Roman" pitchFamily="18" charset="0"/>
                    </a:rPr>
                    <a:t>ε</a:t>
                  </a:r>
                  <a:r>
                    <a:rPr lang="en-US" sz="1400" b="1" dirty="0" smtClean="0">
                      <a:solidFill>
                        <a:srgbClr val="E52511"/>
                      </a:solidFill>
                      <a:latin typeface="Times New Roman" pitchFamily="18" charset="0"/>
                      <a:cs typeface="Times New Roman" pitchFamily="18" charset="0"/>
                    </a:rPr>
                    <a:t>4</a:t>
                  </a:r>
                </a:p>
              </p:txBody>
            </p:sp>
            <p:sp>
              <p:nvSpPr>
                <p:cNvPr id="264" name="Rounded Rectangle 263"/>
                <p:cNvSpPr/>
                <p:nvPr/>
              </p:nvSpPr>
              <p:spPr>
                <a:xfrm>
                  <a:off x="2164666" y="3276600"/>
                  <a:ext cx="2102533" cy="457200"/>
                </a:xfrm>
                <a:prstGeom prst="round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65" name="TextBox 264"/>
              <p:cNvSpPr txBox="1"/>
              <p:nvPr/>
            </p:nvSpPr>
            <p:spPr>
              <a:xfrm>
                <a:off x="3424811" y="2632496"/>
                <a:ext cx="453970" cy="3077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l-GR" sz="1400" b="1" dirty="0" smtClean="0">
                    <a:latin typeface="Times New Roman" pitchFamily="18" charset="0"/>
                    <a:cs typeface="Times New Roman" pitchFamily="18" charset="0"/>
                  </a:rPr>
                  <a:t>ε</a:t>
                </a:r>
                <a:r>
                  <a:rPr lang="en-US" sz="1400" b="1" dirty="0" smtClean="0">
                    <a:latin typeface="Times New Roman" pitchFamily="18" charset="0"/>
                    <a:cs typeface="Times New Roman" pitchFamily="18" charset="0"/>
                  </a:rPr>
                  <a:t>4+</a:t>
                </a:r>
                <a:endParaRPr lang="en-US" sz="1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6" name="TextBox 265"/>
              <p:cNvSpPr txBox="1"/>
              <p:nvPr/>
            </p:nvSpPr>
            <p:spPr>
              <a:xfrm>
                <a:off x="2386490" y="2645337"/>
                <a:ext cx="410690" cy="3077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l-GR" sz="1400" b="1" dirty="0" smtClean="0">
                    <a:latin typeface="Times New Roman" pitchFamily="18" charset="0"/>
                    <a:cs typeface="Times New Roman" pitchFamily="18" charset="0"/>
                  </a:rPr>
                  <a:t>ε</a:t>
                </a:r>
                <a:r>
                  <a:rPr lang="en-US" sz="1400" b="1" dirty="0" smtClean="0">
                    <a:latin typeface="Times New Roman" pitchFamily="18" charset="0"/>
                    <a:cs typeface="Times New Roman" pitchFamily="18" charset="0"/>
                  </a:rPr>
                  <a:t>4-</a:t>
                </a:r>
                <a:endParaRPr lang="en-US" sz="1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267" name="Straight Connector 266"/>
            <p:cNvCxnSpPr/>
            <p:nvPr/>
          </p:nvCxnSpPr>
          <p:spPr>
            <a:xfrm flipH="1">
              <a:off x="3972416" y="2960284"/>
              <a:ext cx="8626" cy="457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0" name="TextBox 229"/>
          <p:cNvSpPr txBox="1"/>
          <p:nvPr/>
        </p:nvSpPr>
        <p:spPr>
          <a:xfrm>
            <a:off x="0" y="851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Figure e-2. 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APOE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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 Genotypic Variations on Cortical Areas in Children with European Ancestry  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29" name="Group 228"/>
          <p:cNvGrpSpPr/>
          <p:nvPr/>
        </p:nvGrpSpPr>
        <p:grpSpPr>
          <a:xfrm>
            <a:off x="312744" y="398567"/>
            <a:ext cx="4299099" cy="3052816"/>
            <a:chOff x="4495800" y="264538"/>
            <a:chExt cx="4299099" cy="3052816"/>
          </a:xfrm>
        </p:grpSpPr>
        <p:sp>
          <p:nvSpPr>
            <p:cNvPr id="2" name="TextBox 1"/>
            <p:cNvSpPr txBox="1"/>
            <p:nvPr/>
          </p:nvSpPr>
          <p:spPr>
            <a:xfrm rot="16200000">
              <a:off x="3670757" y="1577911"/>
              <a:ext cx="228599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Times New Roman" pitchFamily="18" charset="0"/>
                  <a:cs typeface="Times New Roman" pitchFamily="18" charset="0"/>
                </a:rPr>
                <a:t>R Lateral Occipital Cortical Area (cm</a:t>
              </a:r>
              <a:r>
                <a:rPr lang="en-US" sz="1100" b="1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1100" b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495800" y="264538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029200" y="2251677"/>
              <a:ext cx="589593" cy="245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3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29200" y="1798339"/>
              <a:ext cx="589593" cy="245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29200" y="1345001"/>
              <a:ext cx="589593" cy="245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5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029200" y="438325"/>
              <a:ext cx="589593" cy="245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7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 flipV="1">
              <a:off x="5311649" y="474247"/>
              <a:ext cx="13687" cy="2382919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5029200" y="891663"/>
              <a:ext cx="589593" cy="245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81" name="Group 180"/>
            <p:cNvGrpSpPr/>
            <p:nvPr/>
          </p:nvGrpSpPr>
          <p:grpSpPr>
            <a:xfrm>
              <a:off x="5334000" y="2799353"/>
              <a:ext cx="3460899" cy="518001"/>
              <a:chOff x="5334000" y="2491565"/>
              <a:chExt cx="3460899" cy="518001"/>
            </a:xfrm>
          </p:grpSpPr>
          <p:sp>
            <p:nvSpPr>
              <p:cNvPr id="168" name="TextBox 167"/>
              <p:cNvSpPr txBox="1"/>
              <p:nvPr/>
            </p:nvSpPr>
            <p:spPr>
              <a:xfrm>
                <a:off x="6551613" y="2732567"/>
                <a:ext cx="10683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Age (years</a:t>
                </a:r>
                <a:r>
                  <a:rPr lang="en-US" sz="12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2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80" name="Group 179"/>
              <p:cNvGrpSpPr/>
              <p:nvPr/>
            </p:nvGrpSpPr>
            <p:grpSpPr>
              <a:xfrm>
                <a:off x="5334000" y="2491565"/>
                <a:ext cx="3265471" cy="106215"/>
                <a:chOff x="5334000" y="2470299"/>
                <a:chExt cx="3265471" cy="106215"/>
              </a:xfrm>
            </p:grpSpPr>
            <p:cxnSp>
              <p:nvCxnSpPr>
                <p:cNvPr id="160" name="Straight Connector 159"/>
                <p:cNvCxnSpPr/>
                <p:nvPr/>
              </p:nvCxnSpPr>
              <p:spPr>
                <a:xfrm>
                  <a:off x="5577131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160"/>
                <p:cNvCxnSpPr/>
                <p:nvPr/>
              </p:nvCxnSpPr>
              <p:spPr>
                <a:xfrm>
                  <a:off x="6274976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Straight Connector 161"/>
                <p:cNvCxnSpPr/>
                <p:nvPr/>
              </p:nvCxnSpPr>
              <p:spPr>
                <a:xfrm>
                  <a:off x="6623899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Straight Connector 162"/>
                <p:cNvCxnSpPr/>
                <p:nvPr/>
              </p:nvCxnSpPr>
              <p:spPr>
                <a:xfrm>
                  <a:off x="6972822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/>
                <p:cNvCxnSpPr/>
                <p:nvPr/>
              </p:nvCxnSpPr>
              <p:spPr>
                <a:xfrm>
                  <a:off x="7321744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/>
                <p:cNvCxnSpPr/>
                <p:nvPr/>
              </p:nvCxnSpPr>
              <p:spPr>
                <a:xfrm>
                  <a:off x="7670667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/>
                <p:cNvCxnSpPr/>
                <p:nvPr/>
              </p:nvCxnSpPr>
              <p:spPr>
                <a:xfrm>
                  <a:off x="8368511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166"/>
                <p:cNvCxnSpPr/>
                <p:nvPr/>
              </p:nvCxnSpPr>
              <p:spPr>
                <a:xfrm>
                  <a:off x="5334000" y="2534967"/>
                  <a:ext cx="3265471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168"/>
                <p:cNvCxnSpPr/>
                <p:nvPr/>
              </p:nvCxnSpPr>
              <p:spPr>
                <a:xfrm>
                  <a:off x="5926054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/>
                <p:cNvCxnSpPr/>
                <p:nvPr/>
              </p:nvCxnSpPr>
              <p:spPr>
                <a:xfrm>
                  <a:off x="8019590" y="2470299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1" name="TextBox 170"/>
              <p:cNvSpPr txBox="1"/>
              <p:nvPr/>
            </p:nvSpPr>
            <p:spPr>
              <a:xfrm>
                <a:off x="5463136" y="2550271"/>
                <a:ext cx="4244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4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8236693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20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7852361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18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7518096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16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7146281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14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6813746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12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6446565" y="2550271"/>
                <a:ext cx="5582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10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6170945" y="2550271"/>
                <a:ext cx="4244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79" name="TextBox 178"/>
              <p:cNvSpPr txBox="1"/>
              <p:nvPr/>
            </p:nvSpPr>
            <p:spPr>
              <a:xfrm>
                <a:off x="5820223" y="2550271"/>
                <a:ext cx="4244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6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5029200" y="2714665"/>
              <a:ext cx="589593" cy="245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78204" y="370239"/>
              <a:ext cx="11544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i="1" dirty="0" smtClean="0">
                  <a:latin typeface="Times New Roman" pitchFamily="18" charset="0"/>
                  <a:cs typeface="Times New Roman" pitchFamily="18" charset="0"/>
                </a:rPr>
                <a:t>APOE</a:t>
              </a:r>
              <a:r>
                <a:rPr lang="el-GR" sz="1200" i="1" dirty="0" smtClean="0">
                  <a:latin typeface="Times New Roman" pitchFamily="18" charset="0"/>
                  <a:cs typeface="Times New Roman" pitchFamily="18" charset="0"/>
                </a:rPr>
                <a:t>ε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: p=0.05</a:t>
              </a:r>
            </a:p>
            <a:p>
              <a:pPr algn="r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Age: p&lt;0.0001</a:t>
              </a: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1159909" y="648404"/>
            <a:ext cx="3191437" cy="2268071"/>
            <a:chOff x="-4521199" y="555506"/>
            <a:chExt cx="5451474" cy="2938221"/>
          </a:xfrm>
        </p:grpSpPr>
        <p:pic>
          <p:nvPicPr>
            <p:cNvPr id="6" name="Picture 4" descr="O:\Papers\Submitted\APOE dosage alleles\APOE_rEVISION\European Analysis\Figures\MRI_cort_area.ctx.rh.lateraloccipitalnoe4e4 2.png"/>
            <p:cNvPicPr>
              <a:picLocks noChangeAspect="1" noChangeArrowheads="1"/>
            </p:cNvPicPr>
            <p:nvPr/>
          </p:nvPicPr>
          <p:blipFill>
            <a:blip r:embed="rId5" cstate="print"/>
            <a:srcRect l="8912" t="29648" b="6243"/>
            <a:stretch>
              <a:fillRect/>
            </a:stretch>
          </p:blipFill>
          <p:spPr bwMode="auto">
            <a:xfrm>
              <a:off x="-4521199" y="555506"/>
              <a:ext cx="5451474" cy="2938221"/>
            </a:xfrm>
            <a:prstGeom prst="rect">
              <a:avLst/>
            </a:prstGeom>
            <a:noFill/>
          </p:spPr>
        </p:pic>
        <p:pic>
          <p:nvPicPr>
            <p:cNvPr id="7" name="Picture 5" descr="O:\Papers\Submitted\APOE dosage alleles\APOE_rEVISION\European Analysis\Figures\MRI_cort_area.ctx.rh.lateraloccipitalwithE4E4 2.png"/>
            <p:cNvPicPr>
              <a:picLocks noChangeAspect="1" noChangeArrowheads="1"/>
            </p:cNvPicPr>
            <p:nvPr/>
          </p:nvPicPr>
          <p:blipFill>
            <a:blip r:embed="rId6" cstate="print"/>
            <a:srcRect l="32180" t="40608" r="23782" b="34159"/>
            <a:stretch>
              <a:fillRect/>
            </a:stretch>
          </p:blipFill>
          <p:spPr bwMode="auto">
            <a:xfrm>
              <a:off x="-3128682" y="1057835"/>
              <a:ext cx="2635623" cy="1156447"/>
            </a:xfrm>
            <a:prstGeom prst="rect">
              <a:avLst/>
            </a:prstGeom>
            <a:noFill/>
          </p:spPr>
        </p:pic>
      </p:grpSp>
      <p:grpSp>
        <p:nvGrpSpPr>
          <p:cNvPr id="136" name="Group 135"/>
          <p:cNvGrpSpPr/>
          <p:nvPr/>
        </p:nvGrpSpPr>
        <p:grpSpPr>
          <a:xfrm>
            <a:off x="5325035" y="3621741"/>
            <a:ext cx="3236262" cy="2698377"/>
            <a:chOff x="-3886369" y="713198"/>
            <a:chExt cx="5261144" cy="3223417"/>
          </a:xfrm>
        </p:grpSpPr>
        <p:pic>
          <p:nvPicPr>
            <p:cNvPr id="2057" name="Picture 9" descr="O:\Papers\Submitted\APOE dosage alleles\APOE_rEVISION\European Analysis\Figures\MRI_cort_area.ctx.rh.medialorbitofrontalnoe4e4 2.png"/>
            <p:cNvPicPr>
              <a:picLocks noChangeAspect="1" noChangeArrowheads="1"/>
            </p:cNvPicPr>
            <p:nvPr/>
          </p:nvPicPr>
          <p:blipFill>
            <a:blip r:embed="rId7" cstate="print"/>
            <a:srcRect l="11198" t="13647" b="15530"/>
            <a:stretch>
              <a:fillRect/>
            </a:stretch>
          </p:blipFill>
          <p:spPr bwMode="auto">
            <a:xfrm>
              <a:off x="-3886369" y="713198"/>
              <a:ext cx="5261144" cy="3223417"/>
            </a:xfrm>
            <a:prstGeom prst="rect">
              <a:avLst/>
            </a:prstGeom>
            <a:noFill/>
          </p:spPr>
        </p:pic>
        <p:pic>
          <p:nvPicPr>
            <p:cNvPr id="2056" name="Picture 8" descr="O:\Papers\Submitted\APOE dosage alleles\APOE_rEVISION\European Analysis\Figures\MRI_cort_area.ctx.rh.medialorbitofrontalwithe4e4 2.png"/>
            <p:cNvPicPr>
              <a:picLocks noChangeAspect="1" noChangeArrowheads="1"/>
            </p:cNvPicPr>
            <p:nvPr/>
          </p:nvPicPr>
          <p:blipFill>
            <a:blip r:embed="rId8" cstate="print"/>
            <a:srcRect l="34208" t="16689" r="23124" b="32099"/>
            <a:stretch>
              <a:fillRect/>
            </a:stretch>
          </p:blipFill>
          <p:spPr bwMode="auto">
            <a:xfrm>
              <a:off x="-2519082" y="851647"/>
              <a:ext cx="2519082" cy="233082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Box 159"/>
          <p:cNvSpPr txBox="1"/>
          <p:nvPr/>
        </p:nvSpPr>
        <p:spPr>
          <a:xfrm>
            <a:off x="6073000" y="4336847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4.5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" name="Picture 205" descr="temporal pole bilateral.png"/>
          <p:cNvPicPr>
            <a:picLocks noChangeAspect="1"/>
          </p:cNvPicPr>
          <p:nvPr/>
        </p:nvPicPr>
        <p:blipFill>
          <a:blip r:embed="rId3" cstate="print">
            <a:lum bright="40000" contrast="40000"/>
          </a:blip>
          <a:stretch>
            <a:fillRect/>
          </a:stretch>
        </p:blipFill>
        <p:spPr>
          <a:xfrm>
            <a:off x="4110726" y="4459839"/>
            <a:ext cx="2255587" cy="1502125"/>
          </a:xfrm>
          <a:prstGeom prst="rect">
            <a:avLst/>
          </a:prstGeom>
        </p:spPr>
      </p:pic>
      <p:grpSp>
        <p:nvGrpSpPr>
          <p:cNvPr id="210" name="Group 209"/>
          <p:cNvGrpSpPr/>
          <p:nvPr/>
        </p:nvGrpSpPr>
        <p:grpSpPr>
          <a:xfrm>
            <a:off x="243774" y="603843"/>
            <a:ext cx="4329324" cy="2652454"/>
            <a:chOff x="243774" y="603843"/>
            <a:chExt cx="4329324" cy="2652454"/>
          </a:xfrm>
        </p:grpSpPr>
        <p:pic>
          <p:nvPicPr>
            <p:cNvPr id="308" name="Image 307"/>
            <p:cNvPicPr>
              <a:picLocks noChangeAspect="1"/>
            </p:cNvPicPr>
            <p:nvPr/>
          </p:nvPicPr>
          <p:blipFill>
            <a:blip r:embed="rId4" cstate="print">
              <a:lum bright="-3000" contrast="7000"/>
            </a:blip>
            <a:srcRect l="25491" t="7733" r="21249" b="10121"/>
            <a:stretch>
              <a:fillRect/>
            </a:stretch>
          </p:blipFill>
          <p:spPr>
            <a:xfrm>
              <a:off x="243774" y="1143991"/>
              <a:ext cx="1621491" cy="1176503"/>
            </a:xfrm>
            <a:prstGeom prst="rect">
              <a:avLst/>
            </a:prstGeom>
          </p:spPr>
        </p:pic>
        <p:sp>
          <p:nvSpPr>
            <p:cNvPr id="303" name="TextBox 302"/>
            <p:cNvSpPr txBox="1">
              <a:spLocks noChangeAspect="1"/>
            </p:cNvSpPr>
            <p:nvPr/>
          </p:nvSpPr>
          <p:spPr>
            <a:xfrm>
              <a:off x="271131" y="603843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97" name="Straight Arrow Connector 296"/>
            <p:cNvCxnSpPr/>
            <p:nvPr/>
          </p:nvCxnSpPr>
          <p:spPr>
            <a:xfrm flipH="1">
              <a:off x="1426314" y="1199061"/>
              <a:ext cx="91932" cy="34280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  <a:effectLst>
              <a:outerShdw blurRad="50800" dist="50800" dir="5400000" algn="ctr" rotWithShape="0">
                <a:schemeClr val="tx1">
                  <a:lumMod val="95000"/>
                  <a:lumOff val="5000"/>
                  <a:alpha val="74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TextBox 299"/>
            <p:cNvSpPr txBox="1"/>
            <p:nvPr/>
          </p:nvSpPr>
          <p:spPr>
            <a:xfrm>
              <a:off x="414067" y="2231164"/>
              <a:ext cx="9861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Left Lateral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8" name="TextBox 297"/>
            <p:cNvSpPr txBox="1"/>
            <p:nvPr/>
          </p:nvSpPr>
          <p:spPr>
            <a:xfrm>
              <a:off x="1271686" y="1013173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IPG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75" name="Group 274"/>
            <p:cNvGrpSpPr/>
            <p:nvPr/>
          </p:nvGrpSpPr>
          <p:grpSpPr>
            <a:xfrm>
              <a:off x="1683591" y="630479"/>
              <a:ext cx="2889507" cy="2625818"/>
              <a:chOff x="2605312" y="354436"/>
              <a:chExt cx="2889507" cy="2625818"/>
            </a:xfrm>
          </p:grpSpPr>
          <p:sp>
            <p:nvSpPr>
              <p:cNvPr id="87" name="TextBox 86"/>
              <p:cNvSpPr txBox="1"/>
              <p:nvPr/>
            </p:nvSpPr>
            <p:spPr>
              <a:xfrm>
                <a:off x="3485936" y="470147"/>
                <a:ext cx="2008883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000" i="1" dirty="0" smtClean="0">
                    <a:latin typeface="Times New Roman" pitchFamily="18" charset="0"/>
                    <a:cs typeface="Times New Roman" pitchFamily="18" charset="0"/>
                  </a:rPr>
                  <a:t>APOE</a:t>
                </a:r>
                <a:r>
                  <a:rPr lang="el-GR" sz="1000" i="1" dirty="0" smtClean="0">
                    <a:latin typeface="Times New Roman" pitchFamily="18" charset="0"/>
                    <a:cs typeface="Times New Roman" pitchFamily="18" charset="0"/>
                  </a:rPr>
                  <a:t>ε </a:t>
                </a:r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x Age-Interaction:</a:t>
                </a:r>
                <a:r>
                  <a:rPr lang="en-US" sz="10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p=0.02</a:t>
                </a:r>
              </a:p>
              <a:p>
                <a:pPr algn="r"/>
                <a:r>
                  <a:rPr lang="en-US" sz="1000" i="1" dirty="0" smtClean="0">
                    <a:latin typeface="Times New Roman" pitchFamily="18" charset="0"/>
                    <a:cs typeface="Times New Roman" pitchFamily="18" charset="0"/>
                  </a:rPr>
                  <a:t>APOE</a:t>
                </a:r>
                <a:r>
                  <a:rPr lang="el-GR" sz="1000" i="1" dirty="0" smtClean="0">
                    <a:latin typeface="Times New Roman" pitchFamily="18" charset="0"/>
                    <a:cs typeface="Times New Roman" pitchFamily="18" charset="0"/>
                  </a:rPr>
                  <a:t>ε</a:t>
                </a:r>
                <a:r>
                  <a:rPr lang="en-US" sz="1000" i="1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 p= 0.53</a:t>
                </a:r>
              </a:p>
              <a:p>
                <a:pPr algn="r"/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Age: p&lt;0.0001</a:t>
                </a: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2748125" y="1608097"/>
                <a:ext cx="431528" cy="246221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15.0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2748125" y="1340707"/>
                <a:ext cx="431528" cy="246221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17.5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2748125" y="1067379"/>
                <a:ext cx="431528" cy="246221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20.0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04" name="Straight Connector 103"/>
              <p:cNvCxnSpPr/>
              <p:nvPr/>
            </p:nvCxnSpPr>
            <p:spPr>
              <a:xfrm flipV="1">
                <a:off x="3120744" y="553007"/>
                <a:ext cx="0" cy="200121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TextBox 121"/>
              <p:cNvSpPr txBox="1"/>
              <p:nvPr/>
            </p:nvSpPr>
            <p:spPr>
              <a:xfrm>
                <a:off x="2748125" y="1858490"/>
                <a:ext cx="431528" cy="246221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12.5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2748125" y="591979"/>
                <a:ext cx="431528" cy="246221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25.0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2748125" y="805927"/>
                <a:ext cx="431528" cy="246221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22.5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2748125" y="2422141"/>
                <a:ext cx="431528" cy="246221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7.50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2748125" y="2133600"/>
                <a:ext cx="431528" cy="246221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10.0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4" name="Group 178"/>
              <p:cNvGrpSpPr/>
              <p:nvPr/>
            </p:nvGrpSpPr>
            <p:grpSpPr>
              <a:xfrm>
                <a:off x="3130669" y="2466975"/>
                <a:ext cx="2358369" cy="513279"/>
                <a:chOff x="563162" y="2614924"/>
                <a:chExt cx="2129769" cy="513279"/>
              </a:xfrm>
            </p:grpSpPr>
            <p:cxnSp>
              <p:nvCxnSpPr>
                <p:cNvPr id="180" name="Straight Connector 179"/>
                <p:cNvCxnSpPr/>
                <p:nvPr/>
              </p:nvCxnSpPr>
              <p:spPr>
                <a:xfrm>
                  <a:off x="717604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/>
                <p:cNvCxnSpPr/>
                <p:nvPr/>
              </p:nvCxnSpPr>
              <p:spPr>
                <a:xfrm>
                  <a:off x="1160890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/>
                <p:cNvCxnSpPr/>
                <p:nvPr/>
              </p:nvCxnSpPr>
              <p:spPr>
                <a:xfrm>
                  <a:off x="1382533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/>
                <p:cNvCxnSpPr/>
                <p:nvPr/>
              </p:nvCxnSpPr>
              <p:spPr>
                <a:xfrm>
                  <a:off x="1604176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/>
                <p:cNvCxnSpPr/>
                <p:nvPr/>
              </p:nvCxnSpPr>
              <p:spPr>
                <a:xfrm>
                  <a:off x="1825819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/>
                <p:cNvCxnSpPr/>
                <p:nvPr/>
              </p:nvCxnSpPr>
              <p:spPr>
                <a:xfrm>
                  <a:off x="2047462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/>
                <p:cNvCxnSpPr/>
                <p:nvPr/>
              </p:nvCxnSpPr>
              <p:spPr>
                <a:xfrm>
                  <a:off x="2490747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/>
                <p:cNvCxnSpPr/>
                <p:nvPr/>
              </p:nvCxnSpPr>
              <p:spPr>
                <a:xfrm>
                  <a:off x="563162" y="2698804"/>
                  <a:ext cx="2074296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8" name="TextBox 187"/>
                <p:cNvSpPr txBox="1"/>
                <p:nvPr/>
              </p:nvSpPr>
              <p:spPr>
                <a:xfrm>
                  <a:off x="1143000" y="2851204"/>
                  <a:ext cx="81964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Age (years</a:t>
                  </a:r>
                  <a:r>
                    <a:rPr lang="en-US" sz="1200" dirty="0" smtClean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)</a:t>
                  </a:r>
                  <a:endParaRPr lang="en-US" sz="1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189" name="Straight Connector 188"/>
                <p:cNvCxnSpPr/>
                <p:nvPr/>
              </p:nvCxnSpPr>
              <p:spPr>
                <a:xfrm>
                  <a:off x="939247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/>
                <p:cNvCxnSpPr/>
                <p:nvPr/>
              </p:nvCxnSpPr>
              <p:spPr>
                <a:xfrm>
                  <a:off x="2269105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1" name="TextBox 190"/>
                <p:cNvSpPr txBox="1"/>
                <p:nvPr/>
              </p:nvSpPr>
              <p:spPr>
                <a:xfrm>
                  <a:off x="576525" y="2679592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4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2" name="TextBox 191"/>
                <p:cNvSpPr txBox="1"/>
                <p:nvPr/>
              </p:nvSpPr>
              <p:spPr>
                <a:xfrm>
                  <a:off x="2338347" y="2679592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20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3" name="TextBox 192"/>
                <p:cNvSpPr txBox="1"/>
                <p:nvPr/>
              </p:nvSpPr>
              <p:spPr>
                <a:xfrm>
                  <a:off x="2094211" y="2679592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18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4" name="TextBox 193"/>
                <p:cNvSpPr txBox="1"/>
                <p:nvPr/>
              </p:nvSpPr>
              <p:spPr>
                <a:xfrm>
                  <a:off x="1881879" y="2679592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16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5" name="TextBox 194"/>
                <p:cNvSpPr txBox="1"/>
                <p:nvPr/>
              </p:nvSpPr>
              <p:spPr>
                <a:xfrm>
                  <a:off x="1645694" y="2679592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14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6" name="TextBox 195"/>
                <p:cNvSpPr txBox="1"/>
                <p:nvPr/>
              </p:nvSpPr>
              <p:spPr>
                <a:xfrm>
                  <a:off x="1434461" y="2679592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12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7" name="TextBox 196"/>
                <p:cNvSpPr txBox="1"/>
                <p:nvPr/>
              </p:nvSpPr>
              <p:spPr>
                <a:xfrm>
                  <a:off x="1201220" y="2679592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10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8" name="TextBox 197"/>
                <p:cNvSpPr txBox="1"/>
                <p:nvPr/>
              </p:nvSpPr>
              <p:spPr>
                <a:xfrm>
                  <a:off x="1026140" y="2679592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itchFamily="34" charset="0"/>
                      <a:cs typeface="Arial" pitchFamily="34" charset="0"/>
                    </a:rPr>
                    <a:t>8</a:t>
                  </a:r>
                </a:p>
              </p:txBody>
            </p:sp>
            <p:sp>
              <p:nvSpPr>
                <p:cNvPr id="199" name="TextBox 198"/>
                <p:cNvSpPr txBox="1"/>
                <p:nvPr/>
              </p:nvSpPr>
              <p:spPr>
                <a:xfrm>
                  <a:off x="803354" y="2679592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6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24" name="TextBox 123"/>
              <p:cNvSpPr txBox="1"/>
              <p:nvPr/>
            </p:nvSpPr>
            <p:spPr>
              <a:xfrm rot="16200000">
                <a:off x="1555666" y="1404082"/>
                <a:ext cx="23455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Times New Roman" pitchFamily="18" charset="0"/>
                    <a:cs typeface="Times New Roman" pitchFamily="18" charset="0"/>
                  </a:rPr>
                  <a:t>L Inferior Parietal </a:t>
                </a:r>
                <a:r>
                  <a:rPr lang="en-US" sz="1000" b="1" dirty="0" err="1" smtClean="0">
                    <a:latin typeface="Times New Roman" pitchFamily="18" charset="0"/>
                    <a:cs typeface="Times New Roman" pitchFamily="18" charset="0"/>
                  </a:rPr>
                  <a:t>Gyral</a:t>
                </a:r>
                <a:r>
                  <a:rPr lang="en-US" sz="1000" b="1" dirty="0" smtClean="0">
                    <a:latin typeface="Times New Roman" pitchFamily="18" charset="0"/>
                    <a:cs typeface="Times New Roman" pitchFamily="18" charset="0"/>
                  </a:rPr>
                  <a:t> Volume (cm</a:t>
                </a:r>
                <a:r>
                  <a:rPr lang="en-US" sz="1000" b="1" baseline="30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sz="1000" b="1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28" name="Group 310"/>
          <p:cNvGrpSpPr/>
          <p:nvPr/>
        </p:nvGrpSpPr>
        <p:grpSpPr>
          <a:xfrm>
            <a:off x="4231036" y="3180475"/>
            <a:ext cx="2206369" cy="516148"/>
            <a:chOff x="4956431" y="2947356"/>
            <a:chExt cx="2206369" cy="516148"/>
          </a:xfrm>
        </p:grpSpPr>
        <p:grpSp>
          <p:nvGrpSpPr>
            <p:cNvPr id="29" name="Group 281"/>
            <p:cNvGrpSpPr/>
            <p:nvPr/>
          </p:nvGrpSpPr>
          <p:grpSpPr>
            <a:xfrm>
              <a:off x="4956431" y="3006304"/>
              <a:ext cx="2206369" cy="457200"/>
              <a:chOff x="2111927" y="3276600"/>
              <a:chExt cx="2206369" cy="457200"/>
            </a:xfrm>
          </p:grpSpPr>
          <p:sp>
            <p:nvSpPr>
              <p:cNvPr id="287" name="TextBox 286"/>
              <p:cNvSpPr txBox="1"/>
              <p:nvPr/>
            </p:nvSpPr>
            <p:spPr>
              <a:xfrm>
                <a:off x="2111927" y="3426023"/>
                <a:ext cx="553358" cy="3077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l-GR" sz="1400" b="1" dirty="0" smtClean="0">
                    <a:solidFill>
                      <a:srgbClr val="6AFB21"/>
                    </a:solidFill>
                    <a:latin typeface="Arial" pitchFamily="34" charset="0"/>
                    <a:cs typeface="Arial" pitchFamily="34" charset="0"/>
                  </a:rPr>
                  <a:t>ε</a:t>
                </a:r>
                <a:r>
                  <a:rPr lang="en-US" sz="1400" b="1" dirty="0" smtClean="0">
                    <a:solidFill>
                      <a:srgbClr val="6AFB21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l-GR" sz="1400" b="1" dirty="0" smtClean="0">
                    <a:solidFill>
                      <a:srgbClr val="6AFB21"/>
                    </a:solidFill>
                    <a:latin typeface="Arial" pitchFamily="34" charset="0"/>
                    <a:cs typeface="Arial" pitchFamily="34" charset="0"/>
                  </a:rPr>
                  <a:t>ε</a:t>
                </a:r>
                <a:r>
                  <a:rPr lang="en-US" sz="1400" b="1" dirty="0" smtClean="0">
                    <a:solidFill>
                      <a:srgbClr val="6AFB21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288" name="TextBox 287"/>
              <p:cNvSpPr txBox="1"/>
              <p:nvPr/>
            </p:nvSpPr>
            <p:spPr>
              <a:xfrm>
                <a:off x="2963279" y="3426023"/>
                <a:ext cx="553358" cy="3077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l-GR" sz="1400" b="1" dirty="0" smtClean="0">
                    <a:solidFill>
                      <a:srgbClr val="934BC9"/>
                    </a:solidFill>
                    <a:latin typeface="Arial" pitchFamily="34" charset="0"/>
                    <a:cs typeface="Arial" pitchFamily="34" charset="0"/>
                  </a:rPr>
                  <a:t>ε</a:t>
                </a:r>
                <a:r>
                  <a:rPr lang="en-US" sz="1400" b="1" dirty="0" smtClean="0">
                    <a:solidFill>
                      <a:srgbClr val="934BC9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el-GR" sz="1400" b="1" dirty="0" smtClean="0">
                    <a:solidFill>
                      <a:srgbClr val="934BC9"/>
                    </a:solidFill>
                    <a:latin typeface="Arial" pitchFamily="34" charset="0"/>
                    <a:cs typeface="Arial" pitchFamily="34" charset="0"/>
                  </a:rPr>
                  <a:t>ε</a:t>
                </a:r>
                <a:r>
                  <a:rPr lang="en-US" sz="1400" b="1" dirty="0" smtClean="0">
                    <a:solidFill>
                      <a:srgbClr val="934BC9"/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endParaRPr lang="en-US" sz="1400" b="1" dirty="0">
                  <a:solidFill>
                    <a:srgbClr val="934BC9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9" name="TextBox 288"/>
              <p:cNvSpPr txBox="1"/>
              <p:nvPr/>
            </p:nvSpPr>
            <p:spPr>
              <a:xfrm>
                <a:off x="2512757" y="3426023"/>
                <a:ext cx="603050" cy="3077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l-GR" sz="1400" b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ε</a:t>
                </a:r>
                <a:r>
                  <a:rPr lang="en-US" sz="1400" b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el-GR" sz="1400" b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ε</a:t>
                </a:r>
                <a:r>
                  <a:rPr lang="en-US" sz="1400" b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3 </a:t>
                </a:r>
                <a:endParaRPr lang="en-US" sz="1400" b="1" dirty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" name="TextBox 289"/>
              <p:cNvSpPr txBox="1"/>
              <p:nvPr/>
            </p:nvSpPr>
            <p:spPr>
              <a:xfrm>
                <a:off x="3764938" y="3426023"/>
                <a:ext cx="553358" cy="3077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l-GR" sz="1400" b="1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ε</a:t>
                </a:r>
                <a:r>
                  <a:rPr lang="en-US" sz="1400" b="1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l-GR" sz="1400" b="1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ε</a:t>
                </a:r>
                <a:r>
                  <a:rPr lang="en-US" sz="1400" b="1" dirty="0" smtClean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endParaRPr lang="en-US" sz="1400" b="1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1" name="TextBox 290"/>
              <p:cNvSpPr txBox="1"/>
              <p:nvPr/>
            </p:nvSpPr>
            <p:spPr>
              <a:xfrm>
                <a:off x="3364109" y="3426023"/>
                <a:ext cx="553358" cy="3077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l-GR" sz="1400" b="1" dirty="0" smtClean="0">
                    <a:solidFill>
                      <a:srgbClr val="E52511"/>
                    </a:solidFill>
                    <a:latin typeface="Arial" pitchFamily="34" charset="0"/>
                    <a:cs typeface="Arial" pitchFamily="34" charset="0"/>
                  </a:rPr>
                  <a:t>ε</a:t>
                </a:r>
                <a:r>
                  <a:rPr lang="en-US" sz="1400" b="1" dirty="0" smtClean="0">
                    <a:solidFill>
                      <a:srgbClr val="E52511"/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r>
                  <a:rPr lang="el-GR" sz="1400" b="1" dirty="0" smtClean="0">
                    <a:solidFill>
                      <a:srgbClr val="E52511"/>
                    </a:solidFill>
                    <a:latin typeface="Arial" pitchFamily="34" charset="0"/>
                    <a:cs typeface="Arial" pitchFamily="34" charset="0"/>
                  </a:rPr>
                  <a:t>ε</a:t>
                </a:r>
                <a:r>
                  <a:rPr lang="en-US" sz="1400" b="1" dirty="0" smtClean="0">
                    <a:solidFill>
                      <a:srgbClr val="E52511"/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295" name="Rounded Rectangle 294"/>
              <p:cNvSpPr/>
              <p:nvPr/>
            </p:nvSpPr>
            <p:spPr>
              <a:xfrm>
                <a:off x="2186672" y="3276600"/>
                <a:ext cx="2080527" cy="4572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06" name="Straight Connector 305"/>
            <p:cNvCxnSpPr/>
            <p:nvPr/>
          </p:nvCxnSpPr>
          <p:spPr>
            <a:xfrm flipH="1">
              <a:off x="5868254" y="2990486"/>
              <a:ext cx="8626" cy="4572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9" name="TextBox 308"/>
            <p:cNvSpPr txBox="1"/>
            <p:nvPr/>
          </p:nvSpPr>
          <p:spPr>
            <a:xfrm>
              <a:off x="6231718" y="2947356"/>
              <a:ext cx="473207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l-GR" sz="1400" b="1" dirty="0" smtClean="0">
                  <a:latin typeface="Arial" pitchFamily="34" charset="0"/>
                  <a:cs typeface="Arial" pitchFamily="34" charset="0"/>
                </a:rPr>
                <a:t>ε</a:t>
              </a: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4+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" name="TextBox 309"/>
            <p:cNvSpPr txBox="1"/>
            <p:nvPr/>
          </p:nvSpPr>
          <p:spPr>
            <a:xfrm>
              <a:off x="5286799" y="2960197"/>
              <a:ext cx="428323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l-GR" sz="1400" b="1" dirty="0" smtClean="0">
                  <a:latin typeface="Arial" pitchFamily="34" charset="0"/>
                  <a:cs typeface="Arial" pitchFamily="34" charset="0"/>
                </a:rPr>
                <a:t>ε</a:t>
              </a: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4-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4" name="TextBox 203"/>
          <p:cNvSpPr txBox="1"/>
          <p:nvPr/>
        </p:nvSpPr>
        <p:spPr>
          <a:xfrm>
            <a:off x="234668" y="73792"/>
            <a:ext cx="8812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Figure e-3. 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APOE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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-by-Age Interactions or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APOE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effects on Selected Cortical Volumes and Thickness in Children with Primarily European Ancestry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6756658" y="3789402"/>
            <a:ext cx="18726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APOE</a:t>
            </a:r>
            <a:r>
              <a:rPr lang="el-GR" sz="1000" i="1" dirty="0" smtClean="0">
                <a:latin typeface="Times New Roman" pitchFamily="18" charset="0"/>
                <a:cs typeface="Times New Roman" pitchFamily="18" charset="0"/>
              </a:rPr>
              <a:t>ε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x Age-Interaction: p&gt;0.5</a:t>
            </a:r>
          </a:p>
          <a:p>
            <a:pPr algn="r"/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APOE</a:t>
            </a:r>
            <a:r>
              <a:rPr lang="el-GR" sz="1000" i="1" dirty="0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p=0.79</a:t>
            </a:r>
          </a:p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Age: p=0.002</a:t>
            </a:r>
          </a:p>
        </p:txBody>
      </p:sp>
      <p:cxnSp>
        <p:nvCxnSpPr>
          <p:cNvPr id="143" name="Straight Connector 142"/>
          <p:cNvCxnSpPr/>
          <p:nvPr/>
        </p:nvCxnSpPr>
        <p:spPr>
          <a:xfrm flipV="1">
            <a:off x="6370257" y="4162084"/>
            <a:ext cx="0" cy="204475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/>
          <p:cNvSpPr txBox="1"/>
          <p:nvPr/>
        </p:nvSpPr>
        <p:spPr>
          <a:xfrm rot="16200000">
            <a:off x="4968075" y="4980331"/>
            <a:ext cx="19704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  Temporal Pole Thickness (mm)</a:t>
            </a:r>
            <a:endParaRPr 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6073000" y="4907848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4.0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073000" y="5478849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3.5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073000" y="6049851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3.0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232"/>
          <p:cNvGrpSpPr/>
          <p:nvPr/>
        </p:nvGrpSpPr>
        <p:grpSpPr>
          <a:xfrm>
            <a:off x="6378914" y="6116121"/>
            <a:ext cx="2358369" cy="513279"/>
            <a:chOff x="563162" y="2614924"/>
            <a:chExt cx="2129769" cy="513279"/>
          </a:xfrm>
        </p:grpSpPr>
        <p:cxnSp>
          <p:nvCxnSpPr>
            <p:cNvPr id="234" name="Straight Connector 233"/>
            <p:cNvCxnSpPr/>
            <p:nvPr/>
          </p:nvCxnSpPr>
          <p:spPr>
            <a:xfrm>
              <a:off x="717604" y="2614924"/>
              <a:ext cx="0" cy="106215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>
              <a:off x="1160890" y="2614924"/>
              <a:ext cx="0" cy="106215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>
              <a:off x="1382533" y="2614924"/>
              <a:ext cx="0" cy="106215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>
              <a:off x="1604176" y="2614924"/>
              <a:ext cx="0" cy="106215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>
              <a:off x="1825819" y="2614924"/>
              <a:ext cx="0" cy="106215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>
              <a:off x="2047462" y="2614924"/>
              <a:ext cx="0" cy="106215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>
              <a:off x="2490747" y="2614924"/>
              <a:ext cx="0" cy="106215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>
              <a:off x="563162" y="2698804"/>
              <a:ext cx="2074296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TextBox 241"/>
            <p:cNvSpPr txBox="1"/>
            <p:nvPr/>
          </p:nvSpPr>
          <p:spPr>
            <a:xfrm>
              <a:off x="1143000" y="2851204"/>
              <a:ext cx="8196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Age (years</a:t>
              </a:r>
              <a:r>
                <a:rPr lang="en-US" sz="12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43" name="Straight Connector 242"/>
            <p:cNvCxnSpPr/>
            <p:nvPr/>
          </p:nvCxnSpPr>
          <p:spPr>
            <a:xfrm>
              <a:off x="939247" y="2614924"/>
              <a:ext cx="0" cy="106215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>
              <a:off x="2269105" y="2614924"/>
              <a:ext cx="0" cy="106215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TextBox 244"/>
            <p:cNvSpPr txBox="1"/>
            <p:nvPr/>
          </p:nvSpPr>
          <p:spPr>
            <a:xfrm>
              <a:off x="576525" y="2679592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" name="TextBox 245"/>
            <p:cNvSpPr txBox="1"/>
            <p:nvPr/>
          </p:nvSpPr>
          <p:spPr>
            <a:xfrm>
              <a:off x="2338347" y="267959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" name="TextBox 246"/>
            <p:cNvSpPr txBox="1"/>
            <p:nvPr/>
          </p:nvSpPr>
          <p:spPr>
            <a:xfrm>
              <a:off x="2094211" y="267959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18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1881879" y="267959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16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" name="TextBox 248"/>
            <p:cNvSpPr txBox="1"/>
            <p:nvPr/>
          </p:nvSpPr>
          <p:spPr>
            <a:xfrm>
              <a:off x="1645694" y="267959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1434461" y="267959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12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1201220" y="267959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2" name="TextBox 251"/>
            <p:cNvSpPr txBox="1"/>
            <p:nvPr/>
          </p:nvSpPr>
          <p:spPr>
            <a:xfrm>
              <a:off x="1026140" y="2679592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  <p:sp>
          <p:nvSpPr>
            <p:cNvPr id="253" name="TextBox 252"/>
            <p:cNvSpPr txBox="1"/>
            <p:nvPr/>
          </p:nvSpPr>
          <p:spPr>
            <a:xfrm>
              <a:off x="803354" y="2679592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85" name="TextBox 284"/>
          <p:cNvSpPr txBox="1">
            <a:spLocks noChangeAspect="1"/>
          </p:cNvSpPr>
          <p:nvPr/>
        </p:nvSpPr>
        <p:spPr>
          <a:xfrm>
            <a:off x="4662586" y="378205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(d)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1" name="TextBox 225"/>
          <p:cNvSpPr txBox="1"/>
          <p:nvPr/>
        </p:nvSpPr>
        <p:spPr>
          <a:xfrm>
            <a:off x="4749135" y="5741429"/>
            <a:ext cx="10530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Temporal pole</a:t>
            </a:r>
            <a:endParaRPr lang="en-US" sz="105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3" name="Straight Arrow Connector 202"/>
          <p:cNvCxnSpPr/>
          <p:nvPr/>
        </p:nvCxnSpPr>
        <p:spPr>
          <a:xfrm rot="18480000" flipV="1">
            <a:off x="4996817" y="5544088"/>
            <a:ext cx="113304" cy="275217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/>
          <p:cNvCxnSpPr/>
          <p:nvPr/>
        </p:nvCxnSpPr>
        <p:spPr>
          <a:xfrm rot="720000" flipH="1" flipV="1">
            <a:off x="5289952" y="5577056"/>
            <a:ext cx="24385" cy="243840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TextBox 301"/>
          <p:cNvSpPr txBox="1"/>
          <p:nvPr/>
        </p:nvSpPr>
        <p:spPr>
          <a:xfrm>
            <a:off x="4785318" y="4322461"/>
            <a:ext cx="75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Anterior</a:t>
            </a:r>
          </a:p>
        </p:txBody>
      </p:sp>
      <p:grpSp>
        <p:nvGrpSpPr>
          <p:cNvPr id="233" name="Group 232"/>
          <p:cNvGrpSpPr/>
          <p:nvPr/>
        </p:nvGrpSpPr>
        <p:grpSpPr>
          <a:xfrm>
            <a:off x="-241540" y="3780775"/>
            <a:ext cx="4814637" cy="2839998"/>
            <a:chOff x="-241540" y="3780775"/>
            <a:chExt cx="4814637" cy="2839998"/>
          </a:xfrm>
        </p:grpSpPr>
        <p:grpSp>
          <p:nvGrpSpPr>
            <p:cNvPr id="278" name="Group 277"/>
            <p:cNvGrpSpPr/>
            <p:nvPr/>
          </p:nvGrpSpPr>
          <p:grpSpPr>
            <a:xfrm>
              <a:off x="1683591" y="3780775"/>
              <a:ext cx="2889506" cy="2839998"/>
              <a:chOff x="2666999" y="3789402"/>
              <a:chExt cx="2889506" cy="2839998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 flipV="1">
                <a:off x="3182430" y="4051525"/>
                <a:ext cx="0" cy="2147263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 rot="16200000">
                <a:off x="1675862" y="5001090"/>
                <a:ext cx="222849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Times New Roman" pitchFamily="18" charset="0"/>
                    <a:cs typeface="Times New Roman" pitchFamily="18" charset="0"/>
                  </a:rPr>
                  <a:t>R Isthmus </a:t>
                </a:r>
                <a:r>
                  <a:rPr lang="en-US" sz="1000" b="1" dirty="0" err="1" smtClean="0">
                    <a:latin typeface="Times New Roman" pitchFamily="18" charset="0"/>
                    <a:cs typeface="Times New Roman" pitchFamily="18" charset="0"/>
                  </a:rPr>
                  <a:t>Cingulate</a:t>
                </a:r>
                <a:r>
                  <a:rPr lang="en-US" sz="1000" b="1" dirty="0" smtClean="0">
                    <a:latin typeface="Times New Roman" pitchFamily="18" charset="0"/>
                    <a:cs typeface="Times New Roman" pitchFamily="18" charset="0"/>
                  </a:rPr>
                  <a:t> Thickness (mm)</a:t>
                </a:r>
                <a:endParaRPr lang="en-US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6" name="Group 183"/>
              <p:cNvGrpSpPr/>
              <p:nvPr/>
            </p:nvGrpSpPr>
            <p:grpSpPr>
              <a:xfrm>
                <a:off x="2801272" y="4111629"/>
                <a:ext cx="431528" cy="2196557"/>
                <a:chOff x="7353854" y="980514"/>
                <a:chExt cx="573043" cy="2982861"/>
              </a:xfrm>
            </p:grpSpPr>
            <p:sp>
              <p:nvSpPr>
                <p:cNvPr id="69" name="TextBox 68"/>
                <p:cNvSpPr txBox="1"/>
                <p:nvPr/>
              </p:nvSpPr>
              <p:spPr>
                <a:xfrm>
                  <a:off x="7353854" y="3183113"/>
                  <a:ext cx="573043" cy="3343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2.50</a:t>
                  </a:r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0" name="TextBox 69"/>
                <p:cNvSpPr txBox="1"/>
                <p:nvPr/>
              </p:nvSpPr>
              <p:spPr>
                <a:xfrm>
                  <a:off x="7353854" y="980514"/>
                  <a:ext cx="573043" cy="3343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3.75</a:t>
                  </a:r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1" name="TextBox 70"/>
                <p:cNvSpPr txBox="1"/>
                <p:nvPr/>
              </p:nvSpPr>
              <p:spPr>
                <a:xfrm>
                  <a:off x="7353854" y="2737214"/>
                  <a:ext cx="573043" cy="3343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2.75</a:t>
                  </a:r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7353854" y="1845415"/>
                  <a:ext cx="573043" cy="3343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3.25</a:t>
                  </a:r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7353854" y="3629014"/>
                  <a:ext cx="573043" cy="3343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2.25</a:t>
                  </a:r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7353854" y="2291315"/>
                  <a:ext cx="573043" cy="3343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3.00</a:t>
                  </a:r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7353854" y="1399517"/>
                  <a:ext cx="573043" cy="3343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3.50</a:t>
                  </a:r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62" name="TextBox 61"/>
              <p:cNvSpPr txBox="1"/>
              <p:nvPr/>
            </p:nvSpPr>
            <p:spPr>
              <a:xfrm>
                <a:off x="3483502" y="3789402"/>
                <a:ext cx="2073003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000" i="1" dirty="0" smtClean="0">
                    <a:latin typeface="Times New Roman" pitchFamily="18" charset="0"/>
                    <a:cs typeface="Times New Roman" pitchFamily="18" charset="0"/>
                  </a:rPr>
                  <a:t>APOE</a:t>
                </a:r>
                <a:r>
                  <a:rPr lang="el-GR" sz="1000" i="1" dirty="0" smtClean="0">
                    <a:latin typeface="Times New Roman" pitchFamily="18" charset="0"/>
                    <a:cs typeface="Times New Roman" pitchFamily="18" charset="0"/>
                  </a:rPr>
                  <a:t>ε </a:t>
                </a:r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x Age-Interaction: p=0.009</a:t>
                </a:r>
              </a:p>
              <a:p>
                <a:pPr algn="r"/>
                <a:r>
                  <a:rPr lang="en-US" sz="1000" i="1" dirty="0" smtClean="0">
                    <a:latin typeface="Times New Roman" pitchFamily="18" charset="0"/>
                    <a:cs typeface="Times New Roman" pitchFamily="18" charset="0"/>
                  </a:rPr>
                  <a:t>APOE</a:t>
                </a:r>
                <a:r>
                  <a:rPr lang="el-GR" sz="1000" i="1" dirty="0" smtClean="0">
                    <a:latin typeface="Times New Roman" pitchFamily="18" charset="0"/>
                    <a:cs typeface="Times New Roman" pitchFamily="18" charset="0"/>
                  </a:rPr>
                  <a:t>ε</a:t>
                </a:r>
                <a:r>
                  <a:rPr lang="en-US" sz="1000" i="1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 p=0.20</a:t>
                </a:r>
              </a:p>
              <a:p>
                <a:pPr algn="r"/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Age: p&lt;0.0001</a:t>
                </a:r>
              </a:p>
            </p:txBody>
          </p:sp>
          <p:grpSp>
            <p:nvGrpSpPr>
              <p:cNvPr id="23" name="Group 253"/>
              <p:cNvGrpSpPr/>
              <p:nvPr/>
            </p:nvGrpSpPr>
            <p:grpSpPr>
              <a:xfrm>
                <a:off x="3191361" y="6116121"/>
                <a:ext cx="2358369" cy="513279"/>
                <a:chOff x="563162" y="2614924"/>
                <a:chExt cx="2129769" cy="513279"/>
              </a:xfrm>
            </p:grpSpPr>
            <p:cxnSp>
              <p:nvCxnSpPr>
                <p:cNvPr id="255" name="Straight Connector 254"/>
                <p:cNvCxnSpPr/>
                <p:nvPr/>
              </p:nvCxnSpPr>
              <p:spPr>
                <a:xfrm>
                  <a:off x="717604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/>
                <p:cNvCxnSpPr/>
                <p:nvPr/>
              </p:nvCxnSpPr>
              <p:spPr>
                <a:xfrm>
                  <a:off x="1160890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/>
                <p:cNvCxnSpPr/>
                <p:nvPr/>
              </p:nvCxnSpPr>
              <p:spPr>
                <a:xfrm>
                  <a:off x="1382533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/>
                <p:cNvCxnSpPr/>
                <p:nvPr/>
              </p:nvCxnSpPr>
              <p:spPr>
                <a:xfrm>
                  <a:off x="1604176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/>
                <p:cNvCxnSpPr/>
                <p:nvPr/>
              </p:nvCxnSpPr>
              <p:spPr>
                <a:xfrm>
                  <a:off x="1825819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/>
                <p:cNvCxnSpPr/>
                <p:nvPr/>
              </p:nvCxnSpPr>
              <p:spPr>
                <a:xfrm>
                  <a:off x="2047462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/>
                <p:cNvCxnSpPr/>
                <p:nvPr/>
              </p:nvCxnSpPr>
              <p:spPr>
                <a:xfrm>
                  <a:off x="2490747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/>
                <p:cNvCxnSpPr/>
                <p:nvPr/>
              </p:nvCxnSpPr>
              <p:spPr>
                <a:xfrm>
                  <a:off x="563162" y="2698804"/>
                  <a:ext cx="2074296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3" name="TextBox 262"/>
                <p:cNvSpPr txBox="1"/>
                <p:nvPr/>
              </p:nvSpPr>
              <p:spPr>
                <a:xfrm>
                  <a:off x="1143000" y="2851204"/>
                  <a:ext cx="81964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Age (years</a:t>
                  </a:r>
                  <a:r>
                    <a:rPr lang="en-US" sz="1200" dirty="0" smtClean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)</a:t>
                  </a:r>
                  <a:endParaRPr lang="en-US" sz="1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264" name="Straight Connector 263"/>
                <p:cNvCxnSpPr/>
                <p:nvPr/>
              </p:nvCxnSpPr>
              <p:spPr>
                <a:xfrm>
                  <a:off x="939247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/>
                <p:cNvCxnSpPr/>
                <p:nvPr/>
              </p:nvCxnSpPr>
              <p:spPr>
                <a:xfrm>
                  <a:off x="2269105" y="2614924"/>
                  <a:ext cx="0" cy="1062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6" name="TextBox 265"/>
                <p:cNvSpPr txBox="1"/>
                <p:nvPr/>
              </p:nvSpPr>
              <p:spPr>
                <a:xfrm>
                  <a:off x="576525" y="2679592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4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" name="TextBox 266"/>
                <p:cNvSpPr txBox="1"/>
                <p:nvPr/>
              </p:nvSpPr>
              <p:spPr>
                <a:xfrm>
                  <a:off x="2338347" y="2679592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20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8" name="TextBox 267"/>
                <p:cNvSpPr txBox="1"/>
                <p:nvPr/>
              </p:nvSpPr>
              <p:spPr>
                <a:xfrm>
                  <a:off x="2094211" y="2679592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18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9" name="TextBox 268"/>
                <p:cNvSpPr txBox="1"/>
                <p:nvPr/>
              </p:nvSpPr>
              <p:spPr>
                <a:xfrm>
                  <a:off x="1881879" y="2679592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16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0" name="TextBox 269"/>
                <p:cNvSpPr txBox="1"/>
                <p:nvPr/>
              </p:nvSpPr>
              <p:spPr>
                <a:xfrm>
                  <a:off x="1645694" y="2679592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14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1" name="TextBox 270"/>
                <p:cNvSpPr txBox="1"/>
                <p:nvPr/>
              </p:nvSpPr>
              <p:spPr>
                <a:xfrm>
                  <a:off x="1434461" y="2679592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12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2" name="TextBox 271"/>
                <p:cNvSpPr txBox="1"/>
                <p:nvPr/>
              </p:nvSpPr>
              <p:spPr>
                <a:xfrm>
                  <a:off x="1201220" y="2679592"/>
                  <a:ext cx="3545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10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3" name="TextBox 272"/>
                <p:cNvSpPr txBox="1"/>
                <p:nvPr/>
              </p:nvSpPr>
              <p:spPr>
                <a:xfrm>
                  <a:off x="1026140" y="2679592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itchFamily="34" charset="0"/>
                      <a:cs typeface="Arial" pitchFamily="34" charset="0"/>
                    </a:rPr>
                    <a:t>8</a:t>
                  </a:r>
                </a:p>
              </p:txBody>
            </p:sp>
            <p:sp>
              <p:nvSpPr>
                <p:cNvPr id="274" name="TextBox 273"/>
                <p:cNvSpPr txBox="1"/>
                <p:nvPr/>
              </p:nvSpPr>
              <p:spPr>
                <a:xfrm>
                  <a:off x="803354" y="2679592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6</a:t>
                  </a:r>
                  <a:endParaRPr lang="en-US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284" name="TextBox 283"/>
            <p:cNvSpPr txBox="1">
              <a:spLocks noChangeAspect="1"/>
            </p:cNvSpPr>
            <p:nvPr/>
          </p:nvSpPr>
          <p:spPr>
            <a:xfrm>
              <a:off x="265671" y="3782051"/>
              <a:ext cx="4777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05" name="Picture 204" descr="right isthmus.png"/>
            <p:cNvPicPr>
              <a:picLocks noChangeAspect="1"/>
            </p:cNvPicPr>
            <p:nvPr/>
          </p:nvPicPr>
          <p:blipFill>
            <a:blip r:embed="rId5" cstate="print">
              <a:lum bright="40000" contrast="40000"/>
            </a:blip>
            <a:stretch>
              <a:fillRect/>
            </a:stretch>
          </p:blipFill>
          <p:spPr>
            <a:xfrm>
              <a:off x="-241540" y="4327109"/>
              <a:ext cx="2491490" cy="1659227"/>
            </a:xfrm>
            <a:prstGeom prst="rect">
              <a:avLst/>
            </a:prstGeom>
          </p:spPr>
        </p:pic>
        <p:cxnSp>
          <p:nvCxnSpPr>
            <p:cNvPr id="313" name="Straight Arrow Connector 202"/>
            <p:cNvCxnSpPr/>
            <p:nvPr/>
          </p:nvCxnSpPr>
          <p:spPr>
            <a:xfrm flipH="1">
              <a:off x="1232529" y="4502989"/>
              <a:ext cx="173577" cy="459984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2" name="TextBox 230"/>
            <p:cNvSpPr txBox="1"/>
            <p:nvPr/>
          </p:nvSpPr>
          <p:spPr>
            <a:xfrm>
              <a:off x="880059" y="4271577"/>
              <a:ext cx="7120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Isthmus</a:t>
              </a:r>
              <a:endParaRPr lang="en-US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8" name="TextBox 301"/>
            <p:cNvSpPr txBox="1"/>
            <p:nvPr/>
          </p:nvSpPr>
          <p:spPr>
            <a:xfrm>
              <a:off x="414067" y="5636557"/>
              <a:ext cx="11076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Right Medial </a:t>
              </a:r>
            </a:p>
          </p:txBody>
        </p:sp>
      </p:grpSp>
      <p:grpSp>
        <p:nvGrpSpPr>
          <p:cNvPr id="201" name="Group 200"/>
          <p:cNvGrpSpPr/>
          <p:nvPr/>
        </p:nvGrpSpPr>
        <p:grpSpPr>
          <a:xfrm>
            <a:off x="2214282" y="4096871"/>
            <a:ext cx="2250143" cy="2115670"/>
            <a:chOff x="-4565685" y="1406380"/>
            <a:chExt cx="5329273" cy="3243580"/>
          </a:xfrm>
        </p:grpSpPr>
        <p:pic>
          <p:nvPicPr>
            <p:cNvPr id="2" name="Picture 2" descr="O:\Papers\Submitted\APOE dosage alleles\APOE_rEVISION\European Analysis\Figures\MRI_cort_thick.ctx.rh.isthmuscingulatenoe4e42.png"/>
            <p:cNvPicPr>
              <a:picLocks noChangeAspect="1" noChangeArrowheads="1"/>
            </p:cNvPicPr>
            <p:nvPr/>
          </p:nvPicPr>
          <p:blipFill>
            <a:blip r:embed="rId6" cstate="print"/>
            <a:srcRect l="9417" t="14223" b="14362"/>
            <a:stretch>
              <a:fillRect/>
            </a:stretch>
          </p:blipFill>
          <p:spPr bwMode="auto">
            <a:xfrm>
              <a:off x="-4565685" y="1406380"/>
              <a:ext cx="5329273" cy="3243580"/>
            </a:xfrm>
            <a:prstGeom prst="rect">
              <a:avLst/>
            </a:prstGeom>
            <a:noFill/>
          </p:spPr>
        </p:pic>
        <p:pic>
          <p:nvPicPr>
            <p:cNvPr id="3" name="Picture 3" descr="O:\Papers\Submitted\APOE dosage alleles\APOE_rEVISION\European Analysis\Figures\MRI_cort_thick.ctx.rh.isthmuscingulatenoe4e4 2.png"/>
            <p:cNvPicPr>
              <a:picLocks noChangeAspect="1" noChangeArrowheads="1"/>
            </p:cNvPicPr>
            <p:nvPr/>
          </p:nvPicPr>
          <p:blipFill>
            <a:blip r:embed="rId7" cstate="print"/>
            <a:srcRect l="32623" t="37142" r="23341" b="41343"/>
            <a:stretch>
              <a:fillRect/>
            </a:stretch>
          </p:blipFill>
          <p:spPr bwMode="auto">
            <a:xfrm>
              <a:off x="-3200400" y="2447365"/>
              <a:ext cx="2590800" cy="977153"/>
            </a:xfrm>
            <a:prstGeom prst="rect">
              <a:avLst/>
            </a:prstGeom>
            <a:noFill/>
          </p:spPr>
        </p:pic>
      </p:grpSp>
      <p:grpSp>
        <p:nvGrpSpPr>
          <p:cNvPr id="202" name="Group 201"/>
          <p:cNvGrpSpPr/>
          <p:nvPr/>
        </p:nvGrpSpPr>
        <p:grpSpPr>
          <a:xfrm>
            <a:off x="6382871" y="4213418"/>
            <a:ext cx="2277037" cy="2187388"/>
            <a:chOff x="-4531826" y="751044"/>
            <a:chExt cx="5398601" cy="3917820"/>
          </a:xfrm>
        </p:grpSpPr>
        <p:pic>
          <p:nvPicPr>
            <p:cNvPr id="8" name="Picture 7" descr="O:\Papers\Submitted\APOE dosage alleles\APOE_rEVISION\European Analysis\Figures\MRI_cort_thick.ctx.temporalpolenoE4E42.png"/>
            <p:cNvPicPr>
              <a:picLocks noChangeAspect="1" noChangeArrowheads="1"/>
            </p:cNvPicPr>
            <p:nvPr/>
          </p:nvPicPr>
          <p:blipFill>
            <a:blip r:embed="rId8" cstate="print"/>
            <a:srcRect l="9484" t="8444" b="7556"/>
            <a:stretch>
              <a:fillRect/>
            </a:stretch>
          </p:blipFill>
          <p:spPr bwMode="auto">
            <a:xfrm>
              <a:off x="-4531826" y="751044"/>
              <a:ext cx="5398601" cy="3917820"/>
            </a:xfrm>
            <a:prstGeom prst="rect">
              <a:avLst/>
            </a:prstGeom>
            <a:noFill/>
          </p:spPr>
        </p:pic>
        <p:pic>
          <p:nvPicPr>
            <p:cNvPr id="7" name="Picture 6" descr="O:\Papers\Submitted\APOE dosage alleles\APOE_rEVISION\European Analysis\Figures\MRI_cort_thick.ctx.temporalpoleWITHE4E4.png"/>
            <p:cNvPicPr>
              <a:picLocks noChangeAspect="1" noChangeArrowheads="1"/>
            </p:cNvPicPr>
            <p:nvPr/>
          </p:nvPicPr>
          <p:blipFill>
            <a:blip r:embed="rId9" cstate="print"/>
            <a:srcRect l="32860" t="26170" r="24603" b="53072"/>
            <a:stretch>
              <a:fillRect/>
            </a:stretch>
          </p:blipFill>
          <p:spPr bwMode="auto">
            <a:xfrm>
              <a:off x="-3137647" y="1577788"/>
              <a:ext cx="2537012" cy="968188"/>
            </a:xfrm>
            <a:prstGeom prst="rect">
              <a:avLst/>
            </a:prstGeom>
            <a:noFill/>
          </p:spPr>
        </p:pic>
      </p:grpSp>
      <p:grpSp>
        <p:nvGrpSpPr>
          <p:cNvPr id="209" name="Group 208"/>
          <p:cNvGrpSpPr/>
          <p:nvPr/>
        </p:nvGrpSpPr>
        <p:grpSpPr>
          <a:xfrm>
            <a:off x="2205318" y="914400"/>
            <a:ext cx="2277039" cy="1972235"/>
            <a:chOff x="-5044473" y="909204"/>
            <a:chExt cx="5296793" cy="3420509"/>
          </a:xfrm>
        </p:grpSpPr>
        <p:pic>
          <p:nvPicPr>
            <p:cNvPr id="3085" name="Picture 13" descr="O:\Papers\Submitted\APOE dosage alleles\APOE_rEVISION\European Analysis\Figures\MRI_cort_vol.ctx.lh.inferiorparietalnoE4E42.png"/>
            <p:cNvPicPr>
              <a:picLocks noChangeAspect="1" noChangeArrowheads="1"/>
            </p:cNvPicPr>
            <p:nvPr/>
          </p:nvPicPr>
          <p:blipFill>
            <a:blip r:embed="rId10" cstate="print"/>
            <a:srcRect l="9969" t="15203" b="10473"/>
            <a:stretch>
              <a:fillRect/>
            </a:stretch>
          </p:blipFill>
          <p:spPr bwMode="auto">
            <a:xfrm>
              <a:off x="-5044473" y="909204"/>
              <a:ext cx="5296793" cy="3420509"/>
            </a:xfrm>
            <a:prstGeom prst="rect">
              <a:avLst/>
            </a:prstGeom>
            <a:noFill/>
          </p:spPr>
        </p:pic>
        <p:pic>
          <p:nvPicPr>
            <p:cNvPr id="3084" name="Picture 12" descr="O:\Papers\Submitted\APOE dosage alleles\APOE_rEVISION\European Analysis\Figures\MRI_cort_vol.ctx.lh.inferiorparietalwithe4e42.png"/>
            <p:cNvPicPr>
              <a:picLocks noChangeAspect="1" noChangeArrowheads="1"/>
            </p:cNvPicPr>
            <p:nvPr/>
          </p:nvPicPr>
          <p:blipFill>
            <a:blip r:embed="rId11" cstate="print"/>
            <a:srcRect l="34161" t="42781" r="24210" b="33649"/>
            <a:stretch>
              <a:fillRect/>
            </a:stretch>
          </p:blipFill>
          <p:spPr bwMode="auto">
            <a:xfrm>
              <a:off x="-3657600" y="2178424"/>
              <a:ext cx="2474259" cy="1084729"/>
            </a:xfrm>
            <a:prstGeom prst="rect">
              <a:avLst/>
            </a:prstGeom>
            <a:noFill/>
          </p:spPr>
        </p:pic>
      </p:grpSp>
      <p:grpSp>
        <p:nvGrpSpPr>
          <p:cNvPr id="207" name="Group 206"/>
          <p:cNvGrpSpPr/>
          <p:nvPr/>
        </p:nvGrpSpPr>
        <p:grpSpPr>
          <a:xfrm>
            <a:off x="4528867" y="603843"/>
            <a:ext cx="4394242" cy="2652443"/>
            <a:chOff x="4528867" y="603843"/>
            <a:chExt cx="4394242" cy="2652443"/>
          </a:xfrm>
        </p:grpSpPr>
        <p:grpSp>
          <p:nvGrpSpPr>
            <p:cNvPr id="212" name="Group 211"/>
            <p:cNvGrpSpPr/>
            <p:nvPr/>
          </p:nvGrpSpPr>
          <p:grpSpPr>
            <a:xfrm>
              <a:off x="4528867" y="603843"/>
              <a:ext cx="4394242" cy="2652443"/>
              <a:chOff x="4528867" y="603843"/>
              <a:chExt cx="4394242" cy="2652443"/>
            </a:xfrm>
          </p:grpSpPr>
          <p:grpSp>
            <p:nvGrpSpPr>
              <p:cNvPr id="301" name="Group 300"/>
              <p:cNvGrpSpPr/>
              <p:nvPr/>
            </p:nvGrpSpPr>
            <p:grpSpPr>
              <a:xfrm>
                <a:off x="5830170" y="606655"/>
                <a:ext cx="3092939" cy="2649631"/>
                <a:chOff x="5831964" y="330623"/>
                <a:chExt cx="3092939" cy="2649631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>
                  <a:off x="6001546" y="1691142"/>
                  <a:ext cx="43152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15.0</a:t>
                  </a:r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6001546" y="970612"/>
                  <a:ext cx="43152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20.0</a:t>
                  </a:r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 flipV="1">
                  <a:off x="6374961" y="557666"/>
                  <a:ext cx="0" cy="1994753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Box 37"/>
                <p:cNvSpPr txBox="1"/>
                <p:nvPr/>
              </p:nvSpPr>
              <p:spPr>
                <a:xfrm>
                  <a:off x="6001546" y="2411671"/>
                  <a:ext cx="43152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10.0</a:t>
                  </a:r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6001546" y="610347"/>
                  <a:ext cx="43152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22.5</a:t>
                  </a:r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 rot="16200000">
                  <a:off x="4754265" y="1408322"/>
                  <a:ext cx="240161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latin typeface="Times New Roman" pitchFamily="18" charset="0"/>
                      <a:cs typeface="Times New Roman" pitchFamily="18" charset="0"/>
                    </a:rPr>
                    <a:t>R Superior Parietal </a:t>
                  </a:r>
                  <a:r>
                    <a:rPr lang="en-US" sz="1000" b="1" dirty="0" err="1" smtClean="0">
                      <a:latin typeface="Times New Roman" pitchFamily="18" charset="0"/>
                      <a:cs typeface="Times New Roman" pitchFamily="18" charset="0"/>
                    </a:rPr>
                    <a:t>Gyral</a:t>
                  </a:r>
                  <a:r>
                    <a:rPr lang="en-US" sz="1000" b="1" dirty="0" smtClean="0">
                      <a:latin typeface="Times New Roman" pitchFamily="18" charset="0"/>
                      <a:cs typeface="Times New Roman" pitchFamily="18" charset="0"/>
                    </a:rPr>
                    <a:t> Volume (cm</a:t>
                  </a:r>
                  <a:r>
                    <a:rPr lang="en-US" sz="1000" b="1" baseline="30000" dirty="0" smtClean="0"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  <a:r>
                    <a:rPr lang="en-US" sz="1000" b="1" dirty="0" smtClean="0">
                      <a:latin typeface="Times New Roman" pitchFamily="18" charset="0"/>
                      <a:cs typeface="Times New Roman" pitchFamily="18" charset="0"/>
                    </a:rPr>
                    <a:t>)</a:t>
                  </a:r>
                  <a:endParaRPr lang="en-US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6001546" y="1330877"/>
                  <a:ext cx="43152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17.5</a:t>
                  </a:r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6001546" y="2051407"/>
                  <a:ext cx="43152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12.5</a:t>
                  </a:r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6819840" y="409254"/>
                  <a:ext cx="2105063" cy="6001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100" i="1" dirty="0" smtClean="0">
                      <a:latin typeface="Times New Roman" pitchFamily="18" charset="0"/>
                      <a:cs typeface="Times New Roman" pitchFamily="18" charset="0"/>
                    </a:rPr>
                    <a:t>APOE</a:t>
                  </a:r>
                  <a:r>
                    <a:rPr lang="el-GR" sz="1100" i="1" dirty="0" smtClean="0">
                      <a:latin typeface="Times New Roman" pitchFamily="18" charset="0"/>
                      <a:cs typeface="Times New Roman" pitchFamily="18" charset="0"/>
                    </a:rPr>
                    <a:t>ε </a:t>
                  </a:r>
                  <a:r>
                    <a:rPr lang="en-US" sz="1100" dirty="0" smtClean="0">
                      <a:latin typeface="Times New Roman" pitchFamily="18" charset="0"/>
                      <a:cs typeface="Times New Roman" pitchFamily="18" charset="0"/>
                    </a:rPr>
                    <a:t>x Age-Interaction: p=0.01</a:t>
                  </a:r>
                </a:p>
                <a:p>
                  <a:pPr algn="r"/>
                  <a:r>
                    <a:rPr lang="en-US" sz="1100" i="1" dirty="0" smtClean="0">
                      <a:latin typeface="Times New Roman" pitchFamily="18" charset="0"/>
                      <a:cs typeface="Times New Roman" pitchFamily="18" charset="0"/>
                    </a:rPr>
                    <a:t>APOE</a:t>
                  </a:r>
                  <a:r>
                    <a:rPr lang="el-GR" sz="1100" i="1" dirty="0" smtClean="0">
                      <a:latin typeface="Times New Roman" pitchFamily="18" charset="0"/>
                      <a:cs typeface="Times New Roman" pitchFamily="18" charset="0"/>
                    </a:rPr>
                    <a:t>ε</a:t>
                  </a:r>
                  <a:r>
                    <a:rPr lang="en-US" sz="1100" i="1" dirty="0" smtClean="0">
                      <a:latin typeface="Times New Roman" pitchFamily="18" charset="0"/>
                      <a:cs typeface="Times New Roman" pitchFamily="18" charset="0"/>
                    </a:rPr>
                    <a:t> :</a:t>
                  </a:r>
                  <a:r>
                    <a:rPr lang="en-US" sz="1100" dirty="0" smtClean="0">
                      <a:latin typeface="Times New Roman" pitchFamily="18" charset="0"/>
                      <a:cs typeface="Times New Roman" pitchFamily="18" charset="0"/>
                    </a:rPr>
                    <a:t> p=0.55</a:t>
                  </a:r>
                </a:p>
                <a:p>
                  <a:pPr algn="r"/>
                  <a:r>
                    <a:rPr lang="en-US" sz="1100" dirty="0" smtClean="0">
                      <a:latin typeface="Times New Roman" pitchFamily="18" charset="0"/>
                      <a:cs typeface="Times New Roman" pitchFamily="18" charset="0"/>
                    </a:rPr>
                    <a:t>Age: p&lt;0.0001</a:t>
                  </a:r>
                </a:p>
              </p:txBody>
            </p:sp>
            <p:grpSp>
              <p:nvGrpSpPr>
                <p:cNvPr id="9" name="Group 211"/>
                <p:cNvGrpSpPr/>
                <p:nvPr/>
              </p:nvGrpSpPr>
              <p:grpSpPr>
                <a:xfrm>
                  <a:off x="6379686" y="2466975"/>
                  <a:ext cx="2358369" cy="513279"/>
                  <a:chOff x="563162" y="2614924"/>
                  <a:chExt cx="2129769" cy="513279"/>
                </a:xfrm>
              </p:grpSpPr>
              <p:cxnSp>
                <p:nvCxnSpPr>
                  <p:cNvPr id="213" name="Straight Connector 212"/>
                  <p:cNvCxnSpPr/>
                  <p:nvPr/>
                </p:nvCxnSpPr>
                <p:spPr>
                  <a:xfrm>
                    <a:off x="717604" y="2614924"/>
                    <a:ext cx="0" cy="106215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Straight Connector 213"/>
                  <p:cNvCxnSpPr/>
                  <p:nvPr/>
                </p:nvCxnSpPr>
                <p:spPr>
                  <a:xfrm>
                    <a:off x="1160890" y="2614924"/>
                    <a:ext cx="0" cy="106215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" name="Straight Connector 214"/>
                  <p:cNvCxnSpPr/>
                  <p:nvPr/>
                </p:nvCxnSpPr>
                <p:spPr>
                  <a:xfrm>
                    <a:off x="1382533" y="2614924"/>
                    <a:ext cx="0" cy="106215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Straight Connector 215"/>
                  <p:cNvCxnSpPr/>
                  <p:nvPr/>
                </p:nvCxnSpPr>
                <p:spPr>
                  <a:xfrm>
                    <a:off x="1604176" y="2614924"/>
                    <a:ext cx="0" cy="106215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" name="Straight Connector 216"/>
                  <p:cNvCxnSpPr/>
                  <p:nvPr/>
                </p:nvCxnSpPr>
                <p:spPr>
                  <a:xfrm>
                    <a:off x="1825819" y="2614924"/>
                    <a:ext cx="0" cy="106215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Straight Connector 217"/>
                  <p:cNvCxnSpPr/>
                  <p:nvPr/>
                </p:nvCxnSpPr>
                <p:spPr>
                  <a:xfrm>
                    <a:off x="2047462" y="2614924"/>
                    <a:ext cx="0" cy="106215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" name="Straight Connector 218"/>
                  <p:cNvCxnSpPr/>
                  <p:nvPr/>
                </p:nvCxnSpPr>
                <p:spPr>
                  <a:xfrm>
                    <a:off x="2490747" y="2614924"/>
                    <a:ext cx="0" cy="106215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" name="Straight Connector 219"/>
                  <p:cNvCxnSpPr/>
                  <p:nvPr/>
                </p:nvCxnSpPr>
                <p:spPr>
                  <a:xfrm>
                    <a:off x="563162" y="2698804"/>
                    <a:ext cx="2074296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1" name="TextBox 220"/>
                  <p:cNvSpPr txBox="1"/>
                  <p:nvPr/>
                </p:nvSpPr>
                <p:spPr>
                  <a:xfrm>
                    <a:off x="1143000" y="2851204"/>
                    <a:ext cx="81964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Age (years</a:t>
                    </a:r>
                    <a:r>
                      <a:rPr lang="en-US" sz="1200" dirty="0" smtClean="0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)</a:t>
                    </a:r>
                    <a:endParaRPr lang="en-US" sz="1200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222" name="Straight Connector 221"/>
                  <p:cNvCxnSpPr/>
                  <p:nvPr/>
                </p:nvCxnSpPr>
                <p:spPr>
                  <a:xfrm>
                    <a:off x="939247" y="2614924"/>
                    <a:ext cx="0" cy="106215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" name="Straight Connector 222"/>
                  <p:cNvCxnSpPr/>
                  <p:nvPr/>
                </p:nvCxnSpPr>
                <p:spPr>
                  <a:xfrm>
                    <a:off x="2269105" y="2614924"/>
                    <a:ext cx="0" cy="106215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4" name="TextBox 223"/>
                  <p:cNvSpPr txBox="1"/>
                  <p:nvPr/>
                </p:nvSpPr>
                <p:spPr>
                  <a:xfrm>
                    <a:off x="576525" y="2679592"/>
                    <a:ext cx="2696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latin typeface="Arial" pitchFamily="34" charset="0"/>
                        <a:cs typeface="Arial" pitchFamily="34" charset="0"/>
                      </a:rPr>
                      <a:t>4</a:t>
                    </a:r>
                    <a:endParaRPr lang="en-US" sz="12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25" name="TextBox 224"/>
                  <p:cNvSpPr txBox="1"/>
                  <p:nvPr/>
                </p:nvSpPr>
                <p:spPr>
                  <a:xfrm>
                    <a:off x="2338347" y="2679592"/>
                    <a:ext cx="35458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latin typeface="Arial" pitchFamily="34" charset="0"/>
                        <a:cs typeface="Arial" pitchFamily="34" charset="0"/>
                      </a:rPr>
                      <a:t>20</a:t>
                    </a:r>
                    <a:endParaRPr lang="en-US" sz="12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26" name="TextBox 225"/>
                  <p:cNvSpPr txBox="1"/>
                  <p:nvPr/>
                </p:nvSpPr>
                <p:spPr>
                  <a:xfrm>
                    <a:off x="2094211" y="2679592"/>
                    <a:ext cx="35458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latin typeface="Arial" pitchFamily="34" charset="0"/>
                        <a:cs typeface="Arial" pitchFamily="34" charset="0"/>
                      </a:rPr>
                      <a:t>18</a:t>
                    </a:r>
                    <a:endParaRPr lang="en-US" sz="12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27" name="TextBox 226"/>
                  <p:cNvSpPr txBox="1"/>
                  <p:nvPr/>
                </p:nvSpPr>
                <p:spPr>
                  <a:xfrm>
                    <a:off x="1881879" y="2679592"/>
                    <a:ext cx="35458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latin typeface="Arial" pitchFamily="34" charset="0"/>
                        <a:cs typeface="Arial" pitchFamily="34" charset="0"/>
                      </a:rPr>
                      <a:t>16</a:t>
                    </a:r>
                    <a:endParaRPr lang="en-US" sz="12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28" name="TextBox 227"/>
                  <p:cNvSpPr txBox="1"/>
                  <p:nvPr/>
                </p:nvSpPr>
                <p:spPr>
                  <a:xfrm>
                    <a:off x="1645694" y="2679592"/>
                    <a:ext cx="35458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latin typeface="Arial" pitchFamily="34" charset="0"/>
                        <a:cs typeface="Arial" pitchFamily="34" charset="0"/>
                      </a:rPr>
                      <a:t>14</a:t>
                    </a:r>
                    <a:endParaRPr lang="en-US" sz="12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29" name="TextBox 228"/>
                  <p:cNvSpPr txBox="1"/>
                  <p:nvPr/>
                </p:nvSpPr>
                <p:spPr>
                  <a:xfrm>
                    <a:off x="1434461" y="2679592"/>
                    <a:ext cx="35458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latin typeface="Arial" pitchFamily="34" charset="0"/>
                        <a:cs typeface="Arial" pitchFamily="34" charset="0"/>
                      </a:rPr>
                      <a:t>12</a:t>
                    </a:r>
                    <a:endParaRPr lang="en-US" sz="12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30" name="TextBox 229"/>
                  <p:cNvSpPr txBox="1"/>
                  <p:nvPr/>
                </p:nvSpPr>
                <p:spPr>
                  <a:xfrm>
                    <a:off x="1201220" y="2679592"/>
                    <a:ext cx="35458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latin typeface="Arial" pitchFamily="34" charset="0"/>
                        <a:cs typeface="Arial" pitchFamily="34" charset="0"/>
                      </a:rPr>
                      <a:t>10</a:t>
                    </a:r>
                    <a:endParaRPr lang="en-US" sz="12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31" name="TextBox 230"/>
                  <p:cNvSpPr txBox="1"/>
                  <p:nvPr/>
                </p:nvSpPr>
                <p:spPr>
                  <a:xfrm>
                    <a:off x="1026140" y="2679592"/>
                    <a:ext cx="2696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latin typeface="Arial" pitchFamily="34" charset="0"/>
                        <a:cs typeface="Arial" pitchFamily="34" charset="0"/>
                      </a:rPr>
                      <a:t>8</a:t>
                    </a:r>
                  </a:p>
                </p:txBody>
              </p:sp>
              <p:sp>
                <p:nvSpPr>
                  <p:cNvPr id="232" name="TextBox 231"/>
                  <p:cNvSpPr txBox="1"/>
                  <p:nvPr/>
                </p:nvSpPr>
                <p:spPr>
                  <a:xfrm>
                    <a:off x="803354" y="2679592"/>
                    <a:ext cx="2696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latin typeface="Arial" pitchFamily="34" charset="0"/>
                        <a:cs typeface="Arial" pitchFamily="34" charset="0"/>
                      </a:rPr>
                      <a:t>6</a:t>
                    </a:r>
                    <a:endParaRPr lang="en-US" sz="12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sp>
            <p:nvSpPr>
              <p:cNvPr id="84" name="TextBox 83"/>
              <p:cNvSpPr txBox="1">
                <a:spLocks noChangeAspect="1"/>
              </p:cNvSpPr>
              <p:nvPr/>
            </p:nvSpPr>
            <p:spPr>
              <a:xfrm>
                <a:off x="4662586" y="603843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Times New Roman" pitchFamily="18" charset="0"/>
                    <a:cs typeface="Times New Roman" pitchFamily="18" charset="0"/>
                  </a:rPr>
                  <a:t>(b)</a:t>
                </a:r>
                <a:endParaRPr lang="en-US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6" name="TextBox 295"/>
              <p:cNvSpPr txBox="1"/>
              <p:nvPr/>
            </p:nvSpPr>
            <p:spPr>
              <a:xfrm>
                <a:off x="4951129" y="976453"/>
                <a:ext cx="4844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SPG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12" cstate="print">
                <a:lum bright="1000" contrast="6000"/>
              </a:blip>
              <a:srcRect/>
              <a:stretch>
                <a:fillRect/>
              </a:stretch>
            </p:blipFill>
            <p:spPr bwMode="auto">
              <a:xfrm>
                <a:off x="4528867" y="1299973"/>
                <a:ext cx="1379849" cy="1070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294" name="Straight Arrow Connector 293"/>
              <p:cNvCxnSpPr/>
              <p:nvPr/>
            </p:nvCxnSpPr>
            <p:spPr>
              <a:xfrm flipH="1">
                <a:off x="4917055" y="1181819"/>
                <a:ext cx="215662" cy="25877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  <a:effectLst>
                <a:outerShdw blurRad="50800" dist="50800" dir="5400000" algn="ctr" rotWithShape="0">
                  <a:schemeClr val="tx1">
                    <a:lumMod val="95000"/>
                    <a:lumOff val="5000"/>
                    <a:alpha val="74000"/>
                  </a:scheme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2" name="TextBox 301"/>
              <p:cNvSpPr txBox="1"/>
              <p:nvPr/>
            </p:nvSpPr>
            <p:spPr>
              <a:xfrm>
                <a:off x="4728534" y="2257042"/>
                <a:ext cx="107914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Right Lateral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>
              <a:off x="6382512" y="813816"/>
              <a:ext cx="2275714" cy="1979676"/>
              <a:chOff x="9883006" y="1613061"/>
              <a:chExt cx="2756669" cy="1940709"/>
            </a:xfrm>
          </p:grpSpPr>
          <p:pic>
            <p:nvPicPr>
              <p:cNvPr id="1027" name="Picture 3" descr="O:\Papers\Submitted\APOE dosage alleles\APOE_rEVISION\European Analysis\Figures\MRI_cort_vol.ctx.rh.superiorparietalno E4E42.png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 l="11414" t="13577" b="5890"/>
              <a:stretch>
                <a:fillRect/>
              </a:stretch>
            </p:blipFill>
            <p:spPr bwMode="auto">
              <a:xfrm>
                <a:off x="9883006" y="1613061"/>
                <a:ext cx="2756669" cy="1940709"/>
              </a:xfrm>
              <a:prstGeom prst="rect">
                <a:avLst/>
              </a:prstGeom>
              <a:noFill/>
            </p:spPr>
          </p:pic>
          <p:pic>
            <p:nvPicPr>
              <p:cNvPr id="1028" name="Picture 4" descr="O:\Papers\Submitted\APOE dosage alleles\APOE_rEVISION\European Analysis\Figures\MRI_cort_vol.ctx.rh.superiorparietalNOE4E42.png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 l="33579" t="36759" r="21732" b="31621"/>
              <a:stretch>
                <a:fillRect/>
              </a:stretch>
            </p:blipFill>
            <p:spPr bwMode="auto">
              <a:xfrm>
                <a:off x="10572750" y="2171700"/>
                <a:ext cx="1390650" cy="762000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4759</TotalTime>
  <Words>785</Words>
  <Application>Microsoft Office PowerPoint</Application>
  <PresentationFormat>On-screen Show (4:3)</PresentationFormat>
  <Paragraphs>279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Times New Roman</vt:lpstr>
      <vt:lpstr>1_Office Theme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linda</dc:creator>
  <cp:lastModifiedBy>Robert Witherow</cp:lastModifiedBy>
  <cp:revision>354</cp:revision>
  <dcterms:created xsi:type="dcterms:W3CDTF">2014-08-28T21:06:46Z</dcterms:created>
  <dcterms:modified xsi:type="dcterms:W3CDTF">2016-06-02T16:33:44Z</dcterms:modified>
</cp:coreProperties>
</file>