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hart7.xml" ContentType="application/vnd.openxmlformats-officedocument.drawingml.chart+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Default Extension="bin" ContentType="application/vnd.openxmlformats-officedocument.presentationml.printerSettings"/>
  <Default Extension="png" ContentType="image/png"/>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Default Extension="emf" ContentType="image/x-emf"/>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71" r:id="rId3"/>
    <p:sldId id="272" r:id="rId4"/>
    <p:sldId id="273" r:id="rId5"/>
    <p:sldId id="274" r:id="rId6"/>
    <p:sldId id="275" r:id="rId7"/>
    <p:sldId id="269" r:id="rId8"/>
    <p:sldId id="257" r:id="rId9"/>
    <p:sldId id="263" r:id="rId10"/>
    <p:sldId id="258" r:id="rId11"/>
    <p:sldId id="259" r:id="rId12"/>
    <p:sldId id="260" r:id="rId13"/>
    <p:sldId id="262" r:id="rId14"/>
    <p:sldId id="276" r:id="rId15"/>
    <p:sldId id="277" r:id="rId16"/>
    <p:sldId id="278" r:id="rId17"/>
    <p:sldId id="270" r:id="rId18"/>
    <p:sldId id="27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144" y="-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8" Type="http://schemas.openxmlformats.org/officeDocument/2006/relationships/slide" Target="slides/slide7.xml"/><Relationship Id="rId21" Type="http://schemas.openxmlformats.org/officeDocument/2006/relationships/handoutMaster" Target="handoutMasters/handoutMaster1.xml"/><Relationship Id="rId3" Type="http://schemas.openxmlformats.org/officeDocument/2006/relationships/slide" Target="slides/slide2.xml"/><Relationship Id="rId2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7" Type="http://schemas.openxmlformats.org/officeDocument/2006/relationships/slide" Target="slides/slide6.xml"/><Relationship Id="rId20" Type="http://schemas.openxmlformats.org/officeDocument/2006/relationships/notesMaster" Target="notesMasters/notesMaster1.xml"/><Relationship Id="rId16" Type="http://schemas.openxmlformats.org/officeDocument/2006/relationships/slide" Target="slides/slide15.xml"/><Relationship Id="rId2" Type="http://schemas.openxmlformats.org/officeDocument/2006/relationships/slide" Target="slides/slide1.xml"/><Relationship Id="rId29" Type="http://schemas.openxmlformats.org/officeDocument/2006/relationships/customXml" Target="../customXml/item3.xml"/><Relationship Id="rId24" Type="http://schemas.openxmlformats.org/officeDocument/2006/relationships/viewProps" Target="viewProps.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presProps" Target="presProps.xml"/><Relationship Id="rId15" Type="http://schemas.openxmlformats.org/officeDocument/2006/relationships/slide" Target="slides/slide14.xml"/><Relationship Id="rId5" Type="http://schemas.openxmlformats.org/officeDocument/2006/relationships/slide" Target="slides/slide4.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9" Type="http://schemas.openxmlformats.org/officeDocument/2006/relationships/slide" Target="slides/slide8.xml"/><Relationship Id="rId22" Type="http://schemas.openxmlformats.org/officeDocument/2006/relationships/printerSettings" Target="printerSettings/printerSettings1.bin"/><Relationship Id="rId14" Type="http://schemas.openxmlformats.org/officeDocument/2006/relationships/slide" Target="slides/slide13.xml"/><Relationship Id="rId4" Type="http://schemas.openxmlformats.org/officeDocument/2006/relationships/slide" Target="slides/slide3.xml"/><Relationship Id="rId27"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p:Documents:FASN400_april2014:Supplementary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1408549558046"/>
          <c:y val="0.0601851851851852"/>
          <c:w val="0.7016574944261"/>
          <c:h val="0.78435661002901"/>
        </c:manualLayout>
      </c:layout>
      <c:lineChart>
        <c:grouping val="standard"/>
        <c:varyColors val="0"/>
        <c:ser>
          <c:idx val="0"/>
          <c:order val="0"/>
          <c:tx>
            <c:strRef>
              <c:f>Sheet1!$M$5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Sheet1!$M$10:$M$22</c:f>
              <c:numCache>
                <c:formatCode>General</c:formatCode>
                <c:ptCount val="13"/>
                <c:pt idx="0">
                  <c:v>-0.951</c:v>
                </c:pt>
                <c:pt idx="1">
                  <c:v>-0.894</c:v>
                </c:pt>
                <c:pt idx="2">
                  <c:v>-1.171</c:v>
                </c:pt>
                <c:pt idx="3">
                  <c:v>-0.565</c:v>
                </c:pt>
                <c:pt idx="4">
                  <c:v>-0.084</c:v>
                </c:pt>
                <c:pt idx="5">
                  <c:v>-0.347</c:v>
                </c:pt>
                <c:pt idx="6">
                  <c:v>1.044</c:v>
                </c:pt>
                <c:pt idx="7">
                  <c:v>3.188</c:v>
                </c:pt>
                <c:pt idx="8">
                  <c:v>4.903</c:v>
                </c:pt>
                <c:pt idx="9">
                  <c:v>5.616</c:v>
                </c:pt>
                <c:pt idx="10">
                  <c:v>5.243</c:v>
                </c:pt>
                <c:pt idx="11">
                  <c:v>2.589</c:v>
                </c:pt>
                <c:pt idx="12">
                  <c:v>1.487</c:v>
                </c:pt>
              </c:numCache>
            </c:numRef>
          </c:val>
          <c:smooth val="0"/>
        </c:ser>
        <c:ser>
          <c:idx val="1"/>
          <c:order val="1"/>
          <c:tx>
            <c:strRef>
              <c:f>Sheet1!$N$5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Sheet1!$N$10:$N$22</c:f>
              <c:numCache>
                <c:formatCode>General</c:formatCode>
                <c:ptCount val="13"/>
                <c:pt idx="0">
                  <c:v>-0.558</c:v>
                </c:pt>
                <c:pt idx="1">
                  <c:v>-0.388</c:v>
                </c:pt>
                <c:pt idx="2">
                  <c:v>-0.641</c:v>
                </c:pt>
                <c:pt idx="3">
                  <c:v>-0.478</c:v>
                </c:pt>
                <c:pt idx="4">
                  <c:v>-0.273</c:v>
                </c:pt>
                <c:pt idx="5">
                  <c:v>0.27</c:v>
                </c:pt>
                <c:pt idx="6">
                  <c:v>2.178</c:v>
                </c:pt>
                <c:pt idx="7">
                  <c:v>4.665999999999995</c:v>
                </c:pt>
                <c:pt idx="8">
                  <c:v>6.395</c:v>
                </c:pt>
                <c:pt idx="9">
                  <c:v>5.917</c:v>
                </c:pt>
                <c:pt idx="10">
                  <c:v>2.461</c:v>
                </c:pt>
                <c:pt idx="11">
                  <c:v>-0.414</c:v>
                </c:pt>
                <c:pt idx="12">
                  <c:v>-0.782</c:v>
                </c:pt>
              </c:numCache>
            </c:numRef>
          </c:val>
          <c:smooth val="0"/>
        </c:ser>
        <c:ser>
          <c:idx val="2"/>
          <c:order val="2"/>
          <c:tx>
            <c:strRef>
              <c:f>Sheet1!$O$5</c:f>
              <c:strCache>
                <c:ptCount val="1"/>
                <c:pt idx="0">
                  <c:v>p=0.05 (N=32)</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Sheet1!$O$10:$O$22</c:f>
              <c:numCache>
                <c:formatCode>General</c:formatCode>
                <c:ptCount val="13"/>
                <c:pt idx="0">
                  <c:v>2.04</c:v>
                </c:pt>
                <c:pt idx="1">
                  <c:v>2.04</c:v>
                </c:pt>
                <c:pt idx="2">
                  <c:v>2.04</c:v>
                </c:pt>
                <c:pt idx="3">
                  <c:v>2.04</c:v>
                </c:pt>
                <c:pt idx="4">
                  <c:v>2.04</c:v>
                </c:pt>
                <c:pt idx="5">
                  <c:v>2.04</c:v>
                </c:pt>
                <c:pt idx="6">
                  <c:v>2.04</c:v>
                </c:pt>
                <c:pt idx="7">
                  <c:v>2.04</c:v>
                </c:pt>
                <c:pt idx="8">
                  <c:v>2.04</c:v>
                </c:pt>
                <c:pt idx="9">
                  <c:v>2.04</c:v>
                </c:pt>
                <c:pt idx="10">
                  <c:v>2.04</c:v>
                </c:pt>
                <c:pt idx="11">
                  <c:v>2.04</c:v>
                </c:pt>
                <c:pt idx="12">
                  <c:v>2.04</c:v>
                </c:pt>
              </c:numCache>
            </c:numRef>
          </c:val>
          <c:smooth val="0"/>
        </c:ser>
        <c:dLbls>
          <c:showLegendKey val="0"/>
          <c:showVal val="0"/>
          <c:showCatName val="0"/>
          <c:showSerName val="0"/>
          <c:showPercent val="0"/>
          <c:showBubbleSize val="0"/>
        </c:dLbls>
        <c:marker val="1"/>
        <c:smooth val="0"/>
        <c:axId val="-2136925496"/>
        <c:axId val="-2136928488"/>
      </c:lineChart>
      <c:catAx>
        <c:axId val="-2136925496"/>
        <c:scaling>
          <c:orientation val="minMax"/>
        </c:scaling>
        <c:delete val="0"/>
        <c:axPos val="b"/>
        <c:majorTickMark val="out"/>
        <c:minorTickMark val="none"/>
        <c:tickLblPos val="nextTo"/>
        <c:crossAx val="-2136928488"/>
        <c:crossesAt val="-2.0"/>
        <c:auto val="1"/>
        <c:lblAlgn val="ctr"/>
        <c:lblOffset val="100"/>
        <c:noMultiLvlLbl val="0"/>
      </c:catAx>
      <c:valAx>
        <c:axId val="-2136928488"/>
        <c:scaling>
          <c:orientation val="minMax"/>
          <c:max val="8.0"/>
        </c:scaling>
        <c:delete val="0"/>
        <c:axPos val="l"/>
        <c:numFmt formatCode="General" sourceLinked="1"/>
        <c:majorTickMark val="out"/>
        <c:minorTickMark val="none"/>
        <c:tickLblPos val="nextTo"/>
        <c:crossAx val="-2136925496"/>
        <c:crosses val="autoZero"/>
        <c:crossBetween val="between"/>
        <c:majorUnit val="4.0"/>
      </c:valAx>
    </c:plotArea>
    <c:legend>
      <c:legendPos val="r"/>
      <c:layout>
        <c:manualLayout>
          <c:xMode val="edge"/>
          <c:yMode val="edge"/>
          <c:x val="0.113148020926914"/>
          <c:y val="0.0553822891703754"/>
          <c:w val="0.349399232532642"/>
          <c:h val="0.297482882574461"/>
        </c:manualLayou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1408549558046"/>
          <c:y val="0.0601851851851852"/>
          <c:w val="0.7016574944261"/>
          <c:h val="0.78435661002901"/>
        </c:manualLayout>
      </c:layout>
      <c:lineChart>
        <c:grouping val="standard"/>
        <c:varyColors val="0"/>
        <c:ser>
          <c:idx val="0"/>
          <c:order val="0"/>
          <c:tx>
            <c:strRef>
              <c:f>Sheet1!$M$5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Sheet1!$AB$10:$AB$22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Sheet1!$AC$10:$AC$22</c:f>
              <c:numCache>
                <c:formatCode>General</c:formatCode>
                <c:ptCount val="13"/>
                <c:pt idx="0">
                  <c:v>-1.23</c:v>
                </c:pt>
                <c:pt idx="1">
                  <c:v>-1.084</c:v>
                </c:pt>
                <c:pt idx="2">
                  <c:v>-1.228</c:v>
                </c:pt>
                <c:pt idx="3">
                  <c:v>-0.315</c:v>
                </c:pt>
                <c:pt idx="4">
                  <c:v>0.111</c:v>
                </c:pt>
                <c:pt idx="5">
                  <c:v>-0.843</c:v>
                </c:pt>
                <c:pt idx="6">
                  <c:v>1.067</c:v>
                </c:pt>
                <c:pt idx="7">
                  <c:v>3.055</c:v>
                </c:pt>
                <c:pt idx="8">
                  <c:v>4.095</c:v>
                </c:pt>
                <c:pt idx="9">
                  <c:v>4.597</c:v>
                </c:pt>
                <c:pt idx="10">
                  <c:v>4.989</c:v>
                </c:pt>
                <c:pt idx="11">
                  <c:v>2.997</c:v>
                </c:pt>
                <c:pt idx="12">
                  <c:v>1.442</c:v>
                </c:pt>
              </c:numCache>
            </c:numRef>
          </c:val>
          <c:smooth val="0"/>
        </c:ser>
        <c:ser>
          <c:idx val="1"/>
          <c:order val="1"/>
          <c:tx>
            <c:strRef>
              <c:f>Sheet1!$N$5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Sheet1!$AB$10:$AB$22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Sheet1!$AD$10:$AD$22</c:f>
              <c:numCache>
                <c:formatCode>General</c:formatCode>
                <c:ptCount val="13"/>
                <c:pt idx="0">
                  <c:v>-0.761</c:v>
                </c:pt>
                <c:pt idx="1">
                  <c:v>-0.225</c:v>
                </c:pt>
                <c:pt idx="2">
                  <c:v>-0.786</c:v>
                </c:pt>
                <c:pt idx="3">
                  <c:v>-0.32</c:v>
                </c:pt>
                <c:pt idx="4">
                  <c:v>0.235</c:v>
                </c:pt>
                <c:pt idx="5">
                  <c:v>0.156</c:v>
                </c:pt>
                <c:pt idx="6">
                  <c:v>2.092</c:v>
                </c:pt>
                <c:pt idx="7">
                  <c:v>4.353</c:v>
                </c:pt>
                <c:pt idx="8">
                  <c:v>5.824999999999995</c:v>
                </c:pt>
                <c:pt idx="9">
                  <c:v>4.68</c:v>
                </c:pt>
                <c:pt idx="10">
                  <c:v>1.6</c:v>
                </c:pt>
                <c:pt idx="11">
                  <c:v>-0.766</c:v>
                </c:pt>
                <c:pt idx="12">
                  <c:v>-1.113</c:v>
                </c:pt>
              </c:numCache>
            </c:numRef>
          </c:val>
          <c:smooth val="0"/>
        </c:ser>
        <c:ser>
          <c:idx val="2"/>
          <c:order val="2"/>
          <c:tx>
            <c:strRef>
              <c:f>Sheet1!$AE$5</c:f>
              <c:strCache>
                <c:ptCount val="1"/>
                <c:pt idx="0">
                  <c:v>p=0.05 (N=42)</c:v>
                </c:pt>
              </c:strCache>
            </c:strRef>
          </c:tx>
          <c:spPr>
            <a:ln w="6350" cmpd="sng">
              <a:solidFill>
                <a:srgbClr val="FF0000"/>
              </a:solidFill>
            </a:ln>
          </c:spPr>
          <c:marker>
            <c:symbol val="none"/>
          </c:marker>
          <c:cat>
            <c:strRef>
              <c:f>Sheet1!$AB$10:$AB$22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Sheet1!$AE$10:$AE$22</c:f>
              <c:numCache>
                <c:formatCode>General</c:formatCode>
                <c:ptCount val="13"/>
                <c:pt idx="0">
                  <c:v>2.0181</c:v>
                </c:pt>
                <c:pt idx="1">
                  <c:v>2.0181</c:v>
                </c:pt>
                <c:pt idx="2">
                  <c:v>2.0181</c:v>
                </c:pt>
                <c:pt idx="3">
                  <c:v>2.0181</c:v>
                </c:pt>
                <c:pt idx="4">
                  <c:v>2.0181</c:v>
                </c:pt>
                <c:pt idx="5">
                  <c:v>2.0181</c:v>
                </c:pt>
                <c:pt idx="6">
                  <c:v>2.0181</c:v>
                </c:pt>
                <c:pt idx="7">
                  <c:v>2.0181</c:v>
                </c:pt>
                <c:pt idx="8">
                  <c:v>2.0181</c:v>
                </c:pt>
                <c:pt idx="9">
                  <c:v>2.0181</c:v>
                </c:pt>
                <c:pt idx="10">
                  <c:v>2.0181</c:v>
                </c:pt>
                <c:pt idx="11">
                  <c:v>2.0181</c:v>
                </c:pt>
                <c:pt idx="12">
                  <c:v>2.0181</c:v>
                </c:pt>
              </c:numCache>
            </c:numRef>
          </c:val>
          <c:smooth val="0"/>
        </c:ser>
        <c:dLbls>
          <c:showLegendKey val="0"/>
          <c:showVal val="0"/>
          <c:showCatName val="0"/>
          <c:showSerName val="0"/>
          <c:showPercent val="0"/>
          <c:showBubbleSize val="0"/>
        </c:dLbls>
        <c:marker val="1"/>
        <c:smooth val="0"/>
        <c:axId val="-2139223048"/>
        <c:axId val="-2139220072"/>
      </c:lineChart>
      <c:catAx>
        <c:axId val="-2139223048"/>
        <c:scaling>
          <c:orientation val="minMax"/>
        </c:scaling>
        <c:delete val="0"/>
        <c:axPos val="b"/>
        <c:majorTickMark val="out"/>
        <c:minorTickMark val="none"/>
        <c:tickLblPos val="nextTo"/>
        <c:crossAx val="-2139220072"/>
        <c:crossesAt val="-2.0"/>
        <c:auto val="1"/>
        <c:lblAlgn val="ctr"/>
        <c:lblOffset val="100"/>
        <c:noMultiLvlLbl val="0"/>
      </c:catAx>
      <c:valAx>
        <c:axId val="-2139220072"/>
        <c:scaling>
          <c:orientation val="minMax"/>
          <c:max val="8.0"/>
        </c:scaling>
        <c:delete val="0"/>
        <c:axPos val="l"/>
        <c:numFmt formatCode="General" sourceLinked="1"/>
        <c:majorTickMark val="out"/>
        <c:minorTickMark val="none"/>
        <c:tickLblPos val="nextTo"/>
        <c:crossAx val="-2139223048"/>
        <c:crosses val="autoZero"/>
        <c:crossBetween val="between"/>
        <c:majorUnit val="4.0"/>
      </c:valAx>
    </c:plotArea>
    <c:legend>
      <c:legendPos val="r"/>
      <c:layout>
        <c:manualLayout>
          <c:xMode val="edge"/>
          <c:yMode val="edge"/>
          <c:x val="0.113148020926914"/>
          <c:y val="0.0553822891703754"/>
          <c:w val="0.349399232532642"/>
          <c:h val="0.297482882574461"/>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1408549558046"/>
          <c:y val="0.199073928258968"/>
          <c:w val="0.837617317215312"/>
          <c:h val="0.645467629046369"/>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Sheet1!$AQ$180:$AQ$192</c:f>
              <c:numCache>
                <c:formatCode>General</c:formatCode>
                <c:ptCount val="13"/>
                <c:pt idx="0">
                  <c:v>-1.688</c:v>
                </c:pt>
                <c:pt idx="1">
                  <c:v>0.727</c:v>
                </c:pt>
                <c:pt idx="2">
                  <c:v>-0.054</c:v>
                </c:pt>
                <c:pt idx="3">
                  <c:v>-0.276</c:v>
                </c:pt>
                <c:pt idx="4">
                  <c:v>1.641</c:v>
                </c:pt>
                <c:pt idx="5">
                  <c:v>-0.095</c:v>
                </c:pt>
                <c:pt idx="6">
                  <c:v>1.196</c:v>
                </c:pt>
                <c:pt idx="7">
                  <c:v>2.218</c:v>
                </c:pt>
                <c:pt idx="8">
                  <c:v>1.586</c:v>
                </c:pt>
                <c:pt idx="9">
                  <c:v>2.427</c:v>
                </c:pt>
                <c:pt idx="10">
                  <c:v>3.977</c:v>
                </c:pt>
                <c:pt idx="11">
                  <c:v>1.179</c:v>
                </c:pt>
                <c:pt idx="12">
                  <c:v>0.109</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Sheet1!$AR$180:$AR$192</c:f>
              <c:numCache>
                <c:formatCode>General</c:formatCode>
                <c:ptCount val="13"/>
                <c:pt idx="0">
                  <c:v>-1.301</c:v>
                </c:pt>
                <c:pt idx="1">
                  <c:v>0.61</c:v>
                </c:pt>
                <c:pt idx="2">
                  <c:v>-0.538</c:v>
                </c:pt>
                <c:pt idx="3">
                  <c:v>-1.161</c:v>
                </c:pt>
                <c:pt idx="4">
                  <c:v>0.441</c:v>
                </c:pt>
                <c:pt idx="5">
                  <c:v>-0.107</c:v>
                </c:pt>
                <c:pt idx="6">
                  <c:v>0.921</c:v>
                </c:pt>
                <c:pt idx="7">
                  <c:v>1.92</c:v>
                </c:pt>
                <c:pt idx="8">
                  <c:v>2.354999999999999</c:v>
                </c:pt>
                <c:pt idx="9">
                  <c:v>1.151</c:v>
                </c:pt>
                <c:pt idx="10">
                  <c:v>-0.289</c:v>
                </c:pt>
                <c:pt idx="11">
                  <c:v>-2.07</c:v>
                </c:pt>
                <c:pt idx="12">
                  <c:v>-1.756</c:v>
                </c:pt>
              </c:numCache>
            </c:numRef>
          </c:val>
          <c:smooth val="0"/>
        </c:ser>
        <c:ser>
          <c:idx val="2"/>
          <c:order val="2"/>
          <c:tx>
            <c:strRef>
              <c:f>Sheet1!$AS$175</c:f>
              <c:strCache>
                <c:ptCount val="1"/>
                <c:pt idx="0">
                  <c:v>p=0.05 (N=15)</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Sheet1!$AS$180:$AS$192</c:f>
              <c:numCache>
                <c:formatCode>General</c:formatCode>
                <c:ptCount val="13"/>
                <c:pt idx="0">
                  <c:v>2.13</c:v>
                </c:pt>
                <c:pt idx="1">
                  <c:v>2.13</c:v>
                </c:pt>
                <c:pt idx="2">
                  <c:v>2.13</c:v>
                </c:pt>
                <c:pt idx="3">
                  <c:v>2.13</c:v>
                </c:pt>
                <c:pt idx="4">
                  <c:v>2.13</c:v>
                </c:pt>
                <c:pt idx="5">
                  <c:v>2.13</c:v>
                </c:pt>
                <c:pt idx="6">
                  <c:v>2.13</c:v>
                </c:pt>
                <c:pt idx="7">
                  <c:v>2.13</c:v>
                </c:pt>
                <c:pt idx="8">
                  <c:v>2.13</c:v>
                </c:pt>
                <c:pt idx="9">
                  <c:v>2.13</c:v>
                </c:pt>
                <c:pt idx="10">
                  <c:v>2.13</c:v>
                </c:pt>
                <c:pt idx="11">
                  <c:v>2.13</c:v>
                </c:pt>
                <c:pt idx="12">
                  <c:v>2.13</c:v>
                </c:pt>
              </c:numCache>
            </c:numRef>
          </c:val>
          <c:smooth val="0"/>
        </c:ser>
        <c:dLbls>
          <c:showLegendKey val="0"/>
          <c:showVal val="0"/>
          <c:showCatName val="0"/>
          <c:showSerName val="0"/>
          <c:showPercent val="0"/>
          <c:showBubbleSize val="0"/>
        </c:dLbls>
        <c:marker val="1"/>
        <c:smooth val="0"/>
        <c:axId val="-2135573544"/>
        <c:axId val="-2135570568"/>
      </c:lineChart>
      <c:catAx>
        <c:axId val="-2135573544"/>
        <c:scaling>
          <c:orientation val="minMax"/>
        </c:scaling>
        <c:delete val="1"/>
        <c:axPos val="b"/>
        <c:majorTickMark val="out"/>
        <c:minorTickMark val="none"/>
        <c:tickLblPos val="nextTo"/>
        <c:crossAx val="-2135570568"/>
        <c:crossesAt val="-2.0"/>
        <c:auto val="1"/>
        <c:lblAlgn val="ctr"/>
        <c:lblOffset val="100"/>
        <c:noMultiLvlLbl val="0"/>
      </c:catAx>
      <c:valAx>
        <c:axId val="-2135570568"/>
        <c:scaling>
          <c:orientation val="minMax"/>
          <c:max val="8.0"/>
        </c:scaling>
        <c:delete val="0"/>
        <c:axPos val="l"/>
        <c:numFmt formatCode="General" sourceLinked="1"/>
        <c:majorTickMark val="out"/>
        <c:minorTickMark val="none"/>
        <c:tickLblPos val="nextTo"/>
        <c:crossAx val="-2135573544"/>
        <c:crosses val="autoZero"/>
        <c:crossBetween val="between"/>
        <c:majorUnit val="4.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1408549558046"/>
          <c:y val="0.215740594925634"/>
          <c:w val="0.837617317215312"/>
          <c:h val="0.628800962379702"/>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Sheet1!$AU$180:$AU$192</c:f>
              <c:numCache>
                <c:formatCode>General</c:formatCode>
                <c:ptCount val="13"/>
                <c:pt idx="0">
                  <c:v>-0.247</c:v>
                </c:pt>
                <c:pt idx="1">
                  <c:v>-1.452</c:v>
                </c:pt>
                <c:pt idx="2">
                  <c:v>-1.337</c:v>
                </c:pt>
                <c:pt idx="3">
                  <c:v>-0.722</c:v>
                </c:pt>
                <c:pt idx="4">
                  <c:v>-0.701</c:v>
                </c:pt>
                <c:pt idx="5">
                  <c:v>-1.101</c:v>
                </c:pt>
                <c:pt idx="6">
                  <c:v>0.327</c:v>
                </c:pt>
                <c:pt idx="7">
                  <c:v>2.612</c:v>
                </c:pt>
                <c:pt idx="8">
                  <c:v>2.908</c:v>
                </c:pt>
                <c:pt idx="9">
                  <c:v>1.729</c:v>
                </c:pt>
                <c:pt idx="10">
                  <c:v>0.966</c:v>
                </c:pt>
                <c:pt idx="11">
                  <c:v>0.944</c:v>
                </c:pt>
                <c:pt idx="12">
                  <c:v>0.24</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Sheet1!$AV$180:$AV$192</c:f>
              <c:numCache>
                <c:formatCode>General</c:formatCode>
                <c:ptCount val="13"/>
                <c:pt idx="0">
                  <c:v>0.196</c:v>
                </c:pt>
                <c:pt idx="1">
                  <c:v>-0.099</c:v>
                </c:pt>
                <c:pt idx="2">
                  <c:v>0.624</c:v>
                </c:pt>
                <c:pt idx="3">
                  <c:v>1.5</c:v>
                </c:pt>
                <c:pt idx="4">
                  <c:v>2.175</c:v>
                </c:pt>
                <c:pt idx="5">
                  <c:v>2.03</c:v>
                </c:pt>
                <c:pt idx="6">
                  <c:v>2.564</c:v>
                </c:pt>
                <c:pt idx="7">
                  <c:v>4.875</c:v>
                </c:pt>
                <c:pt idx="8">
                  <c:v>6.49</c:v>
                </c:pt>
                <c:pt idx="9">
                  <c:v>4.744</c:v>
                </c:pt>
                <c:pt idx="10">
                  <c:v>2.584</c:v>
                </c:pt>
                <c:pt idx="11">
                  <c:v>1.944</c:v>
                </c:pt>
                <c:pt idx="12">
                  <c:v>0.779</c:v>
                </c:pt>
              </c:numCache>
            </c:numRef>
          </c:val>
          <c:smooth val="0"/>
        </c:ser>
        <c:ser>
          <c:idx val="2"/>
          <c:order val="2"/>
          <c:tx>
            <c:strRef>
              <c:f>Sheet1!$AS$175</c:f>
              <c:strCache>
                <c:ptCount val="1"/>
                <c:pt idx="0">
                  <c:v>p=0.05 (N=15)</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Sheet1!$AS$180:$AS$192</c:f>
              <c:numCache>
                <c:formatCode>General</c:formatCode>
                <c:ptCount val="13"/>
                <c:pt idx="0">
                  <c:v>2.13</c:v>
                </c:pt>
                <c:pt idx="1">
                  <c:v>2.13</c:v>
                </c:pt>
                <c:pt idx="2">
                  <c:v>2.13</c:v>
                </c:pt>
                <c:pt idx="3">
                  <c:v>2.13</c:v>
                </c:pt>
                <c:pt idx="4">
                  <c:v>2.13</c:v>
                </c:pt>
                <c:pt idx="5">
                  <c:v>2.13</c:v>
                </c:pt>
                <c:pt idx="6">
                  <c:v>2.13</c:v>
                </c:pt>
                <c:pt idx="7">
                  <c:v>2.13</c:v>
                </c:pt>
                <c:pt idx="8">
                  <c:v>2.13</c:v>
                </c:pt>
                <c:pt idx="9">
                  <c:v>2.13</c:v>
                </c:pt>
                <c:pt idx="10">
                  <c:v>2.13</c:v>
                </c:pt>
                <c:pt idx="11">
                  <c:v>2.13</c:v>
                </c:pt>
                <c:pt idx="12">
                  <c:v>2.13</c:v>
                </c:pt>
              </c:numCache>
            </c:numRef>
          </c:val>
          <c:smooth val="0"/>
        </c:ser>
        <c:dLbls>
          <c:showLegendKey val="0"/>
          <c:showVal val="0"/>
          <c:showCatName val="0"/>
          <c:showSerName val="0"/>
          <c:showPercent val="0"/>
          <c:showBubbleSize val="0"/>
        </c:dLbls>
        <c:marker val="1"/>
        <c:smooth val="0"/>
        <c:axId val="-2139842408"/>
        <c:axId val="-2139867400"/>
      </c:lineChart>
      <c:catAx>
        <c:axId val="-2139842408"/>
        <c:scaling>
          <c:orientation val="minMax"/>
        </c:scaling>
        <c:delete val="0"/>
        <c:axPos val="b"/>
        <c:majorTickMark val="out"/>
        <c:minorTickMark val="none"/>
        <c:tickLblPos val="nextTo"/>
        <c:crossAx val="-2139867400"/>
        <c:crossesAt val="-2.0"/>
        <c:auto val="1"/>
        <c:lblAlgn val="ctr"/>
        <c:lblOffset val="100"/>
        <c:noMultiLvlLbl val="0"/>
      </c:catAx>
      <c:valAx>
        <c:axId val="-2139867400"/>
        <c:scaling>
          <c:orientation val="minMax"/>
          <c:max val="8.0"/>
        </c:scaling>
        <c:delete val="0"/>
        <c:axPos val="l"/>
        <c:numFmt formatCode="General" sourceLinked="1"/>
        <c:majorTickMark val="out"/>
        <c:minorTickMark val="none"/>
        <c:tickLblPos val="nextTo"/>
        <c:crossAx val="-2139842408"/>
        <c:crosses val="autoZero"/>
        <c:crossBetween val="between"/>
        <c:majorUnit val="4.0"/>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1408549558046"/>
          <c:y val="0.412943800546087"/>
          <c:w val="0.480278518247051"/>
          <c:h val="0.431598103089975"/>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Sheet1!$AL$180:$AL$192</c:f>
              <c:numCache>
                <c:formatCode>General</c:formatCode>
                <c:ptCount val="13"/>
                <c:pt idx="0">
                  <c:v>-0.204</c:v>
                </c:pt>
                <c:pt idx="1">
                  <c:v>-2.011</c:v>
                </c:pt>
                <c:pt idx="2">
                  <c:v>-0.724</c:v>
                </c:pt>
                <c:pt idx="3">
                  <c:v>0.335</c:v>
                </c:pt>
                <c:pt idx="4">
                  <c:v>-1.018</c:v>
                </c:pt>
                <c:pt idx="5">
                  <c:v>-0.373</c:v>
                </c:pt>
                <c:pt idx="6">
                  <c:v>0.288</c:v>
                </c:pt>
                <c:pt idx="7">
                  <c:v>0.971</c:v>
                </c:pt>
                <c:pt idx="8">
                  <c:v>2.65</c:v>
                </c:pt>
                <c:pt idx="9">
                  <c:v>4.371</c:v>
                </c:pt>
                <c:pt idx="10">
                  <c:v>4.381</c:v>
                </c:pt>
                <c:pt idx="11">
                  <c:v>4.207</c:v>
                </c:pt>
                <c:pt idx="12">
                  <c:v>3.285</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Sheet1!$AM$180:$AM$192</c:f>
              <c:numCache>
                <c:formatCode>General</c:formatCode>
                <c:ptCount val="13"/>
                <c:pt idx="0">
                  <c:v>-0.128</c:v>
                </c:pt>
                <c:pt idx="1">
                  <c:v>-1.681</c:v>
                </c:pt>
                <c:pt idx="2">
                  <c:v>-1.855</c:v>
                </c:pt>
                <c:pt idx="3">
                  <c:v>-0.891</c:v>
                </c:pt>
                <c:pt idx="4">
                  <c:v>-1.699</c:v>
                </c:pt>
                <c:pt idx="5">
                  <c:v>-1.561</c:v>
                </c:pt>
                <c:pt idx="6">
                  <c:v>-0.048</c:v>
                </c:pt>
                <c:pt idx="7">
                  <c:v>1.063</c:v>
                </c:pt>
                <c:pt idx="8">
                  <c:v>2.196</c:v>
                </c:pt>
                <c:pt idx="9">
                  <c:v>2.809</c:v>
                </c:pt>
                <c:pt idx="10">
                  <c:v>0.82</c:v>
                </c:pt>
                <c:pt idx="11">
                  <c:v>-1.46</c:v>
                </c:pt>
                <c:pt idx="12">
                  <c:v>-0.915</c:v>
                </c:pt>
              </c:numCache>
            </c:numRef>
          </c:val>
          <c:smooth val="0"/>
        </c:ser>
        <c:ser>
          <c:idx val="2"/>
          <c:order val="2"/>
          <c:tx>
            <c:strRef>
              <c:f>Sheet1!$AN$175</c:f>
              <c:strCache>
                <c:ptCount val="1"/>
                <c:pt idx="0">
                  <c:v>p=0.05 (N=12)</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Sheet1!$AN$180:$AN$192</c:f>
              <c:numCache>
                <c:formatCode>General</c:formatCode>
                <c:ptCount val="13"/>
                <c:pt idx="0">
                  <c:v>2.18</c:v>
                </c:pt>
                <c:pt idx="1">
                  <c:v>2.18</c:v>
                </c:pt>
                <c:pt idx="2">
                  <c:v>2.18</c:v>
                </c:pt>
                <c:pt idx="3">
                  <c:v>2.18</c:v>
                </c:pt>
                <c:pt idx="4">
                  <c:v>2.18</c:v>
                </c:pt>
                <c:pt idx="5">
                  <c:v>2.18</c:v>
                </c:pt>
                <c:pt idx="6">
                  <c:v>2.18</c:v>
                </c:pt>
                <c:pt idx="7">
                  <c:v>2.18</c:v>
                </c:pt>
                <c:pt idx="8">
                  <c:v>2.18</c:v>
                </c:pt>
                <c:pt idx="9">
                  <c:v>2.18</c:v>
                </c:pt>
                <c:pt idx="10">
                  <c:v>2.18</c:v>
                </c:pt>
                <c:pt idx="11">
                  <c:v>2.18</c:v>
                </c:pt>
                <c:pt idx="12">
                  <c:v>2.18</c:v>
                </c:pt>
              </c:numCache>
            </c:numRef>
          </c:val>
          <c:smooth val="0"/>
        </c:ser>
        <c:dLbls>
          <c:showLegendKey val="0"/>
          <c:showVal val="0"/>
          <c:showCatName val="0"/>
          <c:showSerName val="0"/>
          <c:showPercent val="0"/>
          <c:showBubbleSize val="0"/>
        </c:dLbls>
        <c:marker val="1"/>
        <c:smooth val="0"/>
        <c:axId val="-2138972648"/>
        <c:axId val="-2139880552"/>
      </c:lineChart>
      <c:catAx>
        <c:axId val="-2138972648"/>
        <c:scaling>
          <c:orientation val="minMax"/>
        </c:scaling>
        <c:delete val="1"/>
        <c:axPos val="b"/>
        <c:majorTickMark val="out"/>
        <c:minorTickMark val="none"/>
        <c:tickLblPos val="nextTo"/>
        <c:crossAx val="-2139880552"/>
        <c:crossesAt val="-2.0"/>
        <c:auto val="1"/>
        <c:lblAlgn val="ctr"/>
        <c:lblOffset val="100"/>
        <c:noMultiLvlLbl val="0"/>
      </c:catAx>
      <c:valAx>
        <c:axId val="-2139880552"/>
        <c:scaling>
          <c:orientation val="minMax"/>
          <c:max val="8.0"/>
        </c:scaling>
        <c:delete val="0"/>
        <c:axPos val="l"/>
        <c:numFmt formatCode="General" sourceLinked="1"/>
        <c:majorTickMark val="out"/>
        <c:minorTickMark val="none"/>
        <c:tickLblPos val="nextTo"/>
        <c:crossAx val="-2138972648"/>
        <c:crosses val="autoZero"/>
        <c:crossBetween val="between"/>
        <c:majorUnit val="4.0"/>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08692821778771"/>
          <c:y val="0.122008131116897"/>
          <c:w val="0.730794335060132"/>
          <c:h val="0.573127721494237"/>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Sheet1!$BA$245:$BA$257</c:f>
              <c:numCache>
                <c:formatCode>General</c:formatCode>
                <c:ptCount val="13"/>
                <c:pt idx="0">
                  <c:v>-0.806</c:v>
                </c:pt>
                <c:pt idx="1">
                  <c:v>-1.968</c:v>
                </c:pt>
                <c:pt idx="2">
                  <c:v>-1.246</c:v>
                </c:pt>
                <c:pt idx="3">
                  <c:v>-1.056</c:v>
                </c:pt>
                <c:pt idx="4">
                  <c:v>-1.8</c:v>
                </c:pt>
                <c:pt idx="5">
                  <c:v>-1.146</c:v>
                </c:pt>
                <c:pt idx="6">
                  <c:v>0.352</c:v>
                </c:pt>
                <c:pt idx="7">
                  <c:v>1.925</c:v>
                </c:pt>
                <c:pt idx="8">
                  <c:v>3.37</c:v>
                </c:pt>
                <c:pt idx="9">
                  <c:v>2.46</c:v>
                </c:pt>
                <c:pt idx="10">
                  <c:v>1.289</c:v>
                </c:pt>
                <c:pt idx="11">
                  <c:v>0.463</c:v>
                </c:pt>
                <c:pt idx="12">
                  <c:v>-0.123</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Sheet1!$BB$245:$BB$257</c:f>
              <c:numCache>
                <c:formatCode>General</c:formatCode>
                <c:ptCount val="13"/>
                <c:pt idx="0">
                  <c:v>-0.198</c:v>
                </c:pt>
                <c:pt idx="1">
                  <c:v>-0.66</c:v>
                </c:pt>
                <c:pt idx="2">
                  <c:v>0.062</c:v>
                </c:pt>
                <c:pt idx="3">
                  <c:v>0.73</c:v>
                </c:pt>
                <c:pt idx="4">
                  <c:v>0.912</c:v>
                </c:pt>
                <c:pt idx="5">
                  <c:v>1.49</c:v>
                </c:pt>
                <c:pt idx="6">
                  <c:v>2.606</c:v>
                </c:pt>
                <c:pt idx="7">
                  <c:v>4.156</c:v>
                </c:pt>
                <c:pt idx="8">
                  <c:v>6.253</c:v>
                </c:pt>
                <c:pt idx="9">
                  <c:v>4.348</c:v>
                </c:pt>
                <c:pt idx="10">
                  <c:v>2.494</c:v>
                </c:pt>
                <c:pt idx="11">
                  <c:v>1.314</c:v>
                </c:pt>
                <c:pt idx="12">
                  <c:v>0.246</c:v>
                </c:pt>
              </c:numCache>
            </c:numRef>
          </c:val>
          <c:smooth val="0"/>
        </c:ser>
        <c:ser>
          <c:idx val="2"/>
          <c:order val="2"/>
          <c:tx>
            <c:strRef>
              <c:f>Sheet1!$BC$240</c:f>
              <c:strCache>
                <c:ptCount val="1"/>
                <c:pt idx="0">
                  <c:v>P=0.05 (N=11)</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Sheet1!$BC$245:$BC$257</c:f>
              <c:numCache>
                <c:formatCode>General</c:formatCode>
                <c:ptCount val="13"/>
                <c:pt idx="0">
                  <c:v>2.22</c:v>
                </c:pt>
                <c:pt idx="1">
                  <c:v>2.22</c:v>
                </c:pt>
                <c:pt idx="2">
                  <c:v>2.22</c:v>
                </c:pt>
                <c:pt idx="3">
                  <c:v>2.22</c:v>
                </c:pt>
                <c:pt idx="4">
                  <c:v>2.22</c:v>
                </c:pt>
                <c:pt idx="5">
                  <c:v>2.22</c:v>
                </c:pt>
                <c:pt idx="6">
                  <c:v>2.22</c:v>
                </c:pt>
                <c:pt idx="7">
                  <c:v>2.22</c:v>
                </c:pt>
                <c:pt idx="8">
                  <c:v>2.22</c:v>
                </c:pt>
                <c:pt idx="9">
                  <c:v>2.22</c:v>
                </c:pt>
                <c:pt idx="10">
                  <c:v>2.22</c:v>
                </c:pt>
                <c:pt idx="11">
                  <c:v>2.22</c:v>
                </c:pt>
                <c:pt idx="12">
                  <c:v>2.22</c:v>
                </c:pt>
              </c:numCache>
            </c:numRef>
          </c:val>
          <c:smooth val="0"/>
        </c:ser>
        <c:dLbls>
          <c:showLegendKey val="0"/>
          <c:showVal val="0"/>
          <c:showCatName val="0"/>
          <c:showSerName val="0"/>
          <c:showPercent val="0"/>
          <c:showBubbleSize val="0"/>
        </c:dLbls>
        <c:marker val="1"/>
        <c:smooth val="0"/>
        <c:axId val="-2139968184"/>
        <c:axId val="-2139971224"/>
      </c:lineChart>
      <c:catAx>
        <c:axId val="-2139968184"/>
        <c:scaling>
          <c:orientation val="minMax"/>
        </c:scaling>
        <c:delete val="0"/>
        <c:axPos val="b"/>
        <c:majorTickMark val="out"/>
        <c:minorTickMark val="none"/>
        <c:tickLblPos val="nextTo"/>
        <c:crossAx val="-2139971224"/>
        <c:crossesAt val="-3.0"/>
        <c:auto val="1"/>
        <c:lblAlgn val="ctr"/>
        <c:lblOffset val="100"/>
        <c:noMultiLvlLbl val="0"/>
      </c:catAx>
      <c:valAx>
        <c:axId val="-2139971224"/>
        <c:scaling>
          <c:orientation val="minMax"/>
          <c:max val="8.0"/>
          <c:min val="-4.0"/>
        </c:scaling>
        <c:delete val="0"/>
        <c:axPos val="l"/>
        <c:numFmt formatCode="General" sourceLinked="1"/>
        <c:majorTickMark val="out"/>
        <c:minorTickMark val="none"/>
        <c:tickLblPos val="nextTo"/>
        <c:crossAx val="-2139968184"/>
        <c:crosses val="autoZero"/>
        <c:crossBetween val="between"/>
        <c:majorUnit val="4.0"/>
      </c:valAx>
    </c:plotArea>
    <c:plotVisOnly val="1"/>
    <c:dispBlanksAs val="span"/>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701233564966623"/>
          <c:y val="0.107479454946245"/>
          <c:w val="0.715562111260619"/>
          <c:h val="0.714811057191615"/>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Sheet1!$AW$245:$AW$257</c:f>
              <c:numCache>
                <c:formatCode>General</c:formatCode>
                <c:ptCount val="13"/>
                <c:pt idx="0">
                  <c:v>-0.543</c:v>
                </c:pt>
                <c:pt idx="1">
                  <c:v>1.254</c:v>
                </c:pt>
                <c:pt idx="2">
                  <c:v>-0.011</c:v>
                </c:pt>
                <c:pt idx="3">
                  <c:v>-0.505</c:v>
                </c:pt>
                <c:pt idx="4">
                  <c:v>1.752</c:v>
                </c:pt>
                <c:pt idx="5">
                  <c:v>0.762</c:v>
                </c:pt>
                <c:pt idx="6">
                  <c:v>1.168</c:v>
                </c:pt>
                <c:pt idx="7">
                  <c:v>4.082</c:v>
                </c:pt>
                <c:pt idx="8">
                  <c:v>2.976</c:v>
                </c:pt>
                <c:pt idx="9">
                  <c:v>3.526</c:v>
                </c:pt>
                <c:pt idx="10">
                  <c:v>3.9</c:v>
                </c:pt>
                <c:pt idx="11">
                  <c:v>0.706</c:v>
                </c:pt>
                <c:pt idx="12">
                  <c:v>0.272</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Sheet1!$AX$245:$AX$257</c:f>
              <c:numCache>
                <c:formatCode>General</c:formatCode>
                <c:ptCount val="13"/>
                <c:pt idx="0">
                  <c:v>-0.631</c:v>
                </c:pt>
                <c:pt idx="1">
                  <c:v>1.472</c:v>
                </c:pt>
                <c:pt idx="2">
                  <c:v>1.219</c:v>
                </c:pt>
                <c:pt idx="3">
                  <c:v>-0.877</c:v>
                </c:pt>
                <c:pt idx="4">
                  <c:v>0.697</c:v>
                </c:pt>
                <c:pt idx="5">
                  <c:v>0.592</c:v>
                </c:pt>
                <c:pt idx="6">
                  <c:v>1.233</c:v>
                </c:pt>
                <c:pt idx="7">
                  <c:v>3.534</c:v>
                </c:pt>
                <c:pt idx="8">
                  <c:v>4.018</c:v>
                </c:pt>
                <c:pt idx="9">
                  <c:v>3.082</c:v>
                </c:pt>
                <c:pt idx="10">
                  <c:v>0.897</c:v>
                </c:pt>
                <c:pt idx="11">
                  <c:v>-0.767</c:v>
                </c:pt>
                <c:pt idx="12">
                  <c:v>-0.649</c:v>
                </c:pt>
              </c:numCache>
            </c:numRef>
          </c:val>
          <c:smooth val="0"/>
        </c:ser>
        <c:ser>
          <c:idx val="2"/>
          <c:order val="2"/>
          <c:tx>
            <c:strRef>
              <c:f>Sheet1!$AY$240</c:f>
              <c:strCache>
                <c:ptCount val="1"/>
                <c:pt idx="0">
                  <c:v>p=0.05 (N=9)</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Sheet1!$AY$245:$AY$257</c:f>
              <c:numCache>
                <c:formatCode>General</c:formatCode>
                <c:ptCount val="13"/>
                <c:pt idx="0">
                  <c:v>2.36</c:v>
                </c:pt>
                <c:pt idx="1">
                  <c:v>2.36</c:v>
                </c:pt>
                <c:pt idx="2">
                  <c:v>2.36</c:v>
                </c:pt>
                <c:pt idx="3">
                  <c:v>2.36</c:v>
                </c:pt>
                <c:pt idx="4">
                  <c:v>2.36</c:v>
                </c:pt>
                <c:pt idx="5">
                  <c:v>2.36</c:v>
                </c:pt>
                <c:pt idx="6">
                  <c:v>2.36</c:v>
                </c:pt>
                <c:pt idx="7">
                  <c:v>2.36</c:v>
                </c:pt>
                <c:pt idx="8">
                  <c:v>2.36</c:v>
                </c:pt>
                <c:pt idx="9">
                  <c:v>2.36</c:v>
                </c:pt>
                <c:pt idx="10">
                  <c:v>2.36</c:v>
                </c:pt>
                <c:pt idx="11">
                  <c:v>2.36</c:v>
                </c:pt>
                <c:pt idx="12">
                  <c:v>2.36</c:v>
                </c:pt>
              </c:numCache>
            </c:numRef>
          </c:val>
          <c:smooth val="0"/>
        </c:ser>
        <c:dLbls>
          <c:showLegendKey val="0"/>
          <c:showVal val="0"/>
          <c:showCatName val="0"/>
          <c:showSerName val="0"/>
          <c:showPercent val="0"/>
          <c:showBubbleSize val="0"/>
        </c:dLbls>
        <c:marker val="1"/>
        <c:smooth val="0"/>
        <c:axId val="-2140025672"/>
        <c:axId val="-2140028664"/>
      </c:lineChart>
      <c:catAx>
        <c:axId val="-2140025672"/>
        <c:scaling>
          <c:orientation val="minMax"/>
        </c:scaling>
        <c:delete val="1"/>
        <c:axPos val="b"/>
        <c:majorTickMark val="out"/>
        <c:minorTickMark val="none"/>
        <c:tickLblPos val="nextTo"/>
        <c:crossAx val="-2140028664"/>
        <c:crossesAt val="-4.0"/>
        <c:auto val="1"/>
        <c:lblAlgn val="ctr"/>
        <c:lblOffset val="100"/>
        <c:noMultiLvlLbl val="0"/>
      </c:catAx>
      <c:valAx>
        <c:axId val="-2140028664"/>
        <c:scaling>
          <c:orientation val="minMax"/>
          <c:max val="8.0"/>
          <c:min val="-4.0"/>
        </c:scaling>
        <c:delete val="0"/>
        <c:axPos val="l"/>
        <c:numFmt formatCode="General" sourceLinked="1"/>
        <c:majorTickMark val="out"/>
        <c:minorTickMark val="none"/>
        <c:tickLblPos val="nextTo"/>
        <c:crossAx val="-2140025672"/>
        <c:crosses val="autoZero"/>
        <c:crossBetween val="between"/>
        <c:majorUnit val="4.0"/>
      </c:valAx>
    </c:plotArea>
    <c:plotVisOnly val="1"/>
    <c:dispBlanksAs val="span"/>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0891344598775186"/>
          <c:y val="0.412943800546087"/>
          <c:w val="0.480278518247051"/>
          <c:h val="0.431598103089975"/>
        </c:manualLayout>
      </c:layout>
      <c:lineChart>
        <c:grouping val="standard"/>
        <c:varyColors val="0"/>
        <c:ser>
          <c:idx val="0"/>
          <c:order val="0"/>
          <c:tx>
            <c:strRef>
              <c:f>Sheet1!$AL$175</c:f>
              <c:strCache>
                <c:ptCount val="1"/>
                <c:pt idx="0">
                  <c:v>Within category</c:v>
                </c:pt>
              </c:strCache>
            </c:strRef>
          </c:tx>
          <c:spPr>
            <a:ln w="34925">
              <a:solidFill>
                <a:srgbClr val="FF2C52"/>
              </a:solidFill>
            </a:ln>
          </c:spPr>
          <c:marker>
            <c:symbol val="circle"/>
            <c:size val="9"/>
            <c:spPr>
              <a:solidFill>
                <a:srgbClr val="FF2C52"/>
              </a:solidFill>
              <a:ln>
                <a:solidFill>
                  <a:srgbClr val="FF2C52"/>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Sheet1!$AL$180:$AL$192</c:f>
              <c:numCache>
                <c:formatCode>General</c:formatCode>
                <c:ptCount val="13"/>
                <c:pt idx="0">
                  <c:v>-0.204</c:v>
                </c:pt>
                <c:pt idx="1">
                  <c:v>-2.011</c:v>
                </c:pt>
                <c:pt idx="2">
                  <c:v>-0.724</c:v>
                </c:pt>
                <c:pt idx="3">
                  <c:v>0.335</c:v>
                </c:pt>
                <c:pt idx="4">
                  <c:v>-1.018</c:v>
                </c:pt>
                <c:pt idx="5">
                  <c:v>-0.373</c:v>
                </c:pt>
                <c:pt idx="6">
                  <c:v>0.288</c:v>
                </c:pt>
                <c:pt idx="7">
                  <c:v>0.971</c:v>
                </c:pt>
                <c:pt idx="8">
                  <c:v>2.65</c:v>
                </c:pt>
                <c:pt idx="9">
                  <c:v>4.371</c:v>
                </c:pt>
                <c:pt idx="10">
                  <c:v>4.381</c:v>
                </c:pt>
                <c:pt idx="11">
                  <c:v>4.207</c:v>
                </c:pt>
                <c:pt idx="12">
                  <c:v>3.285</c:v>
                </c:pt>
              </c:numCache>
            </c:numRef>
          </c:val>
          <c:smooth val="0"/>
        </c:ser>
        <c:ser>
          <c:idx val="1"/>
          <c:order val="1"/>
          <c:tx>
            <c:strRef>
              <c:f>Sheet1!$AM$175</c:f>
              <c:strCache>
                <c:ptCount val="1"/>
                <c:pt idx="0">
                  <c:v>Between category</c:v>
                </c:pt>
              </c:strCache>
            </c:strRef>
          </c:tx>
          <c:spPr>
            <a:ln w="34925" cmpd="sng">
              <a:solidFill>
                <a:srgbClr val="3366FF"/>
              </a:solidFill>
            </a:ln>
          </c:spPr>
          <c:marker>
            <c:symbol val="square"/>
            <c:size val="7"/>
            <c:spPr>
              <a:solidFill>
                <a:srgbClr val="3366FF"/>
              </a:solidFill>
              <a:ln>
                <a:solidFill>
                  <a:srgbClr val="3366FF"/>
                </a:solidFill>
              </a:ln>
            </c:spPr>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Sheet1!$AM$180:$AM$192</c:f>
              <c:numCache>
                <c:formatCode>General</c:formatCode>
                <c:ptCount val="13"/>
                <c:pt idx="0">
                  <c:v>-0.128</c:v>
                </c:pt>
                <c:pt idx="1">
                  <c:v>-1.681</c:v>
                </c:pt>
                <c:pt idx="2">
                  <c:v>-1.855</c:v>
                </c:pt>
                <c:pt idx="3">
                  <c:v>-0.891</c:v>
                </c:pt>
                <c:pt idx="4">
                  <c:v>-1.699</c:v>
                </c:pt>
                <c:pt idx="5">
                  <c:v>-1.561</c:v>
                </c:pt>
                <c:pt idx="6">
                  <c:v>-0.048</c:v>
                </c:pt>
                <c:pt idx="7">
                  <c:v>1.063</c:v>
                </c:pt>
                <c:pt idx="8">
                  <c:v>2.196</c:v>
                </c:pt>
                <c:pt idx="9">
                  <c:v>2.809</c:v>
                </c:pt>
                <c:pt idx="10">
                  <c:v>0.82</c:v>
                </c:pt>
                <c:pt idx="11">
                  <c:v>-1.46</c:v>
                </c:pt>
                <c:pt idx="12">
                  <c:v>-0.915</c:v>
                </c:pt>
              </c:numCache>
            </c:numRef>
          </c:val>
          <c:smooth val="0"/>
        </c:ser>
        <c:ser>
          <c:idx val="2"/>
          <c:order val="2"/>
          <c:tx>
            <c:strRef>
              <c:f>Sheet1!$AN$175</c:f>
              <c:strCache>
                <c:ptCount val="1"/>
                <c:pt idx="0">
                  <c:v>p=0.05 (N=12)</c:v>
                </c:pt>
              </c:strCache>
            </c:strRef>
          </c:tx>
          <c:spPr>
            <a:ln w="6350" cmpd="sng">
              <a:solidFill>
                <a:srgbClr val="FF0000"/>
              </a:solidFill>
            </a:ln>
          </c:spPr>
          <c:marker>
            <c:symbol val="none"/>
          </c:marker>
          <c:cat>
            <c:strRef>
              <c:f>Sheet1!$L$10:$L$22</c:f>
              <c:strCache>
                <c:ptCount val="13"/>
                <c:pt idx="0">
                  <c:v>0-50</c:v>
                </c:pt>
                <c:pt idx="1">
                  <c:v>50-100</c:v>
                </c:pt>
                <c:pt idx="2">
                  <c:v>100-150</c:v>
                </c:pt>
                <c:pt idx="3">
                  <c:v>150-200</c:v>
                </c:pt>
                <c:pt idx="4">
                  <c:v>200-250</c:v>
                </c:pt>
                <c:pt idx="5">
                  <c:v>250-300</c:v>
                </c:pt>
                <c:pt idx="6">
                  <c:v>300-350</c:v>
                </c:pt>
                <c:pt idx="7">
                  <c:v>350-400</c:v>
                </c:pt>
                <c:pt idx="8">
                  <c:v>400-450</c:v>
                </c:pt>
                <c:pt idx="9">
                  <c:v>450-500</c:v>
                </c:pt>
                <c:pt idx="10">
                  <c:v>500-550</c:v>
                </c:pt>
                <c:pt idx="11">
                  <c:v>550-600</c:v>
                </c:pt>
                <c:pt idx="12">
                  <c:v>600-650</c:v>
                </c:pt>
              </c:strCache>
            </c:strRef>
          </c:cat>
          <c:val>
            <c:numRef>
              <c:f>Sheet1!$AN$180:$AN$192</c:f>
              <c:numCache>
                <c:formatCode>General</c:formatCode>
                <c:ptCount val="13"/>
                <c:pt idx="0">
                  <c:v>2.18</c:v>
                </c:pt>
                <c:pt idx="1">
                  <c:v>2.18</c:v>
                </c:pt>
                <c:pt idx="2">
                  <c:v>2.18</c:v>
                </c:pt>
                <c:pt idx="3">
                  <c:v>2.18</c:v>
                </c:pt>
                <c:pt idx="4">
                  <c:v>2.18</c:v>
                </c:pt>
                <c:pt idx="5">
                  <c:v>2.18</c:v>
                </c:pt>
                <c:pt idx="6">
                  <c:v>2.18</c:v>
                </c:pt>
                <c:pt idx="7">
                  <c:v>2.18</c:v>
                </c:pt>
                <c:pt idx="8">
                  <c:v>2.18</c:v>
                </c:pt>
                <c:pt idx="9">
                  <c:v>2.18</c:v>
                </c:pt>
                <c:pt idx="10">
                  <c:v>2.18</c:v>
                </c:pt>
                <c:pt idx="11">
                  <c:v>2.18</c:v>
                </c:pt>
                <c:pt idx="12">
                  <c:v>2.18</c:v>
                </c:pt>
              </c:numCache>
            </c:numRef>
          </c:val>
          <c:smooth val="0"/>
        </c:ser>
        <c:dLbls>
          <c:showLegendKey val="0"/>
          <c:showVal val="0"/>
          <c:showCatName val="0"/>
          <c:showSerName val="0"/>
          <c:showPercent val="0"/>
          <c:showBubbleSize val="0"/>
        </c:dLbls>
        <c:marker val="1"/>
        <c:smooth val="0"/>
        <c:axId val="-2134502808"/>
        <c:axId val="-2134520952"/>
      </c:lineChart>
      <c:catAx>
        <c:axId val="-2134502808"/>
        <c:scaling>
          <c:orientation val="minMax"/>
        </c:scaling>
        <c:delete val="1"/>
        <c:axPos val="b"/>
        <c:majorTickMark val="out"/>
        <c:minorTickMark val="none"/>
        <c:tickLblPos val="nextTo"/>
        <c:crossAx val="-2134520952"/>
        <c:crossesAt val="-2.0"/>
        <c:auto val="1"/>
        <c:lblAlgn val="ctr"/>
        <c:lblOffset val="100"/>
        <c:noMultiLvlLbl val="0"/>
      </c:catAx>
      <c:valAx>
        <c:axId val="-2134520952"/>
        <c:scaling>
          <c:orientation val="minMax"/>
          <c:max val="8.0"/>
        </c:scaling>
        <c:delete val="0"/>
        <c:axPos val="l"/>
        <c:numFmt formatCode="General" sourceLinked="1"/>
        <c:majorTickMark val="out"/>
        <c:minorTickMark val="none"/>
        <c:tickLblPos val="nextTo"/>
        <c:crossAx val="-2134502808"/>
        <c:crosses val="autoZero"/>
        <c:crossBetween val="between"/>
        <c:majorUnit val="4.0"/>
      </c:valAx>
    </c:plotArea>
    <c:legend>
      <c:legendPos val="r"/>
      <c:layout>
        <c:manualLayout>
          <c:xMode val="edge"/>
          <c:yMode val="edge"/>
          <c:x val="0.300749721514613"/>
          <c:y val="0.280689639929968"/>
          <c:w val="0.317014918782062"/>
          <c:h val="0.193120326194932"/>
        </c:manualLayou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27885C9-C0C5-A04F-9FF9-C3E4A59AD925}" type="datetimeFigureOut">
              <a:rPr lang="en-US" smtClean="0"/>
              <a:t>09/07/16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E07D8F7-9C5F-E74F-A865-77B6271A65E9}" type="slidenum">
              <a:rPr lang="en-US" smtClean="0"/>
              <a:t>‹#›</a:t>
            </a:fld>
            <a:endParaRPr lang="en-US"/>
          </a:p>
        </p:txBody>
      </p:sp>
    </p:spTree>
    <p:extLst>
      <p:ext uri="{BB962C8B-B14F-4D97-AF65-F5344CB8AC3E}">
        <p14:creationId xmlns:p14="http://schemas.microsoft.com/office/powerpoint/2010/main" val="33873363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6E64BE-4CA1-D847-A467-B656072678F7}" type="datetimeFigureOut">
              <a:rPr lang="en-US" smtClean="0"/>
              <a:t>09/07/16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46EE61-6712-B147-9C89-0968D6570B6D}" type="slidenum">
              <a:rPr lang="en-US" smtClean="0"/>
              <a:t>‹#›</a:t>
            </a:fld>
            <a:endParaRPr lang="en-US" dirty="0"/>
          </a:p>
        </p:txBody>
      </p:sp>
    </p:spTree>
    <p:extLst>
      <p:ext uri="{BB962C8B-B14F-4D97-AF65-F5344CB8AC3E}">
        <p14:creationId xmlns:p14="http://schemas.microsoft.com/office/powerpoint/2010/main" val="34391073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46EE61-6712-B147-9C89-0968D6570B6D}" type="slidenum">
              <a:rPr lang="en-US" smtClean="0"/>
              <a:t>8</a:t>
            </a:fld>
            <a:endParaRPr lang="en-US" dirty="0"/>
          </a:p>
        </p:txBody>
      </p:sp>
    </p:spTree>
    <p:extLst>
      <p:ext uri="{BB962C8B-B14F-4D97-AF65-F5344CB8AC3E}">
        <p14:creationId xmlns:p14="http://schemas.microsoft.com/office/powerpoint/2010/main" val="1854976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46EE61-6712-B147-9C89-0968D6570B6D}" type="slidenum">
              <a:rPr lang="en-US" smtClean="0"/>
              <a:t>16</a:t>
            </a:fld>
            <a:endParaRPr lang="en-US" dirty="0"/>
          </a:p>
        </p:txBody>
      </p:sp>
    </p:spTree>
    <p:extLst>
      <p:ext uri="{BB962C8B-B14F-4D97-AF65-F5344CB8AC3E}">
        <p14:creationId xmlns:p14="http://schemas.microsoft.com/office/powerpoint/2010/main" val="2399294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sv-S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Click to edit Master subtitle style</a:t>
            </a:r>
            <a:endParaRPr lang="en-US"/>
          </a:p>
        </p:txBody>
      </p:sp>
      <p:sp>
        <p:nvSpPr>
          <p:cNvPr id="4" name="Date Placeholder 3"/>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2255422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4264931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sv-S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995856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Content Placeholder 2"/>
          <p:cNvSpPr>
            <a:spLocks noGrp="1"/>
          </p:cNvSpPr>
          <p:nvPr>
            <p:ph idx="1"/>
          </p:nvPr>
        </p:nvSpPr>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376078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sv-S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Click to edit Master text styles</a:t>
            </a:r>
          </a:p>
        </p:txBody>
      </p:sp>
      <p:sp>
        <p:nvSpPr>
          <p:cNvPr id="4" name="Date Placeholder 3"/>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1718628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5" name="Date Placeholder 4"/>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778777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v-S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7" name="Date Placeholder 6"/>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1575894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a:p>
        </p:txBody>
      </p:sp>
      <p:sp>
        <p:nvSpPr>
          <p:cNvPr id="3" name="Date Placeholder 2"/>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1009699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106553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sv-S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260942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sv-S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7E5D897D-DEDD-D540-A077-537B91BE3FEF}" type="datetimeFigureOut">
              <a:rPr lang="en-US" smtClean="0"/>
              <a:t>09/07/16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A89210D-4FE8-6A4D-A145-BD1EC0E3E61A}" type="slidenum">
              <a:rPr lang="en-US" smtClean="0"/>
              <a:t>‹#›</a:t>
            </a:fld>
            <a:endParaRPr lang="en-US" dirty="0"/>
          </a:p>
        </p:txBody>
      </p:sp>
    </p:spTree>
    <p:extLst>
      <p:ext uri="{BB962C8B-B14F-4D97-AF65-F5344CB8AC3E}">
        <p14:creationId xmlns:p14="http://schemas.microsoft.com/office/powerpoint/2010/main" val="19787979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5D897D-DEDD-D540-A077-537B91BE3FEF}" type="datetimeFigureOut">
              <a:rPr lang="en-US" smtClean="0"/>
              <a:t>09/07/16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9210D-4FE8-6A4D-A145-BD1EC0E3E61A}" type="slidenum">
              <a:rPr lang="en-US" smtClean="0"/>
              <a:t>‹#›</a:t>
            </a:fld>
            <a:endParaRPr lang="en-US" dirty="0"/>
          </a:p>
        </p:txBody>
      </p:sp>
    </p:spTree>
    <p:extLst>
      <p:ext uri="{BB962C8B-B14F-4D97-AF65-F5344CB8AC3E}">
        <p14:creationId xmlns:p14="http://schemas.microsoft.com/office/powerpoint/2010/main" val="4078401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5" Type="http://schemas.openxmlformats.org/officeDocument/2006/relationships/chart" Target="../charts/chart6.xml"/><Relationship Id="rId6" Type="http://schemas.openxmlformats.org/officeDocument/2006/relationships/chart" Target="../charts/chart7.xml"/><Relationship Id="rId7" Type="http://schemas.openxmlformats.org/officeDocument/2006/relationships/chart" Target="../charts/chart8.xml"/><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emf"/><Relationship Id="rId3"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5" Type="http://schemas.openxmlformats.org/officeDocument/2006/relationships/image" Target="../media/image13.emf"/><Relationship Id="rId6" Type="http://schemas.openxmlformats.org/officeDocument/2006/relationships/image" Target="../media/image7.png"/><Relationship Id="rId7" Type="http://schemas.openxmlformats.org/officeDocument/2006/relationships/image" Target="../media/image14.png"/><Relationship Id="rId8"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5" Type="http://schemas.openxmlformats.org/officeDocument/2006/relationships/image" Target="../media/image19.emf"/><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Supplementary material</a:t>
            </a:r>
            <a:endParaRPr lang="en-US" dirty="0"/>
          </a:p>
        </p:txBody>
      </p:sp>
      <p:sp>
        <p:nvSpPr>
          <p:cNvPr id="3" name="Subtitle 2"/>
          <p:cNvSpPr>
            <a:spLocks noGrp="1"/>
          </p:cNvSpPr>
          <p:nvPr>
            <p:ph type="subTitle" idx="1"/>
          </p:nvPr>
        </p:nvSpPr>
        <p:spPr>
          <a:xfrm>
            <a:off x="3213758" y="3858879"/>
            <a:ext cx="4253842" cy="1752600"/>
          </a:xfrm>
        </p:spPr>
        <p:txBody>
          <a:bodyPr>
            <a:normAutofit fontScale="70000" lnSpcReduction="20000"/>
          </a:bodyPr>
          <a:lstStyle/>
          <a:p>
            <a:pPr algn="l"/>
            <a:r>
              <a:rPr lang="en-US" dirty="0" smtClean="0"/>
              <a:t>1. </a:t>
            </a:r>
            <a:r>
              <a:rPr lang="en-US" dirty="0" smtClean="0"/>
              <a:t>ERPs</a:t>
            </a:r>
            <a:endParaRPr lang="en-US" dirty="0" smtClean="0"/>
          </a:p>
          <a:p>
            <a:pPr algn="l"/>
            <a:r>
              <a:rPr lang="en-US" dirty="0" smtClean="0"/>
              <a:t>2. </a:t>
            </a:r>
            <a:r>
              <a:rPr lang="en-US" dirty="0" smtClean="0"/>
              <a:t>Analysis, revised procedure</a:t>
            </a:r>
          </a:p>
          <a:p>
            <a:pPr algn="l"/>
            <a:r>
              <a:rPr lang="en-US" dirty="0" smtClean="0"/>
              <a:t>3. Topographic analysis</a:t>
            </a:r>
            <a:endParaRPr lang="en-US" dirty="0" smtClean="0"/>
          </a:p>
          <a:p>
            <a:pPr algn="l"/>
            <a:r>
              <a:rPr lang="en-US" dirty="0"/>
              <a:t>4</a:t>
            </a:r>
            <a:r>
              <a:rPr lang="en-US" dirty="0" smtClean="0"/>
              <a:t>. Stimulus pairs</a:t>
            </a:r>
          </a:p>
          <a:p>
            <a:pPr algn="l"/>
            <a:r>
              <a:rPr lang="en-US" dirty="0" smtClean="0"/>
              <a:t>5. Stimulus properties</a:t>
            </a:r>
            <a:endParaRPr lang="en-US" dirty="0"/>
          </a:p>
        </p:txBody>
      </p:sp>
    </p:spTree>
    <p:extLst>
      <p:ext uri="{BB962C8B-B14F-4D97-AF65-F5344CB8AC3E}">
        <p14:creationId xmlns:p14="http://schemas.microsoft.com/office/powerpoint/2010/main" val="23731905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ANOVA – Semantic main effect</a:t>
            </a:r>
            <a:endParaRPr lang="en-US"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170212" y="2312622"/>
            <a:ext cx="3941069" cy="3154960"/>
          </a:xfrm>
          <a:prstGeom prst="rect">
            <a:avLst/>
          </a:prstGeom>
          <a:noFill/>
          <a:ln>
            <a:noFill/>
          </a:ln>
        </p:spPr>
      </p:pic>
      <p:pic>
        <p:nvPicPr>
          <p:cNvPr id="13" name="Picture 12"/>
          <p:cNvPicPr/>
          <p:nvPr/>
        </p:nvPicPr>
        <p:blipFill>
          <a:blip r:embed="rId3">
            <a:extLst>
              <a:ext uri="{28A0092B-C50C-407E-A947-70E740481C1C}">
                <a14:useLocalDpi xmlns:a14="http://schemas.microsoft.com/office/drawing/2010/main" val="0"/>
              </a:ext>
            </a:extLst>
          </a:blip>
          <a:srcRect/>
          <a:stretch>
            <a:fillRect/>
          </a:stretch>
        </p:blipFill>
        <p:spPr bwMode="auto">
          <a:xfrm>
            <a:off x="4137477" y="2312622"/>
            <a:ext cx="3943156" cy="3156631"/>
          </a:xfrm>
          <a:prstGeom prst="rect">
            <a:avLst/>
          </a:prstGeom>
          <a:noFill/>
          <a:ln>
            <a:noFill/>
          </a:ln>
        </p:spPr>
      </p:pic>
      <p:sp>
        <p:nvSpPr>
          <p:cNvPr id="14" name="TextBox 13"/>
          <p:cNvSpPr txBox="1"/>
          <p:nvPr/>
        </p:nvSpPr>
        <p:spPr>
          <a:xfrm>
            <a:off x="758339" y="1727063"/>
            <a:ext cx="377026" cy="461665"/>
          </a:xfrm>
          <a:prstGeom prst="rect">
            <a:avLst/>
          </a:prstGeom>
          <a:noFill/>
        </p:spPr>
        <p:txBody>
          <a:bodyPr wrap="none" rtlCol="0">
            <a:spAutoFit/>
          </a:bodyPr>
          <a:lstStyle/>
          <a:p>
            <a:r>
              <a:rPr lang="en-US" sz="2400" b="1" dirty="0" smtClean="0"/>
              <a:t>A</a:t>
            </a:r>
            <a:endParaRPr lang="en-US" sz="2400" b="1" dirty="0"/>
          </a:p>
        </p:txBody>
      </p:sp>
      <p:sp>
        <p:nvSpPr>
          <p:cNvPr id="15" name="TextBox 14"/>
          <p:cNvSpPr txBox="1"/>
          <p:nvPr/>
        </p:nvSpPr>
        <p:spPr>
          <a:xfrm>
            <a:off x="4738883" y="1727063"/>
            <a:ext cx="357189" cy="461665"/>
          </a:xfrm>
          <a:prstGeom prst="rect">
            <a:avLst/>
          </a:prstGeom>
          <a:noFill/>
        </p:spPr>
        <p:txBody>
          <a:bodyPr wrap="none" rtlCol="0">
            <a:spAutoFit/>
          </a:bodyPr>
          <a:lstStyle/>
          <a:p>
            <a:r>
              <a:rPr lang="en-US" sz="2400" b="1" dirty="0" smtClean="0"/>
              <a:t>B</a:t>
            </a:r>
            <a:endParaRPr lang="en-US" sz="2400" b="1" dirty="0"/>
          </a:p>
        </p:txBody>
      </p:sp>
    </p:spTree>
    <p:extLst>
      <p:ext uri="{BB962C8B-B14F-4D97-AF65-F5344CB8AC3E}">
        <p14:creationId xmlns:p14="http://schemas.microsoft.com/office/powerpoint/2010/main" val="4168355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ANOVA – Semantic × group interaction</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77781" y="2422396"/>
            <a:ext cx="3967510" cy="3176127"/>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245291" y="2422396"/>
            <a:ext cx="3934795" cy="3149938"/>
          </a:xfrm>
          <a:prstGeom prst="rect">
            <a:avLst/>
          </a:prstGeom>
          <a:noFill/>
          <a:ln>
            <a:noFill/>
          </a:ln>
        </p:spPr>
      </p:pic>
      <p:sp>
        <p:nvSpPr>
          <p:cNvPr id="6" name="TextBox 5"/>
          <p:cNvSpPr txBox="1"/>
          <p:nvPr/>
        </p:nvSpPr>
        <p:spPr>
          <a:xfrm>
            <a:off x="457200" y="1727063"/>
            <a:ext cx="377026" cy="461665"/>
          </a:xfrm>
          <a:prstGeom prst="rect">
            <a:avLst/>
          </a:prstGeom>
          <a:noFill/>
        </p:spPr>
        <p:txBody>
          <a:bodyPr wrap="none" rtlCol="0">
            <a:spAutoFit/>
          </a:bodyPr>
          <a:lstStyle/>
          <a:p>
            <a:r>
              <a:rPr lang="en-US" sz="2400" b="1" dirty="0" smtClean="0"/>
              <a:t>A</a:t>
            </a:r>
            <a:endParaRPr lang="en-US" sz="2400" b="1" dirty="0"/>
          </a:p>
        </p:txBody>
      </p:sp>
      <p:sp>
        <p:nvSpPr>
          <p:cNvPr id="7" name="TextBox 6"/>
          <p:cNvSpPr txBox="1"/>
          <p:nvPr/>
        </p:nvSpPr>
        <p:spPr>
          <a:xfrm>
            <a:off x="4333000" y="1727063"/>
            <a:ext cx="357189" cy="461665"/>
          </a:xfrm>
          <a:prstGeom prst="rect">
            <a:avLst/>
          </a:prstGeom>
          <a:noFill/>
        </p:spPr>
        <p:txBody>
          <a:bodyPr wrap="none" rtlCol="0">
            <a:spAutoFit/>
          </a:bodyPr>
          <a:lstStyle/>
          <a:p>
            <a:r>
              <a:rPr lang="en-US" sz="2400" b="1" dirty="0" smtClean="0"/>
              <a:t>B</a:t>
            </a:r>
            <a:endParaRPr lang="en-US" sz="2400" b="1" dirty="0"/>
          </a:p>
        </p:txBody>
      </p:sp>
    </p:spTree>
    <p:extLst>
      <p:ext uri="{BB962C8B-B14F-4D97-AF65-F5344CB8AC3E}">
        <p14:creationId xmlns:p14="http://schemas.microsoft.com/office/powerpoint/2010/main" val="4173191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Training </a:t>
            </a:r>
            <a:r>
              <a:rPr lang="en-US" sz="3200" dirty="0"/>
              <a:t> ×  </a:t>
            </a:r>
            <a:r>
              <a:rPr lang="en-US" sz="3200" dirty="0" smtClean="0"/>
              <a:t>Semantic </a:t>
            </a:r>
            <a:r>
              <a:rPr lang="en-US" sz="3200" dirty="0"/>
              <a:t> ×  </a:t>
            </a:r>
            <a:r>
              <a:rPr lang="en-US" sz="3200" dirty="0" smtClean="0"/>
              <a:t>Group interaction</a:t>
            </a:r>
            <a:endParaRPr lang="en-US" sz="32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51595" y="1126434"/>
            <a:ext cx="3574949" cy="2861869"/>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251595" y="3988303"/>
            <a:ext cx="3584728" cy="2869697"/>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5250394" y="1126434"/>
            <a:ext cx="3589638" cy="2873628"/>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5355140" y="3988303"/>
            <a:ext cx="3576545" cy="2848775"/>
          </a:xfrm>
          <a:prstGeom prst="rect">
            <a:avLst/>
          </a:prstGeom>
          <a:noFill/>
          <a:ln>
            <a:noFill/>
          </a:ln>
        </p:spPr>
      </p:pic>
      <p:sp>
        <p:nvSpPr>
          <p:cNvPr id="8" name="TextBox 7"/>
          <p:cNvSpPr txBox="1"/>
          <p:nvPr/>
        </p:nvSpPr>
        <p:spPr>
          <a:xfrm>
            <a:off x="457200" y="1098551"/>
            <a:ext cx="325730" cy="369332"/>
          </a:xfrm>
          <a:prstGeom prst="rect">
            <a:avLst/>
          </a:prstGeom>
          <a:noFill/>
        </p:spPr>
        <p:txBody>
          <a:bodyPr wrap="none" rtlCol="0">
            <a:spAutoFit/>
          </a:bodyPr>
          <a:lstStyle/>
          <a:p>
            <a:r>
              <a:rPr lang="en-US" b="1" dirty="0" smtClean="0"/>
              <a:t>A</a:t>
            </a:r>
            <a:endParaRPr lang="en-US" b="1" dirty="0"/>
          </a:p>
        </p:txBody>
      </p:sp>
      <p:sp>
        <p:nvSpPr>
          <p:cNvPr id="9" name="TextBox 8"/>
          <p:cNvSpPr txBox="1"/>
          <p:nvPr/>
        </p:nvSpPr>
        <p:spPr>
          <a:xfrm>
            <a:off x="5223324" y="1098551"/>
            <a:ext cx="312906" cy="369332"/>
          </a:xfrm>
          <a:prstGeom prst="rect">
            <a:avLst/>
          </a:prstGeom>
          <a:noFill/>
        </p:spPr>
        <p:txBody>
          <a:bodyPr wrap="none" rtlCol="0">
            <a:spAutoFit/>
          </a:bodyPr>
          <a:lstStyle/>
          <a:p>
            <a:r>
              <a:rPr lang="en-US" b="1" dirty="0" smtClean="0"/>
              <a:t>B</a:t>
            </a:r>
            <a:endParaRPr lang="en-US" b="1" dirty="0"/>
          </a:p>
        </p:txBody>
      </p:sp>
    </p:spTree>
    <p:extLst>
      <p:ext uri="{BB962C8B-B14F-4D97-AF65-F5344CB8AC3E}">
        <p14:creationId xmlns:p14="http://schemas.microsoft.com/office/powerpoint/2010/main" val="1930519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7884160" y="3596640"/>
            <a:ext cx="184666" cy="369332"/>
          </a:xfrm>
          <a:prstGeom prst="rect">
            <a:avLst/>
          </a:prstGeom>
          <a:noFill/>
        </p:spPr>
        <p:txBody>
          <a:bodyPr wrap="none" rtlCol="0">
            <a:spAutoFit/>
          </a:bodyPr>
          <a:lstStyle/>
          <a:p>
            <a:endParaRPr lang="en-US" dirty="0"/>
          </a:p>
        </p:txBody>
      </p:sp>
      <p:sp>
        <p:nvSpPr>
          <p:cNvPr id="32" name="TextBox 31"/>
          <p:cNvSpPr txBox="1"/>
          <p:nvPr/>
        </p:nvSpPr>
        <p:spPr>
          <a:xfrm>
            <a:off x="2352021" y="222368"/>
            <a:ext cx="4205179" cy="646331"/>
          </a:xfrm>
          <a:prstGeom prst="rect">
            <a:avLst/>
          </a:prstGeom>
          <a:noFill/>
        </p:spPr>
        <p:txBody>
          <a:bodyPr wrap="square" rtlCol="0">
            <a:spAutoFit/>
          </a:bodyPr>
          <a:lstStyle/>
          <a:p>
            <a:pPr algn="ctr"/>
            <a:r>
              <a:rPr lang="en-US" b="1" dirty="0" smtClean="0"/>
              <a:t>Groups: Congruent versus Within or Between category incongruence</a:t>
            </a:r>
            <a:endParaRPr lang="en-US" b="1" dirty="0"/>
          </a:p>
        </p:txBody>
      </p:sp>
      <p:cxnSp>
        <p:nvCxnSpPr>
          <p:cNvPr id="37" name="Straight Connector 36"/>
          <p:cNvCxnSpPr/>
          <p:nvPr/>
        </p:nvCxnSpPr>
        <p:spPr>
          <a:xfrm>
            <a:off x="10198100" y="7645400"/>
            <a:ext cx="317500" cy="0"/>
          </a:xfrm>
          <a:prstGeom prst="line">
            <a:avLst/>
          </a:prstGeom>
          <a:ln>
            <a:solidFill>
              <a:srgbClr val="FF0000">
                <a:alpha val="50000"/>
              </a:srgbClr>
            </a:solidFill>
          </a:ln>
          <a:effectLst/>
        </p:spPr>
        <p:style>
          <a:lnRef idx="1">
            <a:schemeClr val="accent6"/>
          </a:lnRef>
          <a:fillRef idx="0">
            <a:schemeClr val="accent6"/>
          </a:fillRef>
          <a:effectRef idx="0">
            <a:schemeClr val="accent6"/>
          </a:effectRef>
          <a:fontRef idx="minor">
            <a:schemeClr val="tx1"/>
          </a:fontRef>
        </p:style>
      </p:cxnSp>
      <p:graphicFrame>
        <p:nvGraphicFramePr>
          <p:cNvPr id="23" name="Chart 22"/>
          <p:cNvGraphicFramePr>
            <a:graphicFrameLocks/>
          </p:cNvGraphicFramePr>
          <p:nvPr>
            <p:extLst>
              <p:ext uri="{D42A27DB-BD31-4B8C-83A1-F6EECF244321}">
                <p14:modId xmlns:p14="http://schemas.microsoft.com/office/powerpoint/2010/main" val="36890249"/>
              </p:ext>
            </p:extLst>
          </p:nvPr>
        </p:nvGraphicFramePr>
        <p:xfrm>
          <a:off x="979808" y="2829983"/>
          <a:ext cx="2989118"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8" name="Chart 27"/>
          <p:cNvGraphicFramePr>
            <a:graphicFrameLocks/>
          </p:cNvGraphicFramePr>
          <p:nvPr>
            <p:extLst>
              <p:ext uri="{D42A27DB-BD31-4B8C-83A1-F6EECF244321}">
                <p14:modId xmlns:p14="http://schemas.microsoft.com/office/powerpoint/2010/main" val="2661806677"/>
              </p:ext>
            </p:extLst>
          </p:nvPr>
        </p:nvGraphicFramePr>
        <p:xfrm>
          <a:off x="979808" y="4475265"/>
          <a:ext cx="2989118" cy="228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Chart 28"/>
          <p:cNvGraphicFramePr>
            <a:graphicFrameLocks/>
          </p:cNvGraphicFramePr>
          <p:nvPr>
            <p:extLst>
              <p:ext uri="{D42A27DB-BD31-4B8C-83A1-F6EECF244321}">
                <p14:modId xmlns:p14="http://schemas.microsoft.com/office/powerpoint/2010/main" val="2870070298"/>
              </p:ext>
            </p:extLst>
          </p:nvPr>
        </p:nvGraphicFramePr>
        <p:xfrm>
          <a:off x="759287" y="112526"/>
          <a:ext cx="5173521" cy="3348182"/>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29"/>
          <p:cNvSpPr txBox="1"/>
          <p:nvPr/>
        </p:nvSpPr>
        <p:spPr>
          <a:xfrm>
            <a:off x="276951" y="1753649"/>
            <a:ext cx="539080" cy="538609"/>
          </a:xfrm>
          <a:prstGeom prst="rect">
            <a:avLst/>
          </a:prstGeom>
          <a:noFill/>
        </p:spPr>
        <p:txBody>
          <a:bodyPr wrap="none" rtlCol="0">
            <a:spAutoFit/>
          </a:bodyPr>
          <a:lstStyle/>
          <a:p>
            <a:r>
              <a:rPr lang="en-US" b="1" dirty="0" smtClean="0"/>
              <a:t>NH</a:t>
            </a:r>
            <a:endParaRPr lang="en-US" sz="1200" dirty="0" smtClean="0"/>
          </a:p>
          <a:p>
            <a:r>
              <a:rPr lang="en-US" sz="1000" dirty="0" smtClean="0"/>
              <a:t>(N=12)</a:t>
            </a:r>
          </a:p>
        </p:txBody>
      </p:sp>
      <p:sp>
        <p:nvSpPr>
          <p:cNvPr id="31" name="TextBox 30"/>
          <p:cNvSpPr txBox="1"/>
          <p:nvPr/>
        </p:nvSpPr>
        <p:spPr>
          <a:xfrm>
            <a:off x="276949" y="3603651"/>
            <a:ext cx="539080" cy="723275"/>
          </a:xfrm>
          <a:prstGeom prst="rect">
            <a:avLst/>
          </a:prstGeom>
          <a:noFill/>
        </p:spPr>
        <p:txBody>
          <a:bodyPr wrap="none" rtlCol="0">
            <a:spAutoFit/>
          </a:bodyPr>
          <a:lstStyle/>
          <a:p>
            <a:r>
              <a:rPr lang="en-US" b="1" dirty="0" smtClean="0"/>
              <a:t>HA</a:t>
            </a:r>
            <a:endParaRPr lang="en-US" dirty="0"/>
          </a:p>
          <a:p>
            <a:r>
              <a:rPr lang="en-US" sz="1000" dirty="0"/>
              <a:t>(N=</a:t>
            </a:r>
            <a:r>
              <a:rPr lang="en-US" sz="1000" dirty="0" smtClean="0"/>
              <a:t>15)</a:t>
            </a:r>
            <a:endParaRPr lang="en-US" sz="1000" dirty="0"/>
          </a:p>
          <a:p>
            <a:endParaRPr lang="en-US" sz="1200" b="1" dirty="0"/>
          </a:p>
        </p:txBody>
      </p:sp>
      <p:sp>
        <p:nvSpPr>
          <p:cNvPr id="39" name="TextBox 38"/>
          <p:cNvSpPr txBox="1"/>
          <p:nvPr/>
        </p:nvSpPr>
        <p:spPr>
          <a:xfrm>
            <a:off x="276951" y="5501144"/>
            <a:ext cx="539080" cy="830997"/>
          </a:xfrm>
          <a:prstGeom prst="rect">
            <a:avLst/>
          </a:prstGeom>
          <a:noFill/>
        </p:spPr>
        <p:txBody>
          <a:bodyPr wrap="none" rtlCol="0">
            <a:spAutoFit/>
          </a:bodyPr>
          <a:lstStyle/>
          <a:p>
            <a:r>
              <a:rPr lang="en-US" b="1" dirty="0" smtClean="0"/>
              <a:t>CI</a:t>
            </a:r>
            <a:endParaRPr lang="en-US" dirty="0"/>
          </a:p>
          <a:p>
            <a:r>
              <a:rPr lang="en-US" sz="1000" dirty="0"/>
              <a:t>(N=</a:t>
            </a:r>
            <a:r>
              <a:rPr lang="en-US" sz="1000" dirty="0" smtClean="0"/>
              <a:t>15)</a:t>
            </a:r>
            <a:endParaRPr lang="en-US" sz="1000" dirty="0"/>
          </a:p>
          <a:p>
            <a:endParaRPr lang="en-US" b="1" dirty="0"/>
          </a:p>
        </p:txBody>
      </p:sp>
      <p:sp>
        <p:nvSpPr>
          <p:cNvPr id="44" name="TextBox 43"/>
          <p:cNvSpPr txBox="1"/>
          <p:nvPr/>
        </p:nvSpPr>
        <p:spPr>
          <a:xfrm>
            <a:off x="816031" y="957334"/>
            <a:ext cx="1797014" cy="461665"/>
          </a:xfrm>
          <a:prstGeom prst="rect">
            <a:avLst/>
          </a:prstGeom>
          <a:noFill/>
        </p:spPr>
        <p:txBody>
          <a:bodyPr wrap="square" rtlCol="0">
            <a:spAutoFit/>
          </a:bodyPr>
          <a:lstStyle/>
          <a:p>
            <a:r>
              <a:rPr lang="en-US" sz="1200" dirty="0" smtClean="0"/>
              <a:t>T-values of match vs mismatch ROI mean</a:t>
            </a:r>
          </a:p>
        </p:txBody>
      </p:sp>
      <p:sp>
        <p:nvSpPr>
          <p:cNvPr id="36" name="TextBox 35"/>
          <p:cNvSpPr txBox="1"/>
          <p:nvPr/>
        </p:nvSpPr>
        <p:spPr>
          <a:xfrm>
            <a:off x="200200" y="898338"/>
            <a:ext cx="377026" cy="461665"/>
          </a:xfrm>
          <a:prstGeom prst="rect">
            <a:avLst/>
          </a:prstGeom>
          <a:noFill/>
        </p:spPr>
        <p:txBody>
          <a:bodyPr wrap="none" rtlCol="0">
            <a:spAutoFit/>
          </a:bodyPr>
          <a:lstStyle/>
          <a:p>
            <a:r>
              <a:rPr lang="en-US" sz="2400" b="1" dirty="0" smtClean="0"/>
              <a:t>A</a:t>
            </a:r>
            <a:endParaRPr lang="en-US" sz="2400" b="1" dirty="0"/>
          </a:p>
        </p:txBody>
      </p:sp>
      <p:sp>
        <p:nvSpPr>
          <p:cNvPr id="38" name="TextBox 37"/>
          <p:cNvSpPr txBox="1"/>
          <p:nvPr/>
        </p:nvSpPr>
        <p:spPr>
          <a:xfrm>
            <a:off x="4384777" y="957334"/>
            <a:ext cx="357189" cy="461665"/>
          </a:xfrm>
          <a:prstGeom prst="rect">
            <a:avLst/>
          </a:prstGeom>
          <a:noFill/>
        </p:spPr>
        <p:txBody>
          <a:bodyPr wrap="none" rtlCol="0">
            <a:spAutoFit/>
          </a:bodyPr>
          <a:lstStyle/>
          <a:p>
            <a:r>
              <a:rPr lang="en-US" sz="2400" b="1" dirty="0" smtClean="0"/>
              <a:t>B</a:t>
            </a:r>
            <a:endParaRPr lang="en-US" sz="2400" b="1" dirty="0"/>
          </a:p>
        </p:txBody>
      </p:sp>
      <p:graphicFrame>
        <p:nvGraphicFramePr>
          <p:cNvPr id="57" name="Chart 56"/>
          <p:cNvGraphicFramePr>
            <a:graphicFrameLocks/>
          </p:cNvGraphicFramePr>
          <p:nvPr>
            <p:extLst>
              <p:ext uri="{D42A27DB-BD31-4B8C-83A1-F6EECF244321}">
                <p14:modId xmlns:p14="http://schemas.microsoft.com/office/powerpoint/2010/main" val="1987505357"/>
              </p:ext>
            </p:extLst>
          </p:nvPr>
        </p:nvGraphicFramePr>
        <p:xfrm>
          <a:off x="4903835" y="4652050"/>
          <a:ext cx="3486992" cy="246509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8" name="Chart 57"/>
          <p:cNvGraphicFramePr>
            <a:graphicFrameLocks/>
          </p:cNvGraphicFramePr>
          <p:nvPr>
            <p:extLst>
              <p:ext uri="{D42A27DB-BD31-4B8C-83A1-F6EECF244321}">
                <p14:modId xmlns:p14="http://schemas.microsoft.com/office/powerpoint/2010/main" val="2796291429"/>
              </p:ext>
            </p:extLst>
          </p:nvPr>
        </p:nvGraphicFramePr>
        <p:xfrm>
          <a:off x="5043224" y="3107227"/>
          <a:ext cx="3653476" cy="200875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0" name="Chart 59"/>
          <p:cNvGraphicFramePr>
            <a:graphicFrameLocks/>
          </p:cNvGraphicFramePr>
          <p:nvPr>
            <p:extLst>
              <p:ext uri="{D42A27DB-BD31-4B8C-83A1-F6EECF244321}">
                <p14:modId xmlns:p14="http://schemas.microsoft.com/office/powerpoint/2010/main" val="210207850"/>
              </p:ext>
            </p:extLst>
          </p:nvPr>
        </p:nvGraphicFramePr>
        <p:xfrm>
          <a:off x="4855483" y="112526"/>
          <a:ext cx="5173521" cy="3348182"/>
        </p:xfrm>
        <a:graphic>
          <a:graphicData uri="http://schemas.openxmlformats.org/drawingml/2006/chart">
            <c:chart xmlns:c="http://schemas.openxmlformats.org/drawingml/2006/chart" xmlns:r="http://schemas.openxmlformats.org/officeDocument/2006/relationships" r:id="rId7"/>
          </a:graphicData>
        </a:graphic>
      </p:graphicFrame>
      <p:sp>
        <p:nvSpPr>
          <p:cNvPr id="61" name="TextBox 60"/>
          <p:cNvSpPr txBox="1"/>
          <p:nvPr/>
        </p:nvSpPr>
        <p:spPr>
          <a:xfrm>
            <a:off x="4433009" y="1753649"/>
            <a:ext cx="532192" cy="677108"/>
          </a:xfrm>
          <a:prstGeom prst="rect">
            <a:avLst/>
          </a:prstGeom>
          <a:noFill/>
        </p:spPr>
        <p:txBody>
          <a:bodyPr wrap="none" rtlCol="0">
            <a:spAutoFit/>
          </a:bodyPr>
          <a:lstStyle/>
          <a:p>
            <a:r>
              <a:rPr lang="en-US" b="1" dirty="0" smtClean="0"/>
              <a:t>NH</a:t>
            </a:r>
            <a:endParaRPr lang="en-US" sz="1200" dirty="0" smtClean="0"/>
          </a:p>
          <a:p>
            <a:r>
              <a:rPr lang="en-US" sz="1000" dirty="0" smtClean="0"/>
              <a:t>(N=12, </a:t>
            </a:r>
          </a:p>
          <a:p>
            <a:r>
              <a:rPr lang="en-US" sz="1000" dirty="0" smtClean="0"/>
              <a:t>same)</a:t>
            </a:r>
          </a:p>
        </p:txBody>
      </p:sp>
      <p:sp>
        <p:nvSpPr>
          <p:cNvPr id="63" name="TextBox 62"/>
          <p:cNvSpPr txBox="1"/>
          <p:nvPr/>
        </p:nvSpPr>
        <p:spPr>
          <a:xfrm>
            <a:off x="4384777" y="3603651"/>
            <a:ext cx="474083" cy="707886"/>
          </a:xfrm>
          <a:prstGeom prst="rect">
            <a:avLst/>
          </a:prstGeom>
          <a:noFill/>
        </p:spPr>
        <p:txBody>
          <a:bodyPr wrap="none" rtlCol="0">
            <a:spAutoFit/>
          </a:bodyPr>
          <a:lstStyle/>
          <a:p>
            <a:r>
              <a:rPr lang="en-US" b="1" dirty="0" smtClean="0"/>
              <a:t>HA</a:t>
            </a:r>
            <a:endParaRPr lang="en-US" dirty="0"/>
          </a:p>
          <a:p>
            <a:r>
              <a:rPr lang="en-US" sz="1000" dirty="0"/>
              <a:t>(N</a:t>
            </a:r>
            <a:r>
              <a:rPr lang="en-US" sz="1000" dirty="0" smtClean="0"/>
              <a:t>=</a:t>
            </a:r>
            <a:r>
              <a:rPr lang="en-US" sz="1000" dirty="0"/>
              <a:t>9</a:t>
            </a:r>
            <a:r>
              <a:rPr lang="en-US" sz="1000" dirty="0" smtClean="0"/>
              <a:t>)</a:t>
            </a:r>
            <a:endParaRPr lang="en-US" sz="1000" dirty="0"/>
          </a:p>
          <a:p>
            <a:endParaRPr lang="en-US" sz="1200" b="1" dirty="0"/>
          </a:p>
        </p:txBody>
      </p:sp>
      <p:sp>
        <p:nvSpPr>
          <p:cNvPr id="64" name="TextBox 63"/>
          <p:cNvSpPr txBox="1"/>
          <p:nvPr/>
        </p:nvSpPr>
        <p:spPr>
          <a:xfrm>
            <a:off x="4364785" y="5501144"/>
            <a:ext cx="539080" cy="800219"/>
          </a:xfrm>
          <a:prstGeom prst="rect">
            <a:avLst/>
          </a:prstGeom>
          <a:noFill/>
        </p:spPr>
        <p:txBody>
          <a:bodyPr wrap="none" rtlCol="0">
            <a:spAutoFit/>
          </a:bodyPr>
          <a:lstStyle/>
          <a:p>
            <a:r>
              <a:rPr lang="en-US" b="1" dirty="0" smtClean="0"/>
              <a:t>CI</a:t>
            </a:r>
            <a:endParaRPr lang="en-US" dirty="0"/>
          </a:p>
          <a:p>
            <a:r>
              <a:rPr lang="en-US" sz="1000" dirty="0"/>
              <a:t>(N</a:t>
            </a:r>
            <a:r>
              <a:rPr lang="en-US" sz="1000" dirty="0" smtClean="0"/>
              <a:t>=11)</a:t>
            </a:r>
            <a:endParaRPr lang="en-US" sz="1000" dirty="0"/>
          </a:p>
          <a:p>
            <a:endParaRPr lang="en-US" b="1" dirty="0"/>
          </a:p>
        </p:txBody>
      </p:sp>
      <p:sp>
        <p:nvSpPr>
          <p:cNvPr id="65" name="Rectangle 64"/>
          <p:cNvSpPr/>
          <p:nvPr/>
        </p:nvSpPr>
        <p:spPr>
          <a:xfrm>
            <a:off x="7286935" y="1496449"/>
            <a:ext cx="516840" cy="2089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40686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Topographic </a:t>
            </a:r>
            <a:r>
              <a:rPr lang="en-US" dirty="0" smtClean="0"/>
              <a:t>follow up analysis</a:t>
            </a:r>
            <a:endParaRPr lang="en-US" dirty="0"/>
          </a:p>
        </p:txBody>
      </p:sp>
      <p:sp>
        <p:nvSpPr>
          <p:cNvPr id="3" name="Content Placeholder 2"/>
          <p:cNvSpPr>
            <a:spLocks noGrp="1"/>
          </p:cNvSpPr>
          <p:nvPr>
            <p:ph idx="1"/>
          </p:nvPr>
        </p:nvSpPr>
        <p:spPr>
          <a:xfrm>
            <a:off x="457200" y="1417638"/>
            <a:ext cx="8229600" cy="5287962"/>
          </a:xfrm>
        </p:spPr>
        <p:txBody>
          <a:bodyPr>
            <a:normAutofit/>
          </a:bodyPr>
          <a:lstStyle/>
          <a:p>
            <a:pPr marL="0" indent="0">
              <a:buNone/>
            </a:pPr>
            <a:r>
              <a:rPr lang="en-US" sz="1700" dirty="0" smtClean="0"/>
              <a:t>Mismatch effect difference waves, based on collapsed pre- and post-intervention </a:t>
            </a:r>
            <a:r>
              <a:rPr lang="en-US" sz="1700" dirty="0" smtClean="0"/>
              <a:t>data were </a:t>
            </a:r>
            <a:r>
              <a:rPr lang="en-US" sz="1700" dirty="0" smtClean="0"/>
              <a:t>analyzed with topographical factors: lateralization (left, right) and anteriority (frontal, central, </a:t>
            </a:r>
            <a:r>
              <a:rPr lang="en-US" sz="1700" dirty="0" err="1" smtClean="0"/>
              <a:t>parieto</a:t>
            </a:r>
            <a:r>
              <a:rPr lang="en-US" sz="1700" dirty="0" smtClean="0"/>
              <a:t>-occipital) and hearing </a:t>
            </a:r>
            <a:r>
              <a:rPr lang="en-US" sz="1700" dirty="0"/>
              <a:t>amplification group </a:t>
            </a:r>
            <a:r>
              <a:rPr lang="en-US" sz="1700" dirty="0" smtClean="0"/>
              <a:t>as </a:t>
            </a:r>
            <a:r>
              <a:rPr lang="en-US" sz="1700" dirty="0" smtClean="0"/>
              <a:t>between subject factor (NH, HA, CI). Each mismatch effect </a:t>
            </a:r>
            <a:r>
              <a:rPr lang="en-US" sz="1700" dirty="0" smtClean="0"/>
              <a:t>was</a:t>
            </a:r>
            <a:r>
              <a:rPr lang="en-US" sz="1700" dirty="0" smtClean="0"/>
              <a:t> </a:t>
            </a:r>
            <a:r>
              <a:rPr lang="en-US" sz="1700" dirty="0" smtClean="0"/>
              <a:t>tested </a:t>
            </a:r>
            <a:r>
              <a:rPr lang="en-US" sz="1700" dirty="0" smtClean="0"/>
              <a:t>separately (see following slides).</a:t>
            </a:r>
            <a:endParaRPr lang="en-US" sz="1700" dirty="0" smtClean="0"/>
          </a:p>
          <a:p>
            <a:pPr marL="0" indent="0">
              <a:buNone/>
            </a:pPr>
            <a:endParaRPr lang="en-US" sz="1700" dirty="0" smtClean="0"/>
          </a:p>
          <a:p>
            <a:pPr marL="0" indent="0">
              <a:buNone/>
            </a:pPr>
            <a:endParaRPr lang="en-US" sz="1700" dirty="0" smtClean="0"/>
          </a:p>
          <a:p>
            <a:pPr marL="0" indent="0">
              <a:buNone/>
            </a:pPr>
            <a:endParaRPr lang="en-US" sz="1700" dirty="0"/>
          </a:p>
          <a:p>
            <a:pPr marL="0" indent="0">
              <a:buNone/>
            </a:pPr>
            <a:endParaRPr lang="en-US" sz="1700" dirty="0" smtClean="0"/>
          </a:p>
          <a:p>
            <a:pPr marL="0" indent="0">
              <a:buNone/>
            </a:pPr>
            <a:endParaRPr lang="en-US" sz="1700" dirty="0" smtClean="0"/>
          </a:p>
          <a:p>
            <a:pPr marL="0" indent="0">
              <a:buNone/>
            </a:pPr>
            <a:endParaRPr lang="en-US" sz="1700" dirty="0"/>
          </a:p>
          <a:p>
            <a:pPr marL="0" indent="0">
              <a:buNone/>
            </a:pPr>
            <a:endParaRPr lang="en-US" sz="1700" dirty="0" smtClean="0"/>
          </a:p>
          <a:p>
            <a:pPr marL="0" indent="0">
              <a:buNone/>
            </a:pPr>
            <a:endParaRPr lang="en-US" sz="1700" dirty="0"/>
          </a:p>
          <a:p>
            <a:pPr marL="0" indent="0">
              <a:buNone/>
            </a:pPr>
            <a:endParaRPr lang="en-US" sz="1700" dirty="0"/>
          </a:p>
          <a:p>
            <a:pPr marL="0" indent="0">
              <a:buNone/>
            </a:pPr>
            <a:endParaRPr lang="en-US" dirty="0"/>
          </a:p>
        </p:txBody>
      </p:sp>
      <p:pic>
        <p:nvPicPr>
          <p:cNvPr id="4" name="Picture 3"/>
          <p:cNvPicPr>
            <a:picLocks noChangeAspect="1"/>
          </p:cNvPicPr>
          <p:nvPr/>
        </p:nvPicPr>
        <p:blipFill>
          <a:blip r:embed="rId2"/>
          <a:stretch>
            <a:fillRect/>
          </a:stretch>
        </p:blipFill>
        <p:spPr>
          <a:xfrm>
            <a:off x="1905000" y="3194536"/>
            <a:ext cx="5588000" cy="3419231"/>
          </a:xfrm>
          <a:prstGeom prst="rect">
            <a:avLst/>
          </a:prstGeom>
        </p:spPr>
      </p:pic>
      <p:sp>
        <p:nvSpPr>
          <p:cNvPr id="5" name="TextBox 4"/>
          <p:cNvSpPr txBox="1"/>
          <p:nvPr/>
        </p:nvSpPr>
        <p:spPr>
          <a:xfrm>
            <a:off x="3200400" y="2825204"/>
            <a:ext cx="543739" cy="369332"/>
          </a:xfrm>
          <a:prstGeom prst="rect">
            <a:avLst/>
          </a:prstGeom>
          <a:noFill/>
        </p:spPr>
        <p:txBody>
          <a:bodyPr wrap="none" rtlCol="0">
            <a:spAutoFit/>
          </a:bodyPr>
          <a:lstStyle/>
          <a:p>
            <a:r>
              <a:rPr lang="en-US" dirty="0" smtClean="0"/>
              <a:t>Left</a:t>
            </a:r>
            <a:endParaRPr lang="en-US" dirty="0"/>
          </a:p>
        </p:txBody>
      </p:sp>
      <p:sp>
        <p:nvSpPr>
          <p:cNvPr id="6" name="TextBox 5"/>
          <p:cNvSpPr txBox="1"/>
          <p:nvPr/>
        </p:nvSpPr>
        <p:spPr>
          <a:xfrm>
            <a:off x="5613400" y="2825204"/>
            <a:ext cx="671979" cy="369332"/>
          </a:xfrm>
          <a:prstGeom prst="rect">
            <a:avLst/>
          </a:prstGeom>
          <a:noFill/>
        </p:spPr>
        <p:txBody>
          <a:bodyPr wrap="none" rtlCol="0">
            <a:spAutoFit/>
          </a:bodyPr>
          <a:lstStyle/>
          <a:p>
            <a:r>
              <a:rPr lang="en-US" dirty="0" smtClean="0"/>
              <a:t>Right</a:t>
            </a:r>
            <a:endParaRPr lang="en-US" dirty="0"/>
          </a:p>
        </p:txBody>
      </p:sp>
      <p:sp>
        <p:nvSpPr>
          <p:cNvPr id="7" name="TextBox 6"/>
          <p:cNvSpPr txBox="1"/>
          <p:nvPr/>
        </p:nvSpPr>
        <p:spPr>
          <a:xfrm>
            <a:off x="711200" y="3972168"/>
            <a:ext cx="855072" cy="369332"/>
          </a:xfrm>
          <a:prstGeom prst="rect">
            <a:avLst/>
          </a:prstGeom>
          <a:noFill/>
        </p:spPr>
        <p:txBody>
          <a:bodyPr wrap="none" rtlCol="0">
            <a:spAutoFit/>
          </a:bodyPr>
          <a:lstStyle/>
          <a:p>
            <a:r>
              <a:rPr lang="en-US" dirty="0" smtClean="0"/>
              <a:t>Frontal</a:t>
            </a:r>
            <a:endParaRPr lang="en-US" dirty="0"/>
          </a:p>
        </p:txBody>
      </p:sp>
      <p:sp>
        <p:nvSpPr>
          <p:cNvPr id="8" name="TextBox 7"/>
          <p:cNvSpPr txBox="1"/>
          <p:nvPr/>
        </p:nvSpPr>
        <p:spPr>
          <a:xfrm>
            <a:off x="711200" y="4899268"/>
            <a:ext cx="865216" cy="369332"/>
          </a:xfrm>
          <a:prstGeom prst="rect">
            <a:avLst/>
          </a:prstGeom>
          <a:noFill/>
        </p:spPr>
        <p:txBody>
          <a:bodyPr wrap="none" rtlCol="0">
            <a:spAutoFit/>
          </a:bodyPr>
          <a:lstStyle/>
          <a:p>
            <a:r>
              <a:rPr lang="en-US" dirty="0" smtClean="0"/>
              <a:t>Central</a:t>
            </a:r>
            <a:endParaRPr lang="en-US" dirty="0"/>
          </a:p>
        </p:txBody>
      </p:sp>
      <p:sp>
        <p:nvSpPr>
          <p:cNvPr id="9" name="TextBox 8"/>
          <p:cNvSpPr txBox="1"/>
          <p:nvPr/>
        </p:nvSpPr>
        <p:spPr>
          <a:xfrm>
            <a:off x="711200" y="5699368"/>
            <a:ext cx="1717537" cy="369332"/>
          </a:xfrm>
          <a:prstGeom prst="rect">
            <a:avLst/>
          </a:prstGeom>
          <a:noFill/>
        </p:spPr>
        <p:txBody>
          <a:bodyPr wrap="none" rtlCol="0">
            <a:spAutoFit/>
          </a:bodyPr>
          <a:lstStyle/>
          <a:p>
            <a:r>
              <a:rPr lang="en-US" dirty="0" err="1" smtClean="0"/>
              <a:t>Parieto</a:t>
            </a:r>
            <a:r>
              <a:rPr lang="en-US" dirty="0" smtClean="0"/>
              <a:t>-occipital</a:t>
            </a:r>
            <a:endParaRPr lang="en-US" dirty="0"/>
          </a:p>
        </p:txBody>
      </p:sp>
    </p:spTree>
    <p:extLst>
      <p:ext uri="{BB962C8B-B14F-4D97-AF65-F5344CB8AC3E}">
        <p14:creationId xmlns:p14="http://schemas.microsoft.com/office/powerpoint/2010/main" val="2994276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Topographic </a:t>
            </a:r>
            <a:r>
              <a:rPr lang="en-US" sz="3200" dirty="0" smtClean="0"/>
              <a:t>analysis 1: Within</a:t>
            </a:r>
            <a:r>
              <a:rPr lang="en-US" sz="3200" dirty="0"/>
              <a:t>-category effect</a:t>
            </a:r>
          </a:p>
        </p:txBody>
      </p:sp>
      <p:sp>
        <p:nvSpPr>
          <p:cNvPr id="4" name="Rectangle 3"/>
          <p:cNvSpPr/>
          <p:nvPr/>
        </p:nvSpPr>
        <p:spPr>
          <a:xfrm>
            <a:off x="152400" y="1257300"/>
            <a:ext cx="8839200" cy="6001641"/>
          </a:xfrm>
          <a:prstGeom prst="rect">
            <a:avLst/>
          </a:prstGeom>
        </p:spPr>
        <p:txBody>
          <a:bodyPr wrap="square">
            <a:spAutoFit/>
          </a:bodyPr>
          <a:lstStyle/>
          <a:p>
            <a:r>
              <a:rPr lang="en-US" sz="1400" dirty="0"/>
              <a:t>Both topographic </a:t>
            </a:r>
            <a:r>
              <a:rPr lang="en-US" sz="1400" dirty="0" smtClean="0"/>
              <a:t>analysis 1 and 2 </a:t>
            </a:r>
            <a:r>
              <a:rPr lang="en-US" sz="1400" dirty="0" smtClean="0"/>
              <a:t>was made using </a:t>
            </a:r>
            <a:r>
              <a:rPr lang="en-US" sz="1400" dirty="0"/>
              <a:t>the robust ANOVA in J. </a:t>
            </a:r>
            <a:r>
              <a:rPr lang="en-US" sz="1400" dirty="0" err="1" smtClean="0"/>
              <a:t>Dien’s</a:t>
            </a:r>
            <a:r>
              <a:rPr lang="en-US" sz="1400" dirty="0" smtClean="0"/>
              <a:t> </a:t>
            </a:r>
            <a:r>
              <a:rPr lang="en-US" sz="1400" dirty="0"/>
              <a:t>EP-toolkit, a robust test that avoid ANOVA assumptions </a:t>
            </a:r>
            <a:r>
              <a:rPr lang="en-US" sz="1400" dirty="0" smtClean="0"/>
              <a:t>often violated in ERP by </a:t>
            </a:r>
            <a:r>
              <a:rPr lang="en-US" sz="1400" dirty="0"/>
              <a:t>using Welch-James approximate DF’s, trimmed means and </a:t>
            </a:r>
            <a:r>
              <a:rPr lang="en-US" sz="1400" dirty="0" err="1"/>
              <a:t>winsorized</a:t>
            </a:r>
            <a:r>
              <a:rPr lang="en-US" sz="1400" dirty="0"/>
              <a:t> variances (trimming: 0.05), and bootstrapping (50000 bootstrap samples). In the present analysis there were 12, 15 and 15 subjects in each group and no subjects were trimmed. Uncorrected alpha criteria at 0.05 was used.</a:t>
            </a:r>
          </a:p>
          <a:p>
            <a:endParaRPr lang="en-US" sz="1400" b="1" dirty="0" smtClean="0"/>
          </a:p>
          <a:p>
            <a:r>
              <a:rPr lang="en-US" sz="1400" b="1" dirty="0" smtClean="0"/>
              <a:t>ANT </a:t>
            </a:r>
            <a:r>
              <a:rPr lang="en-US" sz="1400" b="1" dirty="0"/>
              <a:t>* LAT INTERACTION EFFECT</a:t>
            </a:r>
          </a:p>
          <a:p>
            <a:r>
              <a:rPr lang="en-US" sz="1400" b="1" dirty="0" err="1"/>
              <a:t>T</a:t>
            </a:r>
            <a:r>
              <a:rPr lang="en-US" sz="1400" b="1" baseline="-25000" dirty="0" err="1"/>
              <a:t>WJt</a:t>
            </a:r>
            <a:r>
              <a:rPr lang="en-US" sz="1400" b="1" dirty="0"/>
              <a:t>/c(2.0,31.4)=4.24, p=0.025 </a:t>
            </a:r>
          </a:p>
          <a:p>
            <a:r>
              <a:rPr lang="en-US" sz="1400" dirty="0"/>
              <a:t>Averaged Trimmed Cell Means: </a:t>
            </a:r>
          </a:p>
          <a:p>
            <a:r>
              <a:rPr lang="en-US" sz="1400" dirty="0"/>
              <a:t>     </a:t>
            </a:r>
            <a:r>
              <a:rPr lang="en-US" sz="1400" dirty="0" err="1" smtClean="0"/>
              <a:t>fl</a:t>
            </a:r>
            <a:r>
              <a:rPr lang="en-US" sz="1400" dirty="0"/>
              <a:t>	</a:t>
            </a:r>
            <a:r>
              <a:rPr lang="en-US" sz="1400" dirty="0" smtClean="0"/>
              <a:t>	</a:t>
            </a:r>
            <a:r>
              <a:rPr lang="en-US" sz="1400" dirty="0" err="1" smtClean="0"/>
              <a:t>fr</a:t>
            </a:r>
            <a:r>
              <a:rPr lang="en-US" sz="1400" dirty="0"/>
              <a:t>	</a:t>
            </a:r>
            <a:r>
              <a:rPr lang="en-US" sz="1400" dirty="0" smtClean="0"/>
              <a:t>	cl</a:t>
            </a:r>
            <a:r>
              <a:rPr lang="en-US" sz="1400" dirty="0"/>
              <a:t>   </a:t>
            </a:r>
            <a:r>
              <a:rPr lang="en-US" sz="1400" dirty="0" smtClean="0"/>
              <a:t>		</a:t>
            </a:r>
            <a:r>
              <a:rPr lang="en-US" sz="1400" dirty="0" err="1" smtClean="0"/>
              <a:t>cr</a:t>
            </a:r>
            <a:r>
              <a:rPr lang="en-US" sz="1400" dirty="0"/>
              <a:t>   </a:t>
            </a:r>
            <a:r>
              <a:rPr lang="en-US" sz="1400" dirty="0" smtClean="0"/>
              <a:t>		</a:t>
            </a:r>
            <a:r>
              <a:rPr lang="en-US" sz="1400" dirty="0" err="1" smtClean="0"/>
              <a:t>pl</a:t>
            </a:r>
            <a:r>
              <a:rPr lang="en-US" sz="1400" dirty="0"/>
              <a:t>   </a:t>
            </a:r>
            <a:r>
              <a:rPr lang="en-US" sz="1400" dirty="0" smtClean="0"/>
              <a:t>		</a:t>
            </a:r>
            <a:r>
              <a:rPr lang="en-US" sz="1400" dirty="0" err="1" smtClean="0"/>
              <a:t>pr</a:t>
            </a:r>
            <a:r>
              <a:rPr lang="en-US" sz="1400" dirty="0"/>
              <a:t>   </a:t>
            </a:r>
          </a:p>
          <a:p>
            <a:r>
              <a:rPr lang="en-US" sz="1400" dirty="0"/>
              <a:t>     -</a:t>
            </a:r>
            <a:r>
              <a:rPr lang="en-US" sz="1400" dirty="0" smtClean="0"/>
              <a:t>0.38	+0.54		-0.40		-0.14		-0.16		-0.32</a:t>
            </a:r>
          </a:p>
          <a:p>
            <a:endParaRPr lang="en-US" sz="1200" dirty="0"/>
          </a:p>
          <a:p>
            <a:r>
              <a:rPr lang="en-US" sz="1200" dirty="0" smtClean="0"/>
              <a:t>Holding </a:t>
            </a:r>
            <a:r>
              <a:rPr lang="en-US" sz="1200" dirty="0"/>
              <a:t>level f of factor ANT constant.  </a:t>
            </a:r>
          </a:p>
          <a:p>
            <a:r>
              <a:rPr lang="en-US" sz="1200" dirty="0"/>
              <a:t>  LAT MAIN EFFECT </a:t>
            </a:r>
          </a:p>
          <a:p>
            <a:r>
              <a:rPr lang="en-US" sz="1200" dirty="0"/>
              <a:t>  </a:t>
            </a:r>
            <a:r>
              <a:rPr lang="en-US" sz="1200" dirty="0" err="1"/>
              <a:t>T</a:t>
            </a:r>
            <a:r>
              <a:rPr lang="en-US" sz="1200" baseline="-25000" dirty="0" err="1"/>
              <a:t>WJt</a:t>
            </a:r>
            <a:r>
              <a:rPr lang="en-US" sz="1200" dirty="0"/>
              <a:t>/c(1.0,37.9)=8.27, p=0.0064 </a:t>
            </a:r>
          </a:p>
          <a:p>
            <a:r>
              <a:rPr lang="en-US" sz="1200" dirty="0"/>
              <a:t>  Averaged Trimmed Cell Means: </a:t>
            </a:r>
          </a:p>
          <a:p>
            <a:r>
              <a:rPr lang="en-US" sz="1200" dirty="0"/>
              <a:t>       l   </a:t>
            </a:r>
            <a:r>
              <a:rPr lang="en-US" sz="1200" dirty="0" smtClean="0"/>
              <a:t>		</a:t>
            </a:r>
            <a:r>
              <a:rPr lang="en-US" sz="1200" dirty="0"/>
              <a:t> r    </a:t>
            </a:r>
          </a:p>
          <a:p>
            <a:r>
              <a:rPr lang="en-US" sz="1200" dirty="0"/>
              <a:t>       -</a:t>
            </a:r>
            <a:r>
              <a:rPr lang="en-US" sz="1200" dirty="0" smtClean="0"/>
              <a:t>0.38	</a:t>
            </a:r>
            <a:r>
              <a:rPr lang="en-US" sz="1200" dirty="0" smtClean="0"/>
              <a:t>+</a:t>
            </a:r>
            <a:r>
              <a:rPr lang="en-US" sz="1200" dirty="0" smtClean="0"/>
              <a:t>0.54</a:t>
            </a:r>
          </a:p>
          <a:p>
            <a:endParaRPr lang="en-US" sz="1200" b="1" dirty="0" smtClean="0"/>
          </a:p>
          <a:p>
            <a:endParaRPr lang="en-US" sz="1200" b="1" dirty="0"/>
          </a:p>
          <a:p>
            <a:endParaRPr lang="en-US" sz="1200" b="1" dirty="0" smtClean="0"/>
          </a:p>
          <a:p>
            <a:endParaRPr lang="en-US" sz="1200" b="1" dirty="0" smtClean="0"/>
          </a:p>
          <a:p>
            <a:r>
              <a:rPr lang="en-US" sz="1400" b="1" dirty="0"/>
              <a:t>Summary: </a:t>
            </a:r>
            <a:r>
              <a:rPr lang="en-US" sz="1400" dirty="0"/>
              <a:t>Stronger lateralization among the frontal </a:t>
            </a:r>
            <a:r>
              <a:rPr lang="en-US" sz="1400" dirty="0" smtClean="0"/>
              <a:t>electrodes, no </a:t>
            </a:r>
            <a:r>
              <a:rPr lang="en-US" sz="1400" dirty="0" smtClean="0"/>
              <a:t>group effects</a:t>
            </a:r>
            <a:endParaRPr lang="en-US" sz="1400" dirty="0"/>
          </a:p>
          <a:p>
            <a:endParaRPr lang="en-US" sz="1400" b="1" dirty="0"/>
          </a:p>
          <a:p>
            <a:r>
              <a:rPr lang="en-US" sz="1400" b="1" dirty="0" err="1" smtClean="0"/>
              <a:t>Abbrivations</a:t>
            </a:r>
            <a:r>
              <a:rPr lang="en-US" sz="1400" b="1" dirty="0"/>
              <a:t>: </a:t>
            </a:r>
          </a:p>
          <a:p>
            <a:r>
              <a:rPr lang="en-US" sz="1400" dirty="0"/>
              <a:t>ANT(</a:t>
            </a:r>
            <a:r>
              <a:rPr lang="en-US" sz="1400" dirty="0" err="1"/>
              <a:t>f,c,p</a:t>
            </a:r>
            <a:r>
              <a:rPr lang="en-US" sz="1400" dirty="0"/>
              <a:t>)= anteriority (frontal, central, </a:t>
            </a:r>
            <a:r>
              <a:rPr lang="en-US" sz="1400" dirty="0" err="1" smtClean="0"/>
              <a:t>parieto</a:t>
            </a:r>
            <a:r>
              <a:rPr lang="en-US" sz="1400" dirty="0"/>
              <a:t>-occipital)</a:t>
            </a:r>
          </a:p>
          <a:p>
            <a:r>
              <a:rPr lang="en-US" sz="1400" dirty="0"/>
              <a:t>LAT(</a:t>
            </a:r>
            <a:r>
              <a:rPr lang="en-US" sz="1400" dirty="0" err="1" smtClean="0"/>
              <a:t>l,r</a:t>
            </a:r>
            <a:r>
              <a:rPr lang="en-US" sz="1400" dirty="0"/>
              <a:t>)=lateralization(left, right)</a:t>
            </a:r>
          </a:p>
          <a:p>
            <a:r>
              <a:rPr lang="en-US" sz="1400" dirty="0" err="1"/>
              <a:t>TWJt</a:t>
            </a:r>
            <a:r>
              <a:rPr lang="en-US" sz="1400" dirty="0"/>
              <a:t>/c = comparison t-values obtained with trimmed means, </a:t>
            </a:r>
            <a:r>
              <a:rPr lang="en-US" sz="1400" dirty="0" err="1"/>
              <a:t>Winsorized</a:t>
            </a:r>
            <a:r>
              <a:rPr lang="en-US" sz="1400" dirty="0"/>
              <a:t> windows</a:t>
            </a:r>
            <a:r>
              <a:rPr lang="en-US" sz="1400" dirty="0" smtClean="0"/>
              <a:t>, and </a:t>
            </a:r>
            <a:r>
              <a:rPr lang="en-US" sz="1400" dirty="0"/>
              <a:t>Welch-James approximate DF’s.</a:t>
            </a:r>
          </a:p>
          <a:p>
            <a:r>
              <a:rPr lang="en-US" sz="1400" dirty="0"/>
              <a:t> </a:t>
            </a:r>
          </a:p>
        </p:txBody>
      </p:sp>
    </p:spTree>
    <p:extLst>
      <p:ext uri="{BB962C8B-B14F-4D97-AF65-F5344CB8AC3E}">
        <p14:creationId xmlns:p14="http://schemas.microsoft.com/office/powerpoint/2010/main" val="3699074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Topographic analysis 2: Between-category effect</a:t>
            </a:r>
            <a:endParaRPr lang="en-US" sz="3200" dirty="0"/>
          </a:p>
        </p:txBody>
      </p:sp>
      <p:sp>
        <p:nvSpPr>
          <p:cNvPr id="4" name="Rectangle 3"/>
          <p:cNvSpPr/>
          <p:nvPr/>
        </p:nvSpPr>
        <p:spPr>
          <a:xfrm>
            <a:off x="177800" y="1257300"/>
            <a:ext cx="8839200" cy="6463306"/>
          </a:xfrm>
          <a:prstGeom prst="rect">
            <a:avLst/>
          </a:prstGeom>
        </p:spPr>
        <p:txBody>
          <a:bodyPr wrap="square">
            <a:spAutoFit/>
          </a:bodyPr>
          <a:lstStyle/>
          <a:p>
            <a:r>
              <a:rPr lang="en-US" sz="1400" b="1" dirty="0" smtClean="0"/>
              <a:t>ANT </a:t>
            </a:r>
            <a:r>
              <a:rPr lang="en-US" sz="1400" b="1" dirty="0"/>
              <a:t>MAIN </a:t>
            </a:r>
            <a:r>
              <a:rPr lang="en-US" sz="1400" b="1" dirty="0" smtClean="0"/>
              <a:t>EFFECT</a:t>
            </a:r>
            <a:endParaRPr lang="en-US" sz="1400" b="1" dirty="0"/>
          </a:p>
          <a:p>
            <a:r>
              <a:rPr lang="en-US" sz="1400" b="1" dirty="0" err="1"/>
              <a:t>T</a:t>
            </a:r>
            <a:r>
              <a:rPr lang="en-US" sz="1400" b="1" baseline="-25000" dirty="0" err="1"/>
              <a:t>WJt</a:t>
            </a:r>
            <a:r>
              <a:rPr lang="en-US" sz="1400" b="1" dirty="0"/>
              <a:t>/c(2.0,31.1)=7.24, p=0.0037 </a:t>
            </a:r>
          </a:p>
          <a:p>
            <a:r>
              <a:rPr lang="en-US" sz="1400" dirty="0"/>
              <a:t>Averaged Trimmed Cell Means: </a:t>
            </a:r>
          </a:p>
          <a:p>
            <a:r>
              <a:rPr lang="en-US" sz="1400" dirty="0"/>
              <a:t>     f    </a:t>
            </a:r>
            <a:r>
              <a:rPr lang="en-US" sz="1400" dirty="0" smtClean="0"/>
              <a:t>		c</a:t>
            </a:r>
            <a:r>
              <a:rPr lang="en-US" sz="1400" dirty="0"/>
              <a:t>    </a:t>
            </a:r>
            <a:r>
              <a:rPr lang="en-US" sz="1400" dirty="0" smtClean="0"/>
              <a:t>		p</a:t>
            </a:r>
            <a:r>
              <a:rPr lang="en-US" sz="1400" dirty="0"/>
              <a:t>    </a:t>
            </a:r>
          </a:p>
          <a:p>
            <a:r>
              <a:rPr lang="en-US" sz="1400" dirty="0"/>
              <a:t>     +</a:t>
            </a:r>
            <a:r>
              <a:rPr lang="en-US" sz="1400" dirty="0" smtClean="0"/>
              <a:t>0.34	-0.62		-</a:t>
            </a:r>
            <a:r>
              <a:rPr lang="en-US" sz="1400" dirty="0"/>
              <a:t>0.42</a:t>
            </a:r>
          </a:p>
          <a:p>
            <a:endParaRPr lang="en-US" sz="1400" dirty="0"/>
          </a:p>
          <a:p>
            <a:r>
              <a:rPr lang="en-US" sz="1400" b="1" dirty="0"/>
              <a:t>ANT * LAT INTERACTION EFFECT</a:t>
            </a:r>
          </a:p>
          <a:p>
            <a:r>
              <a:rPr lang="en-US" sz="1400" b="1" dirty="0" err="1"/>
              <a:t>T</a:t>
            </a:r>
            <a:r>
              <a:rPr lang="en-US" sz="1400" b="1" baseline="-25000" dirty="0" err="1"/>
              <a:t>WJt</a:t>
            </a:r>
            <a:r>
              <a:rPr lang="en-US" sz="1400" b="1" dirty="0"/>
              <a:t>/c(2.0,33.9)=4.28, p=0.023 </a:t>
            </a:r>
          </a:p>
          <a:p>
            <a:r>
              <a:rPr lang="en-US" sz="1400" dirty="0"/>
              <a:t>Averaged Trimmed Cell Means: </a:t>
            </a:r>
          </a:p>
          <a:p>
            <a:r>
              <a:rPr lang="en-US" sz="1400" dirty="0"/>
              <a:t>     </a:t>
            </a:r>
            <a:r>
              <a:rPr lang="en-US" sz="1400" dirty="0" err="1"/>
              <a:t>fl</a:t>
            </a:r>
            <a:r>
              <a:rPr lang="en-US" sz="1400" dirty="0"/>
              <a:t>   </a:t>
            </a:r>
            <a:r>
              <a:rPr lang="en-US" sz="1400" dirty="0" smtClean="0"/>
              <a:t>		</a:t>
            </a:r>
            <a:r>
              <a:rPr lang="en-US" sz="1400" dirty="0" err="1" smtClean="0"/>
              <a:t>fr</a:t>
            </a:r>
            <a:r>
              <a:rPr lang="en-US" sz="1400" dirty="0"/>
              <a:t>	</a:t>
            </a:r>
            <a:r>
              <a:rPr lang="en-US" sz="1400" dirty="0" smtClean="0"/>
              <a:t>	cl</a:t>
            </a:r>
            <a:r>
              <a:rPr lang="en-US" sz="1400" dirty="0"/>
              <a:t>   </a:t>
            </a:r>
            <a:r>
              <a:rPr lang="en-US" sz="1400" dirty="0" smtClean="0"/>
              <a:t>		</a:t>
            </a:r>
            <a:r>
              <a:rPr lang="en-US" sz="1400" dirty="0" err="1" smtClean="0"/>
              <a:t>cr</a:t>
            </a:r>
            <a:r>
              <a:rPr lang="en-US" sz="1400" dirty="0"/>
              <a:t>  </a:t>
            </a:r>
            <a:r>
              <a:rPr lang="en-US" sz="1400" dirty="0" smtClean="0"/>
              <a:t>		</a:t>
            </a:r>
            <a:r>
              <a:rPr lang="en-US" sz="1400" dirty="0" err="1" smtClean="0"/>
              <a:t>pl</a:t>
            </a:r>
            <a:r>
              <a:rPr lang="en-US" sz="1400" dirty="0"/>
              <a:t>   </a:t>
            </a:r>
            <a:r>
              <a:rPr lang="en-US" sz="1400" dirty="0" smtClean="0"/>
              <a:t>		</a:t>
            </a:r>
            <a:r>
              <a:rPr lang="en-US" sz="1400" dirty="0" err="1" smtClean="0"/>
              <a:t>pr</a:t>
            </a:r>
            <a:r>
              <a:rPr lang="en-US" sz="1400" dirty="0"/>
              <a:t>   </a:t>
            </a:r>
          </a:p>
          <a:p>
            <a:r>
              <a:rPr lang="en-US" sz="1400" dirty="0"/>
              <a:t>     +</a:t>
            </a:r>
            <a:r>
              <a:rPr lang="en-US" sz="1400" dirty="0" smtClean="0"/>
              <a:t>0.06	+0.62		-0.56		-0.68		-0.27		-</a:t>
            </a:r>
            <a:r>
              <a:rPr lang="en-US" sz="1400" dirty="0"/>
              <a:t>0.57</a:t>
            </a:r>
          </a:p>
          <a:p>
            <a:endParaRPr lang="en-US" sz="1200" dirty="0"/>
          </a:p>
          <a:p>
            <a:r>
              <a:rPr lang="en-US" sz="1200" dirty="0"/>
              <a:t>  Holding level f of factor ANT constant.  </a:t>
            </a:r>
          </a:p>
          <a:p>
            <a:r>
              <a:rPr lang="en-US" sz="1200" dirty="0"/>
              <a:t>  LAT MAIN EFFECT </a:t>
            </a:r>
          </a:p>
          <a:p>
            <a:r>
              <a:rPr lang="en-US" sz="1200" dirty="0"/>
              <a:t>  </a:t>
            </a:r>
            <a:r>
              <a:rPr lang="en-US" sz="1200" dirty="0" err="1"/>
              <a:t>T</a:t>
            </a:r>
            <a:r>
              <a:rPr lang="en-US" sz="1200" baseline="-25000" dirty="0" err="1"/>
              <a:t>WJt</a:t>
            </a:r>
            <a:r>
              <a:rPr lang="en-US" sz="1200" dirty="0"/>
              <a:t>/c(1.0,36.5)=4.68, p=0.036 </a:t>
            </a:r>
          </a:p>
          <a:p>
            <a:r>
              <a:rPr lang="en-US" sz="1200" dirty="0"/>
              <a:t>  Averaged Trimmed Cell Means: </a:t>
            </a:r>
          </a:p>
          <a:p>
            <a:r>
              <a:rPr lang="en-US" sz="1200" dirty="0"/>
              <a:t>       </a:t>
            </a:r>
            <a:r>
              <a:rPr lang="en-US" sz="1200" dirty="0" smtClean="0"/>
              <a:t>l</a:t>
            </a:r>
            <a:r>
              <a:rPr lang="en-US" sz="1200" dirty="0"/>
              <a:t>	</a:t>
            </a:r>
            <a:r>
              <a:rPr lang="en-US" sz="1200" dirty="0" smtClean="0"/>
              <a:t>	r</a:t>
            </a:r>
            <a:r>
              <a:rPr lang="en-US" sz="1200" dirty="0"/>
              <a:t>    </a:t>
            </a:r>
          </a:p>
          <a:p>
            <a:r>
              <a:rPr lang="en-US" sz="1200" dirty="0"/>
              <a:t>       +</a:t>
            </a:r>
            <a:r>
              <a:rPr lang="en-US" sz="1200" dirty="0" smtClean="0"/>
              <a:t>0.06	+</a:t>
            </a:r>
            <a:r>
              <a:rPr lang="en-US" sz="1200" dirty="0"/>
              <a:t>0.62</a:t>
            </a:r>
          </a:p>
          <a:p>
            <a:r>
              <a:rPr lang="en-US" sz="1200" dirty="0"/>
              <a:t> </a:t>
            </a:r>
            <a:endParaRPr lang="en-US" sz="1200" dirty="0" smtClean="0"/>
          </a:p>
          <a:p>
            <a:r>
              <a:rPr lang="en-US" sz="1400" b="1" dirty="0" smtClean="0"/>
              <a:t>Summary: </a:t>
            </a:r>
            <a:r>
              <a:rPr lang="en-US" sz="1400" dirty="0" smtClean="0"/>
              <a:t>There were three effects: s</a:t>
            </a:r>
            <a:r>
              <a:rPr lang="en-US" sz="1400" dirty="0" smtClean="0"/>
              <a:t>tronger positivity at frontal electrodes</a:t>
            </a:r>
            <a:r>
              <a:rPr lang="en-US" sz="1400" dirty="0"/>
              <a:t>, </a:t>
            </a:r>
            <a:r>
              <a:rPr lang="en-US" sz="1400" dirty="0" smtClean="0"/>
              <a:t>stronger </a:t>
            </a:r>
            <a:r>
              <a:rPr lang="en-US" sz="1400" dirty="0"/>
              <a:t>lateralization among the frontal </a:t>
            </a:r>
            <a:r>
              <a:rPr lang="en-US" sz="1400" dirty="0" smtClean="0"/>
              <a:t>electrodes, and more differences over the right side of the scalp.</a:t>
            </a:r>
            <a:r>
              <a:rPr lang="en-US" sz="1400" dirty="0" smtClean="0"/>
              <a:t> There </a:t>
            </a:r>
            <a:r>
              <a:rPr lang="en-US" sz="1400" dirty="0" smtClean="0"/>
              <a:t>were no group effects.</a:t>
            </a:r>
          </a:p>
          <a:p>
            <a:endParaRPr lang="en-US" sz="1400" dirty="0" smtClean="0"/>
          </a:p>
          <a:p>
            <a:r>
              <a:rPr lang="en-US" sz="1400" b="1" dirty="0" err="1" smtClean="0"/>
              <a:t>Abbrivations</a:t>
            </a:r>
            <a:r>
              <a:rPr lang="en-US" sz="1400" b="1" dirty="0"/>
              <a:t>: </a:t>
            </a:r>
          </a:p>
          <a:p>
            <a:r>
              <a:rPr lang="en-US" sz="1400" dirty="0"/>
              <a:t>ANT(</a:t>
            </a:r>
            <a:r>
              <a:rPr lang="en-US" sz="1400" dirty="0" err="1"/>
              <a:t>f,c,p</a:t>
            </a:r>
            <a:r>
              <a:rPr lang="en-US" sz="1400" dirty="0"/>
              <a:t>)= anteriority (frontal, central, </a:t>
            </a:r>
            <a:r>
              <a:rPr lang="en-US" sz="1400" dirty="0" err="1"/>
              <a:t>pariteto</a:t>
            </a:r>
            <a:r>
              <a:rPr lang="en-US" sz="1400" dirty="0"/>
              <a:t>-occipital)</a:t>
            </a:r>
          </a:p>
          <a:p>
            <a:r>
              <a:rPr lang="en-US" sz="1400" dirty="0"/>
              <a:t>LAT(</a:t>
            </a:r>
            <a:r>
              <a:rPr lang="en-US" sz="1400" dirty="0" err="1" smtClean="0"/>
              <a:t>l,r</a:t>
            </a:r>
            <a:r>
              <a:rPr lang="en-US" sz="1400" dirty="0"/>
              <a:t>)=lateralization(left, right)</a:t>
            </a:r>
          </a:p>
          <a:p>
            <a:r>
              <a:rPr lang="en-US" sz="1400" dirty="0" err="1"/>
              <a:t>TWJt</a:t>
            </a:r>
            <a:r>
              <a:rPr lang="en-US" sz="1400" dirty="0"/>
              <a:t>/c = comparison t-values obtained with trimmed means, </a:t>
            </a:r>
            <a:r>
              <a:rPr lang="en-US" sz="1400" dirty="0" err="1"/>
              <a:t>Winsorized</a:t>
            </a:r>
            <a:r>
              <a:rPr lang="en-US" sz="1400" dirty="0"/>
              <a:t> </a:t>
            </a:r>
            <a:r>
              <a:rPr lang="en-US" sz="1400" dirty="0" smtClean="0"/>
              <a:t>windows and </a:t>
            </a:r>
            <a:r>
              <a:rPr lang="en-US" sz="1400" dirty="0"/>
              <a:t>Welch-James approximate DF’s.</a:t>
            </a:r>
          </a:p>
          <a:p>
            <a:r>
              <a:rPr lang="en-US" sz="1400" dirty="0"/>
              <a:t> </a:t>
            </a:r>
          </a:p>
          <a:p>
            <a:endParaRPr lang="en-US" sz="1400" dirty="0" smtClean="0"/>
          </a:p>
          <a:p>
            <a:endParaRPr lang="en-US" sz="1400" dirty="0"/>
          </a:p>
          <a:p>
            <a:endParaRPr lang="en-US" sz="1200" dirty="0"/>
          </a:p>
          <a:p>
            <a:endParaRPr lang="en-US" sz="1200" dirty="0"/>
          </a:p>
        </p:txBody>
      </p:sp>
      <p:sp>
        <p:nvSpPr>
          <p:cNvPr id="3" name="TextBox 2"/>
          <p:cNvSpPr txBox="1"/>
          <p:nvPr/>
        </p:nvSpPr>
        <p:spPr>
          <a:xfrm>
            <a:off x="2971800" y="3771900"/>
            <a:ext cx="2604424" cy="1754327"/>
          </a:xfrm>
          <a:prstGeom prst="rect">
            <a:avLst/>
          </a:prstGeom>
          <a:noFill/>
        </p:spPr>
        <p:txBody>
          <a:bodyPr wrap="none" rtlCol="0">
            <a:spAutoFit/>
          </a:bodyPr>
          <a:lstStyle/>
          <a:p>
            <a:r>
              <a:rPr lang="en-US" sz="1200" dirty="0"/>
              <a:t>Holding level r of factor LAT constant.  </a:t>
            </a:r>
          </a:p>
          <a:p>
            <a:r>
              <a:rPr lang="en-US" sz="1200" dirty="0"/>
              <a:t>ANT MAIN EFFECT </a:t>
            </a:r>
          </a:p>
          <a:p>
            <a:r>
              <a:rPr lang="en-US" sz="1200" dirty="0"/>
              <a:t>  </a:t>
            </a:r>
            <a:r>
              <a:rPr lang="en-US" sz="1200" dirty="0" err="1"/>
              <a:t>T</a:t>
            </a:r>
            <a:r>
              <a:rPr lang="en-US" sz="1200" baseline="-25000" dirty="0" err="1"/>
              <a:t>WJt</a:t>
            </a:r>
            <a:r>
              <a:rPr lang="en-US" sz="1200" dirty="0"/>
              <a:t>/c(2.0,32.3)=9.43, p=0.0024 </a:t>
            </a:r>
          </a:p>
          <a:p>
            <a:r>
              <a:rPr lang="en-US" sz="1200" dirty="0"/>
              <a:t>  Averaged Trimmed Cell Means: </a:t>
            </a:r>
          </a:p>
          <a:p>
            <a:r>
              <a:rPr lang="en-US" sz="1200" dirty="0"/>
              <a:t>       f		c		p    </a:t>
            </a:r>
          </a:p>
          <a:p>
            <a:r>
              <a:rPr lang="en-US" sz="1200" dirty="0"/>
              <a:t>       +0.62	-0.68		-0.57</a:t>
            </a:r>
          </a:p>
          <a:p>
            <a:r>
              <a:rPr lang="en-US" dirty="0"/>
              <a:t>  </a:t>
            </a:r>
          </a:p>
          <a:p>
            <a:endParaRPr lang="en-US" dirty="0"/>
          </a:p>
        </p:txBody>
      </p:sp>
    </p:spTree>
    <p:extLst>
      <p:ext uri="{BB962C8B-B14F-4D97-AF65-F5344CB8AC3E}">
        <p14:creationId xmlns:p14="http://schemas.microsoft.com/office/powerpoint/2010/main" val="3538415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lastbil9.bmp"/>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7769" y="3903905"/>
            <a:ext cx="879120" cy="626373"/>
          </a:xfrm>
          <a:prstGeom prst="rect">
            <a:avLst/>
          </a:prstGeom>
        </p:spPr>
      </p:pic>
      <p:pic>
        <p:nvPicPr>
          <p:cNvPr id="13" name="Picture 12" descr="jacka9.bm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2197" y="2904447"/>
            <a:ext cx="781445" cy="556780"/>
          </a:xfrm>
          <a:prstGeom prst="rect">
            <a:avLst/>
          </a:prstGeom>
        </p:spPr>
      </p:pic>
      <p:pic>
        <p:nvPicPr>
          <p:cNvPr id="11" name="Picture 10" descr="häst9.bmp"/>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3922" y="3750713"/>
            <a:ext cx="1094126" cy="779565"/>
          </a:xfrm>
          <a:prstGeom prst="rect">
            <a:avLst/>
          </a:prstGeom>
        </p:spPr>
      </p:pic>
      <p:pic>
        <p:nvPicPr>
          <p:cNvPr id="9" name="Picture 8" descr="banan9.bmp"/>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8105" y="2743503"/>
            <a:ext cx="1006671" cy="717253"/>
          </a:xfrm>
          <a:prstGeom prst="rect">
            <a:avLst/>
          </a:prstGeom>
        </p:spPr>
      </p:pic>
      <p:sp>
        <p:nvSpPr>
          <p:cNvPr id="2" name="Title 1"/>
          <p:cNvSpPr>
            <a:spLocks noGrp="1"/>
          </p:cNvSpPr>
          <p:nvPr>
            <p:ph type="title"/>
          </p:nvPr>
        </p:nvSpPr>
        <p:spPr>
          <a:xfrm>
            <a:off x="457200" y="262427"/>
            <a:ext cx="8042598" cy="443086"/>
          </a:xfrm>
        </p:spPr>
        <p:txBody>
          <a:bodyPr>
            <a:normAutofit/>
          </a:bodyPr>
          <a:lstStyle/>
          <a:p>
            <a:pPr algn="l"/>
            <a:r>
              <a:rPr lang="en-US" sz="2000" dirty="0"/>
              <a:t>4</a:t>
            </a:r>
            <a:r>
              <a:rPr lang="en-US" sz="2000" dirty="0" smtClean="0"/>
              <a:t>. </a:t>
            </a:r>
            <a:r>
              <a:rPr lang="en-US" sz="2000" dirty="0" smtClean="0"/>
              <a:t>Stimulus pairs, picture examples</a:t>
            </a: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val="394898489"/>
              </p:ext>
            </p:extLst>
          </p:nvPr>
        </p:nvGraphicFramePr>
        <p:xfrm>
          <a:off x="586114" y="717724"/>
          <a:ext cx="2185327" cy="5921862"/>
        </p:xfrm>
        <a:graphic>
          <a:graphicData uri="http://schemas.openxmlformats.org/drawingml/2006/table">
            <a:tbl>
              <a:tblPr/>
              <a:tblGrid>
                <a:gridCol w="582157"/>
                <a:gridCol w="582157"/>
                <a:gridCol w="1021013"/>
              </a:tblGrid>
              <a:tr h="137926">
                <a:tc gridSpan="2">
                  <a:txBody>
                    <a:bodyPr/>
                    <a:lstStyle/>
                    <a:p>
                      <a:pPr algn="l" fontAlgn="b"/>
                      <a:r>
                        <a:rPr lang="en-US" sz="700" b="1" i="0" u="none" strike="noStrike" dirty="0">
                          <a:solidFill>
                            <a:srgbClr val="000000"/>
                          </a:solidFill>
                          <a:effectLst/>
                          <a:latin typeface="Calibri"/>
                        </a:rPr>
                        <a:t>congruent pairs</a:t>
                      </a:r>
                    </a:p>
                  </a:txBody>
                  <a:tcPr marL="8956" marR="8956" marT="8956" marB="0" anchor="b">
                    <a:lnL>
                      <a:noFill/>
                    </a:lnL>
                    <a:lnR>
                      <a:noFill/>
                    </a:lnR>
                    <a:lnT>
                      <a:noFill/>
                    </a:lnT>
                    <a:lnB>
                      <a:noFill/>
                    </a:lnB>
                  </a:tcPr>
                </a:tc>
                <a:tc hMerge="1">
                  <a:txBody>
                    <a:bodyPr/>
                    <a:lstStyle/>
                    <a:p>
                      <a:endParaRPr lang="en-US"/>
                    </a:p>
                  </a:txBody>
                  <a:tcPr/>
                </a:tc>
                <a:tc>
                  <a:txBody>
                    <a:bodyPr/>
                    <a:lstStyle/>
                    <a:p>
                      <a:pPr algn="l" fontAlgn="b"/>
                      <a:endParaRPr lang="en-US" sz="700" b="1" i="0" u="none" strike="noStrike" dirty="0">
                        <a:solidFill>
                          <a:srgbClr val="000000"/>
                        </a:solidFill>
                        <a:effectLst/>
                        <a:latin typeface="Calibri"/>
                      </a:endParaRPr>
                    </a:p>
                  </a:txBody>
                  <a:tcPr marL="8956" marR="8956" marT="8956" marB="0" anchor="b">
                    <a:lnL>
                      <a:noFill/>
                    </a:lnL>
                    <a:lnR>
                      <a:noFill/>
                    </a:lnR>
                    <a:lnT>
                      <a:noFill/>
                    </a:lnT>
                    <a:lnB>
                      <a:noFill/>
                    </a:lnB>
                  </a:tcPr>
                </a:tc>
              </a:tr>
              <a:tr h="266896">
                <a:tc>
                  <a:txBody>
                    <a:bodyPr/>
                    <a:lstStyle/>
                    <a:p>
                      <a:pPr algn="l" fontAlgn="b"/>
                      <a:r>
                        <a:rPr lang="en-US" sz="700" b="1" i="0" u="none" strike="noStrike" dirty="0">
                          <a:solidFill>
                            <a:srgbClr val="000000"/>
                          </a:solidFill>
                          <a:effectLst/>
                          <a:latin typeface="Calibri"/>
                        </a:rPr>
                        <a:t>spoken prime</a:t>
                      </a:r>
                    </a:p>
                  </a:txBody>
                  <a:tcPr marL="8956" marR="8956" marT="8956" marB="0" anchor="b">
                    <a:lnL>
                      <a:noFill/>
                    </a:lnL>
                    <a:lnR>
                      <a:noFill/>
                    </a:lnR>
                    <a:lnT>
                      <a:noFill/>
                    </a:lnT>
                    <a:lnB>
                      <a:noFill/>
                    </a:lnB>
                  </a:tcPr>
                </a:tc>
                <a:tc>
                  <a:txBody>
                    <a:bodyPr/>
                    <a:lstStyle/>
                    <a:p>
                      <a:pPr algn="l" fontAlgn="b"/>
                      <a:r>
                        <a:rPr lang="en-US" sz="700" b="1" i="0" u="none" strike="noStrike" dirty="0">
                          <a:solidFill>
                            <a:srgbClr val="000000"/>
                          </a:solidFill>
                          <a:effectLst/>
                          <a:latin typeface="Calibri"/>
                        </a:rPr>
                        <a:t>picture target</a:t>
                      </a:r>
                    </a:p>
                  </a:txBody>
                  <a:tcPr marL="8956" marR="8956" marT="8956" marB="0" anchor="b">
                    <a:lnL>
                      <a:noFill/>
                    </a:lnL>
                    <a:lnR>
                      <a:noFill/>
                    </a:lnR>
                    <a:lnT>
                      <a:noFill/>
                    </a:lnT>
                    <a:lnB>
                      <a:noFill/>
                    </a:lnB>
                  </a:tcPr>
                </a:tc>
                <a:tc>
                  <a:txBody>
                    <a:bodyPr/>
                    <a:lstStyle/>
                    <a:p>
                      <a:pPr algn="l" fontAlgn="b"/>
                      <a:r>
                        <a:rPr lang="en-US" sz="700" b="1" i="0" u="none" strike="noStrike" dirty="0" smtClean="0">
                          <a:solidFill>
                            <a:srgbClr val="000000"/>
                          </a:solidFill>
                          <a:effectLst/>
                          <a:latin typeface="Calibri"/>
                        </a:rPr>
                        <a:t>English </a:t>
                      </a:r>
                      <a:r>
                        <a:rPr lang="en-US" sz="700" b="1" i="0" u="none" strike="noStrike" dirty="0">
                          <a:solidFill>
                            <a:srgbClr val="000000"/>
                          </a:solidFill>
                          <a:effectLst/>
                          <a:latin typeface="Calibri"/>
                        </a:rPr>
                        <a:t>translation</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badkar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badkar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bathtube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banan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banan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banana</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bee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björn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björn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bear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blomma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blomma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flower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boll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boll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ball</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bröd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bröd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bread</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choklad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choklad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chocolate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fågel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fågel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bird</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finger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finger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finger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fisk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fisk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fish</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gås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gås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goose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glass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glass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ice-cream</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gris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gris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pig</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groda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groda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frog</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gurka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gurka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cuecumber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haklapp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haklapp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bib</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häst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häst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horse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höna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höna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hen</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katt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katt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cat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kex</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kex</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bisquit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kind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kind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cheek</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kött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kött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meat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morot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morot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carrot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mus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mus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mouse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myra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myra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ant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navel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navel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navel</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ost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ost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cheese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pannkaka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pannkaka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pancake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pizza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pizza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pizza</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shorts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shorts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shorts (trousers)</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soppa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soppa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soup</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spaghetti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spaghetti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spaghetti</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stjärna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stjärna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tänder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tänder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teeth</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trehjuling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trehjuling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tricycle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tunga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tunga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tongue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tupp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tupp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rooster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varg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varg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wolf</a:t>
                      </a:r>
                    </a:p>
                  </a:txBody>
                  <a:tcPr marL="8956" marR="8956" marT="8956" marB="0" anchor="b">
                    <a:lnL>
                      <a:noFill/>
                    </a:lnL>
                    <a:lnR>
                      <a:noFill/>
                    </a:lnR>
                    <a:lnT>
                      <a:noFill/>
                    </a:lnT>
                    <a:lnB>
                      <a:noFill/>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035658123"/>
              </p:ext>
            </p:extLst>
          </p:nvPr>
        </p:nvGraphicFramePr>
        <p:xfrm>
          <a:off x="3579543" y="692739"/>
          <a:ext cx="2373409" cy="5921862"/>
        </p:xfrm>
        <a:graphic>
          <a:graphicData uri="http://schemas.openxmlformats.org/drawingml/2006/table">
            <a:tbl>
              <a:tblPr/>
              <a:tblGrid>
                <a:gridCol w="582157"/>
                <a:gridCol w="582157"/>
                <a:gridCol w="1209095"/>
              </a:tblGrid>
              <a:tr h="137926">
                <a:tc gridSpan="3">
                  <a:txBody>
                    <a:bodyPr/>
                    <a:lstStyle/>
                    <a:p>
                      <a:pPr algn="l" fontAlgn="b"/>
                      <a:r>
                        <a:rPr lang="en-US" sz="700" b="1" i="0" u="none" strike="noStrike" dirty="0">
                          <a:solidFill>
                            <a:srgbClr val="000000"/>
                          </a:solidFill>
                          <a:effectLst/>
                          <a:latin typeface="Calibri"/>
                        </a:rPr>
                        <a:t>within category mismatch pairs</a:t>
                      </a:r>
                    </a:p>
                  </a:txBody>
                  <a:tcPr marL="8956" marR="8956" marT="8956" marB="0" anchor="b">
                    <a:lnL>
                      <a:noFill/>
                    </a:lnL>
                    <a:lnR>
                      <a:noFill/>
                    </a:lnR>
                    <a:lnT>
                      <a:noFill/>
                    </a:lnT>
                    <a:lnB>
                      <a:noFill/>
                    </a:lnB>
                  </a:tcPr>
                </a:tc>
                <a:tc hMerge="1">
                  <a:txBody>
                    <a:bodyPr/>
                    <a:lstStyle/>
                    <a:p>
                      <a:endParaRPr lang="en-US"/>
                    </a:p>
                  </a:txBody>
                  <a:tcPr/>
                </a:tc>
                <a:tc hMerge="1">
                  <a:txBody>
                    <a:bodyPr/>
                    <a:lstStyle/>
                    <a:p>
                      <a:endParaRPr lang="en-US"/>
                    </a:p>
                  </a:txBody>
                  <a:tcPr/>
                </a:tc>
              </a:tr>
              <a:tr h="266896">
                <a:tc>
                  <a:txBody>
                    <a:bodyPr/>
                    <a:lstStyle/>
                    <a:p>
                      <a:pPr algn="l" fontAlgn="b"/>
                      <a:r>
                        <a:rPr lang="en-US" sz="700" b="1" i="0" u="none" strike="noStrike" dirty="0">
                          <a:solidFill>
                            <a:srgbClr val="000000"/>
                          </a:solidFill>
                          <a:effectLst/>
                          <a:latin typeface="Calibri"/>
                        </a:rPr>
                        <a:t>spoken prime</a:t>
                      </a:r>
                    </a:p>
                  </a:txBody>
                  <a:tcPr marL="8956" marR="8956" marT="8956" marB="0" anchor="b">
                    <a:lnL>
                      <a:noFill/>
                    </a:lnL>
                    <a:lnR>
                      <a:noFill/>
                    </a:lnR>
                    <a:lnT>
                      <a:noFill/>
                    </a:lnT>
                    <a:lnB>
                      <a:noFill/>
                    </a:lnB>
                  </a:tcPr>
                </a:tc>
                <a:tc>
                  <a:txBody>
                    <a:bodyPr/>
                    <a:lstStyle/>
                    <a:p>
                      <a:pPr algn="l" fontAlgn="b"/>
                      <a:r>
                        <a:rPr lang="en-US" sz="700" b="1" i="0" u="none" strike="noStrike" dirty="0">
                          <a:solidFill>
                            <a:srgbClr val="000000"/>
                          </a:solidFill>
                          <a:effectLst/>
                          <a:latin typeface="Calibri"/>
                        </a:rPr>
                        <a:t>picture target</a:t>
                      </a:r>
                    </a:p>
                  </a:txBody>
                  <a:tcPr marL="8956" marR="8956" marT="8956" marB="0" anchor="b">
                    <a:lnL>
                      <a:noFill/>
                    </a:lnL>
                    <a:lnR>
                      <a:noFill/>
                    </a:lnR>
                    <a:lnT>
                      <a:noFill/>
                    </a:lnT>
                    <a:lnB>
                      <a:noFill/>
                    </a:lnB>
                  </a:tcPr>
                </a:tc>
                <a:tc>
                  <a:txBody>
                    <a:bodyPr/>
                    <a:lstStyle/>
                    <a:p>
                      <a:pPr algn="l" fontAlgn="b"/>
                      <a:r>
                        <a:rPr lang="en-US" sz="700" b="1" i="0" u="none" strike="noStrike" dirty="0" smtClean="0">
                          <a:solidFill>
                            <a:srgbClr val="000000"/>
                          </a:solidFill>
                          <a:effectLst/>
                          <a:latin typeface="Calibri"/>
                        </a:rPr>
                        <a:t>English </a:t>
                      </a:r>
                      <a:r>
                        <a:rPr lang="en-US" sz="700" b="1" i="0" u="none" strike="noStrike" dirty="0">
                          <a:solidFill>
                            <a:srgbClr val="000000"/>
                          </a:solidFill>
                          <a:effectLst/>
                          <a:latin typeface="Calibri"/>
                        </a:rPr>
                        <a:t>translation</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anka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uggla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duck-owl</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apelsin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päron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orange-pear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baby</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blöja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baby-diaper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bord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stol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table-chair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dörr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fönster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door-window</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ekorre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squirrel-monkey</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elefant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kanin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elefant-rabbit</a:t>
                      </a:r>
                    </a:p>
                  </a:txBody>
                  <a:tcPr marL="8956" marR="8956" marT="8956" marB="0" anchor="b">
                    <a:lnL>
                      <a:noFill/>
                    </a:lnL>
                    <a:lnR>
                      <a:noFill/>
                    </a:lnR>
                    <a:lnT>
                      <a:noFill/>
                    </a:lnT>
                    <a:lnB>
                      <a:noFill/>
                    </a:lnB>
                  </a:tcPr>
                </a:tc>
              </a:tr>
              <a:tr h="137926">
                <a:tc>
                  <a:txBody>
                    <a:bodyPr/>
                    <a:lstStyle/>
                    <a:p>
                      <a:pPr algn="l" fontAlgn="b"/>
                      <a:r>
                        <a:rPr lang="en-US" sz="700" b="0" i="0" u="none" strike="noStrike" dirty="0" smtClean="0">
                          <a:solidFill>
                            <a:srgbClr val="000000"/>
                          </a:solidFill>
                          <a:effectLst/>
                          <a:latin typeface="Calibri"/>
                        </a:rPr>
                        <a:t>fjäril</a:t>
                      </a:r>
                      <a:endParaRPr lang="en-US" sz="700" b="0" i="0" u="none" strike="noStrike" dirty="0">
                        <a:solidFill>
                          <a:srgbClr val="000000"/>
                        </a:solidFill>
                        <a:effectLst/>
                        <a:latin typeface="Calibri"/>
                      </a:endParaRP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fluga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butterfly-fly</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fot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knä</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foot-knee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fötter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stövlar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feet-boots</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gaffel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tallrik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fork-plate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giraff</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zebra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giraffe-zebra</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glas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mugg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glass-mug</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hand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vantar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hand-mittens</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hår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huvud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hair-head</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hund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gris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dog-pig</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jacka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byxor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jackett-trousers</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kanin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sköldpadda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rabbit-turtle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klänning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rosett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dress-ribbon</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knä</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arm</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knee-arm</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korv</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potatis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sausage-potato</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lastbil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kärra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truck-cart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lejon.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tiger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lion-tiger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mössa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halsduk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(winter) hat-scarf</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motorcykel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cykel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motorcycle-bike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napp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skallra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pacifier-rattle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näsa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öra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nose-ear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öga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näsa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eye-nose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päron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äpple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pear-apple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potatis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hamburgare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potato-hamburger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rosett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slips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ribbon-tie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sked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gaffel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spoon-fork</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sked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glas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spoon-glass</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sko</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tröja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shoe-sweater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sköldpadda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ekorre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turtle-squirrel</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soffa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säng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sofa-bed</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tåg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flygplan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train-plane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tiger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isbjörn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tiger-polar bear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tröja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jacka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sweater-jacket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zebra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ko</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zebra-cow</a:t>
                      </a:r>
                    </a:p>
                  </a:txBody>
                  <a:tcPr marL="8956" marR="8956" marT="8956" marB="0" anchor="b">
                    <a:lnL>
                      <a:noFill/>
                    </a:lnL>
                    <a:lnR>
                      <a:noFill/>
                    </a:lnR>
                    <a:lnT>
                      <a:noFill/>
                    </a:lnT>
                    <a:lnB>
                      <a:noFill/>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21782639"/>
              </p:ext>
            </p:extLst>
          </p:nvPr>
        </p:nvGraphicFramePr>
        <p:xfrm>
          <a:off x="6501714" y="692738"/>
          <a:ext cx="2364453" cy="5921862"/>
        </p:xfrm>
        <a:graphic>
          <a:graphicData uri="http://schemas.openxmlformats.org/drawingml/2006/table">
            <a:tbl>
              <a:tblPr/>
              <a:tblGrid>
                <a:gridCol w="582157"/>
                <a:gridCol w="582157"/>
                <a:gridCol w="1200139"/>
              </a:tblGrid>
              <a:tr h="137926">
                <a:tc gridSpan="3">
                  <a:txBody>
                    <a:bodyPr/>
                    <a:lstStyle/>
                    <a:p>
                      <a:pPr algn="l" fontAlgn="b"/>
                      <a:r>
                        <a:rPr lang="en-US" sz="700" b="1" i="0" u="none" strike="noStrike" dirty="0">
                          <a:solidFill>
                            <a:srgbClr val="000000"/>
                          </a:solidFill>
                          <a:effectLst/>
                          <a:latin typeface="Calibri"/>
                        </a:rPr>
                        <a:t>between category mismatch pairs</a:t>
                      </a:r>
                    </a:p>
                  </a:txBody>
                  <a:tcPr marL="8956" marR="8956" marT="8956" marB="0" anchor="b">
                    <a:lnL>
                      <a:noFill/>
                    </a:lnL>
                    <a:lnR>
                      <a:noFill/>
                    </a:lnR>
                    <a:lnT>
                      <a:noFill/>
                    </a:lnT>
                    <a:lnB>
                      <a:noFill/>
                    </a:lnB>
                  </a:tcPr>
                </a:tc>
                <a:tc hMerge="1">
                  <a:txBody>
                    <a:bodyPr/>
                    <a:lstStyle/>
                    <a:p>
                      <a:endParaRPr lang="en-US"/>
                    </a:p>
                  </a:txBody>
                  <a:tcPr/>
                </a:tc>
                <a:tc hMerge="1">
                  <a:txBody>
                    <a:bodyPr/>
                    <a:lstStyle/>
                    <a:p>
                      <a:endParaRPr lang="en-US"/>
                    </a:p>
                  </a:txBody>
                  <a:tcPr/>
                </a:tc>
              </a:tr>
              <a:tr h="266896">
                <a:tc>
                  <a:txBody>
                    <a:bodyPr/>
                    <a:lstStyle/>
                    <a:p>
                      <a:pPr algn="l" fontAlgn="b"/>
                      <a:r>
                        <a:rPr lang="en-US" sz="700" b="1" i="0" u="none" strike="noStrike" dirty="0">
                          <a:solidFill>
                            <a:srgbClr val="000000"/>
                          </a:solidFill>
                          <a:effectLst/>
                          <a:latin typeface="Calibri"/>
                        </a:rPr>
                        <a:t>spoken prime</a:t>
                      </a:r>
                    </a:p>
                  </a:txBody>
                  <a:tcPr marL="8956" marR="8956" marT="8956" marB="0" anchor="b">
                    <a:lnL>
                      <a:noFill/>
                    </a:lnL>
                    <a:lnR>
                      <a:noFill/>
                    </a:lnR>
                    <a:lnT>
                      <a:noFill/>
                    </a:lnT>
                    <a:lnB>
                      <a:noFill/>
                    </a:lnB>
                  </a:tcPr>
                </a:tc>
                <a:tc>
                  <a:txBody>
                    <a:bodyPr/>
                    <a:lstStyle/>
                    <a:p>
                      <a:pPr algn="l" fontAlgn="b"/>
                      <a:r>
                        <a:rPr lang="en-US" sz="700" b="1" i="0" u="none" strike="noStrike" dirty="0">
                          <a:solidFill>
                            <a:srgbClr val="000000"/>
                          </a:solidFill>
                          <a:effectLst/>
                          <a:latin typeface="Calibri"/>
                        </a:rPr>
                        <a:t>picture target</a:t>
                      </a:r>
                    </a:p>
                  </a:txBody>
                  <a:tcPr marL="8956" marR="8956" marT="8956" marB="0" anchor="b">
                    <a:lnL>
                      <a:noFill/>
                    </a:lnL>
                    <a:lnR>
                      <a:noFill/>
                    </a:lnR>
                    <a:lnT>
                      <a:noFill/>
                    </a:lnT>
                    <a:lnB>
                      <a:noFill/>
                    </a:lnB>
                  </a:tcPr>
                </a:tc>
                <a:tc>
                  <a:txBody>
                    <a:bodyPr/>
                    <a:lstStyle/>
                    <a:p>
                      <a:pPr algn="l" fontAlgn="b"/>
                      <a:r>
                        <a:rPr lang="en-US" sz="700" b="1" i="0" u="none" strike="noStrike" dirty="0" smtClean="0">
                          <a:solidFill>
                            <a:srgbClr val="000000"/>
                          </a:solidFill>
                          <a:effectLst/>
                          <a:latin typeface="Calibri"/>
                        </a:rPr>
                        <a:t>English </a:t>
                      </a:r>
                      <a:r>
                        <a:rPr lang="en-US" sz="700" b="1" i="0" u="none" strike="noStrike" dirty="0">
                          <a:solidFill>
                            <a:srgbClr val="000000"/>
                          </a:solidFill>
                          <a:effectLst/>
                          <a:latin typeface="Calibri"/>
                        </a:rPr>
                        <a:t>translation</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apa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monkey-hat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arm</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tårta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arm-cake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armbåge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sko</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elbow-shoe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åsna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napp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donkey-pacifier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båt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broccoli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boat-broccoli</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blöja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apelsin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diaper-orange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bord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uggla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table-owl</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byxor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hår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trousers-hair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cykel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jordgubbe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bike-strawberry</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dörr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tunga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door-tongue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får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kniv</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sheep-knife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fjäril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smörgås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butterfly-sandwich</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fluga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båt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fly-boat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flygplan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ansikte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plane-face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gryta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giraff</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pot-giraffe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halsduk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gryta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scarf-pot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hamburgare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öga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hamburger-eye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hatt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varg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hat-wolf</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hus</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fisk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house-fisk</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isbjörn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visp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polar bear-beater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jordgubbe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fötter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strawberry-feet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kärra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cart-bee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kniv</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hund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knife-dog</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ko</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låda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cow-box</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låda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mun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box-mouth</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lejon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öra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lion-ear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mugg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fot</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mug-foot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mun</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mouth-car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öra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jello</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ear-jelly</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säng</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hand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bed-hand</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stol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tunga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chair-tongue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stövlar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tandborste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boots-toothbrush</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strand</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armbåge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beach-elbow</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strumpa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lastbil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sock-truck</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tallrik</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strumpa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plate-sock</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tandborste</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mössa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toothbrush-(winter) hat</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tårta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motorcykel</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cake-motorcycle</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uggla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soffa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owl-sofa</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vantar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dinosaur</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mittens-dinosaur</a:t>
                      </a:r>
                    </a:p>
                  </a:txBody>
                  <a:tcPr marL="8956" marR="8956" marT="8956" marB="0" anchor="b">
                    <a:lnL>
                      <a:noFill/>
                    </a:lnL>
                    <a:lnR>
                      <a:noFill/>
                    </a:lnR>
                    <a:lnT>
                      <a:noFill/>
                    </a:lnT>
                    <a:lnB>
                      <a:noFill/>
                    </a:lnB>
                  </a:tcPr>
                </a:tc>
              </a:tr>
              <a:tr h="137926">
                <a:tc>
                  <a:txBody>
                    <a:bodyPr/>
                    <a:lstStyle/>
                    <a:p>
                      <a:pPr algn="l" fontAlgn="b"/>
                      <a:r>
                        <a:rPr lang="en-US" sz="700" b="0" i="0" u="none" strike="noStrike" dirty="0">
                          <a:solidFill>
                            <a:srgbClr val="000000"/>
                          </a:solidFill>
                          <a:effectLst/>
                          <a:latin typeface="Calibri"/>
                        </a:rPr>
                        <a:t>visp</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anka</a:t>
                      </a:r>
                    </a:p>
                  </a:txBody>
                  <a:tcPr marL="8956" marR="8956" marT="8956" marB="0" anchor="b">
                    <a:lnL>
                      <a:noFill/>
                    </a:lnL>
                    <a:lnR>
                      <a:noFill/>
                    </a:lnR>
                    <a:lnT>
                      <a:noFill/>
                    </a:lnT>
                    <a:lnB>
                      <a:noFill/>
                    </a:lnB>
                  </a:tcPr>
                </a:tc>
                <a:tc>
                  <a:txBody>
                    <a:bodyPr/>
                    <a:lstStyle/>
                    <a:p>
                      <a:pPr algn="l" fontAlgn="b"/>
                      <a:r>
                        <a:rPr lang="en-US" sz="700" b="0" i="0" u="none" strike="noStrike" dirty="0">
                          <a:solidFill>
                            <a:srgbClr val="000000"/>
                          </a:solidFill>
                          <a:effectLst/>
                          <a:latin typeface="Calibri"/>
                        </a:rPr>
                        <a:t>beater-duck</a:t>
                      </a:r>
                    </a:p>
                  </a:txBody>
                  <a:tcPr marL="8956" marR="8956" marT="8956" marB="0" anchor="b">
                    <a:lnL>
                      <a:noFill/>
                    </a:lnL>
                    <a:lnR>
                      <a:noFill/>
                    </a:lnR>
                    <a:lnT>
                      <a:noFill/>
                    </a:lnT>
                    <a:lnB>
                      <a:noFill/>
                    </a:lnB>
                  </a:tcPr>
                </a:tc>
              </a:tr>
            </a:tbl>
          </a:graphicData>
        </a:graphic>
      </p:graphicFrame>
    </p:spTree>
    <p:extLst>
      <p:ext uri="{BB962C8B-B14F-4D97-AF65-F5344CB8AC3E}">
        <p14:creationId xmlns:p14="http://schemas.microsoft.com/office/powerpoint/2010/main" val="978691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5. Stimulus properties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77453225"/>
              </p:ext>
            </p:extLst>
          </p:nvPr>
        </p:nvGraphicFramePr>
        <p:xfrm>
          <a:off x="368300" y="1971981"/>
          <a:ext cx="8407400" cy="2038520"/>
        </p:xfrm>
        <a:graphic>
          <a:graphicData uri="http://schemas.openxmlformats.org/drawingml/2006/table">
            <a:tbl>
              <a:tblPr/>
              <a:tblGrid>
                <a:gridCol w="3736622"/>
                <a:gridCol w="1336361"/>
                <a:gridCol w="1206618"/>
                <a:gridCol w="1154720"/>
                <a:gridCol w="973079"/>
              </a:tblGrid>
              <a:tr h="282509">
                <a:tc gridSpan="5">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400" b="0" i="0" u="none" strike="noStrike" dirty="0" smtClean="0">
                          <a:solidFill>
                            <a:srgbClr val="000000"/>
                          </a:solidFill>
                          <a:effectLst/>
                          <a:latin typeface="Calibri"/>
                          <a:cs typeface="Calibri"/>
                        </a:rPr>
                        <a:t>A multivariate ANOVA was used to test if lexical</a:t>
                      </a:r>
                      <a:r>
                        <a:rPr lang="en-US" sz="1400" b="0" i="0" u="none" strike="noStrike" baseline="0" dirty="0" smtClean="0">
                          <a:solidFill>
                            <a:srgbClr val="000000"/>
                          </a:solidFill>
                          <a:effectLst/>
                          <a:latin typeface="Calibri"/>
                          <a:cs typeface="Calibri"/>
                        </a:rPr>
                        <a:t> properties (word frequency, word length, number of syllables) of the prime stimuli differed between the three semantic conditions </a:t>
                      </a:r>
                      <a:r>
                        <a:rPr lang="en-US" sz="1400" b="0" i="0" u="none" strike="noStrike" dirty="0" smtClean="0">
                          <a:solidFill>
                            <a:srgbClr val="000000"/>
                          </a:solidFill>
                          <a:effectLst/>
                          <a:latin typeface="Calibri"/>
                          <a:cs typeface="Calibri"/>
                        </a:rPr>
                        <a:t>(congruent, within-category, between-category). No significant</a:t>
                      </a:r>
                      <a:r>
                        <a:rPr lang="en-US" sz="1400" b="0" i="0" u="none" strike="noStrike" baseline="0" dirty="0" smtClean="0">
                          <a:solidFill>
                            <a:srgbClr val="000000"/>
                          </a:solidFill>
                          <a:effectLst/>
                          <a:latin typeface="Calibri"/>
                          <a:cs typeface="Calibri"/>
                        </a:rPr>
                        <a:t> differences were found.</a:t>
                      </a:r>
                      <a:endParaRPr lang="en-US" sz="1400" b="0" i="0" u="none" strike="noStrike" dirty="0" smtClean="0">
                        <a:solidFill>
                          <a:srgbClr val="000000"/>
                        </a:solidFill>
                        <a:effectLst/>
                        <a:latin typeface="Calibri"/>
                        <a:cs typeface="Calibri"/>
                      </a:endParaRPr>
                    </a:p>
                    <a:p>
                      <a:pPr marL="0" marR="0" indent="0" algn="l" defTabSz="457200" rtl="0" eaLnBrk="1" fontAlgn="b" latinLnBrk="0" hangingPunct="1">
                        <a:lnSpc>
                          <a:spcPct val="100000"/>
                        </a:lnSpc>
                        <a:spcBef>
                          <a:spcPts val="0"/>
                        </a:spcBef>
                        <a:spcAft>
                          <a:spcPts val="0"/>
                        </a:spcAft>
                        <a:buClrTx/>
                        <a:buSzTx/>
                        <a:buFontTx/>
                        <a:buNone/>
                        <a:tabLst/>
                        <a:defRPr/>
                      </a:pPr>
                      <a:endParaRPr lang="en-US" sz="1400" b="0" i="0" u="none" strike="noStrike" dirty="0">
                        <a:solidFill>
                          <a:srgbClr val="000000"/>
                        </a:solidFill>
                        <a:effectLst/>
                        <a:latin typeface="Calibri"/>
                        <a:cs typeface="Calibri"/>
                      </a:endParaRPr>
                    </a:p>
                  </a:txBody>
                  <a:tcPr marL="12283" marR="12283" marT="12283"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b"/>
                      <a:endParaRPr lang="en-US" sz="1400" b="0" i="0" u="none" strike="noStrike" dirty="0">
                        <a:solidFill>
                          <a:srgbClr val="000000"/>
                        </a:solidFill>
                        <a:effectLst/>
                        <a:latin typeface="Times New Roman"/>
                      </a:endParaRPr>
                    </a:p>
                  </a:txBody>
                  <a:tcPr marL="12283" marR="12283" marT="12283" marB="0" anchor="b">
                    <a:lnL>
                      <a:noFill/>
                    </a:lnL>
                    <a:lnR>
                      <a:noFill/>
                    </a:lnR>
                    <a:lnT>
                      <a:noFill/>
                    </a:lnT>
                    <a:lnB>
                      <a:noFill/>
                    </a:lnB>
                  </a:tcPr>
                </a:tc>
              </a:tr>
              <a:tr h="424991">
                <a:tc>
                  <a:txBody>
                    <a:bodyPr/>
                    <a:lstStyle/>
                    <a:p>
                      <a:pPr algn="l" fontAlgn="ctr"/>
                      <a:r>
                        <a:rPr lang="en-US" sz="1400" b="0" i="0" u="none" strike="noStrike" dirty="0" smtClean="0">
                          <a:solidFill>
                            <a:srgbClr val="000000"/>
                          </a:solidFill>
                          <a:effectLst/>
                          <a:latin typeface="Calibri"/>
                          <a:cs typeface="Calibri"/>
                        </a:rPr>
                        <a:t>Lexical</a:t>
                      </a:r>
                      <a:r>
                        <a:rPr lang="en-US" sz="1400" b="0" i="0" u="none" strike="noStrike" baseline="0" dirty="0" smtClean="0">
                          <a:solidFill>
                            <a:srgbClr val="000000"/>
                          </a:solidFill>
                          <a:effectLst/>
                          <a:latin typeface="Calibri"/>
                          <a:cs typeface="Calibri"/>
                        </a:rPr>
                        <a:t> v</a:t>
                      </a:r>
                      <a:r>
                        <a:rPr lang="en-US" sz="1400" b="0" i="0" u="none" strike="noStrike" dirty="0" smtClean="0">
                          <a:solidFill>
                            <a:srgbClr val="000000"/>
                          </a:solidFill>
                          <a:effectLst/>
                          <a:latin typeface="Calibri"/>
                          <a:cs typeface="Calibri"/>
                        </a:rPr>
                        <a:t>ariables</a:t>
                      </a:r>
                      <a:endParaRPr lang="en-US" sz="1400" b="0" i="0" u="none" strike="noStrike" dirty="0">
                        <a:solidFill>
                          <a:srgbClr val="000000"/>
                        </a:solidFill>
                        <a:effectLst/>
                        <a:latin typeface="Calibri"/>
                        <a:cs typeface="Calibri"/>
                      </a:endParaRPr>
                    </a:p>
                  </a:txBody>
                  <a:tcPr marL="12283" marR="12283" marT="12283"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a:cs typeface="Calibri"/>
                        </a:rPr>
                        <a:t>DF, error DF</a:t>
                      </a:r>
                    </a:p>
                  </a:txBody>
                  <a:tcPr marL="12283" marR="12283" marT="12283"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400" b="0" i="0" u="none" strike="noStrike" dirty="0">
                          <a:solidFill>
                            <a:srgbClr val="000000"/>
                          </a:solidFill>
                          <a:effectLst/>
                          <a:latin typeface="Calibri"/>
                          <a:cs typeface="Calibri"/>
                        </a:rPr>
                        <a:t>F</a:t>
                      </a:r>
                    </a:p>
                  </a:txBody>
                  <a:tcPr marL="12283" marR="12283" marT="12283"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a:cs typeface="Calibri"/>
                        </a:rPr>
                        <a:t>Sig.</a:t>
                      </a:r>
                    </a:p>
                  </a:txBody>
                  <a:tcPr marL="12283" marR="12283" marT="12283"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400" b="0" i="0" u="none" strike="noStrike">
                          <a:solidFill>
                            <a:srgbClr val="000000"/>
                          </a:solidFill>
                          <a:effectLst/>
                          <a:latin typeface="Calibri"/>
                          <a:cs typeface="Calibri"/>
                        </a:rPr>
                        <a:t>Partial Eta Squared</a:t>
                      </a:r>
                    </a:p>
                  </a:txBody>
                  <a:tcPr marL="12283" marR="12283" marT="12283" marB="0" anchor="ctr">
                    <a:lnL>
                      <a:noFill/>
                    </a:lnL>
                    <a:lnR>
                      <a:noFill/>
                    </a:lnR>
                    <a:lnT>
                      <a:noFill/>
                    </a:lnT>
                    <a:lnB w="12700" cap="flat" cmpd="sng" algn="ctr">
                      <a:solidFill>
                        <a:srgbClr val="000000"/>
                      </a:solidFill>
                      <a:prstDash val="solid"/>
                      <a:round/>
                      <a:headEnd type="none" w="med" len="med"/>
                      <a:tailEnd type="none" w="med" len="med"/>
                    </a:lnB>
                  </a:tcPr>
                </a:tc>
              </a:tr>
              <a:tr h="282509">
                <a:tc>
                  <a:txBody>
                    <a:bodyPr/>
                    <a:lstStyle/>
                    <a:p>
                      <a:pPr algn="l" fontAlgn="b"/>
                      <a:r>
                        <a:rPr lang="en-US" sz="1400" b="0" i="0" u="none" strike="noStrike">
                          <a:solidFill>
                            <a:srgbClr val="000000"/>
                          </a:solidFill>
                          <a:effectLst/>
                          <a:latin typeface="Calibri"/>
                          <a:cs typeface="Calibri"/>
                        </a:rPr>
                        <a:t>word frequency</a:t>
                      </a:r>
                    </a:p>
                  </a:txBody>
                  <a:tcPr marL="12283" marR="12283" marT="12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400" b="0" i="0" u="none" strike="noStrike" dirty="0">
                          <a:solidFill>
                            <a:srgbClr val="000000"/>
                          </a:solidFill>
                          <a:effectLst/>
                          <a:latin typeface="Calibri"/>
                          <a:cs typeface="Calibri"/>
                        </a:rPr>
                        <a:t>2, 117</a:t>
                      </a:r>
                    </a:p>
                  </a:txBody>
                  <a:tcPr marL="12283" marR="12283" marT="12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400" b="0" i="0" u="none" strike="noStrike" dirty="0">
                          <a:solidFill>
                            <a:srgbClr val="000000"/>
                          </a:solidFill>
                          <a:effectLst/>
                          <a:latin typeface="Calibri"/>
                          <a:cs typeface="Calibri"/>
                        </a:rPr>
                        <a:t>1.278</a:t>
                      </a:r>
                    </a:p>
                  </a:txBody>
                  <a:tcPr marL="12283" marR="12283" marT="12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400" b="0" i="0" u="none" strike="noStrike">
                          <a:solidFill>
                            <a:srgbClr val="000000"/>
                          </a:solidFill>
                          <a:effectLst/>
                          <a:latin typeface="Calibri"/>
                          <a:cs typeface="Calibri"/>
                        </a:rPr>
                        <a:t>0.283</a:t>
                      </a:r>
                    </a:p>
                  </a:txBody>
                  <a:tcPr marL="12283" marR="12283" marT="12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en-US" sz="1400" b="0" i="0" u="none" strike="noStrike">
                          <a:solidFill>
                            <a:srgbClr val="000000"/>
                          </a:solidFill>
                          <a:effectLst/>
                          <a:latin typeface="Calibri"/>
                          <a:cs typeface="Calibri"/>
                        </a:rPr>
                        <a:t>0.021</a:t>
                      </a:r>
                    </a:p>
                  </a:txBody>
                  <a:tcPr marL="12283" marR="12283" marT="12283" marB="0" anchor="b">
                    <a:lnL>
                      <a:noFill/>
                    </a:lnL>
                    <a:lnR>
                      <a:noFill/>
                    </a:lnR>
                    <a:lnT w="12700" cap="flat" cmpd="sng" algn="ctr">
                      <a:solidFill>
                        <a:srgbClr val="000000"/>
                      </a:solidFill>
                      <a:prstDash val="solid"/>
                      <a:round/>
                      <a:headEnd type="none" w="med" len="med"/>
                      <a:tailEnd type="none" w="med" len="med"/>
                    </a:lnT>
                    <a:lnB>
                      <a:noFill/>
                    </a:lnB>
                  </a:tcPr>
                </a:tc>
              </a:tr>
              <a:tr h="218637">
                <a:tc>
                  <a:txBody>
                    <a:bodyPr/>
                    <a:lstStyle/>
                    <a:p>
                      <a:pPr algn="l" fontAlgn="b"/>
                      <a:r>
                        <a:rPr lang="en-US" sz="1400" b="0" i="0" u="none" strike="noStrike">
                          <a:solidFill>
                            <a:srgbClr val="000000"/>
                          </a:solidFill>
                          <a:effectLst/>
                          <a:latin typeface="Calibri"/>
                          <a:cs typeface="Calibri"/>
                        </a:rPr>
                        <a:t>word length</a:t>
                      </a:r>
                    </a:p>
                  </a:txBody>
                  <a:tcPr marL="12283" marR="12283" marT="12283" marB="0" anchor="b">
                    <a:lnL>
                      <a:noFill/>
                    </a:lnL>
                    <a:lnR>
                      <a:noFill/>
                    </a:lnR>
                    <a:lnT>
                      <a:noFill/>
                    </a:lnT>
                    <a:lnB>
                      <a:noFill/>
                    </a:lnB>
                  </a:tcPr>
                </a:tc>
                <a:tc>
                  <a:txBody>
                    <a:bodyPr/>
                    <a:lstStyle/>
                    <a:p>
                      <a:pPr algn="l" fontAlgn="b"/>
                      <a:r>
                        <a:rPr lang="en-US" sz="1400" b="0" i="0" u="none" strike="noStrike">
                          <a:solidFill>
                            <a:srgbClr val="000000"/>
                          </a:solidFill>
                          <a:effectLst/>
                          <a:latin typeface="Calibri"/>
                          <a:cs typeface="Calibri"/>
                        </a:rPr>
                        <a:t>2, 117</a:t>
                      </a:r>
                    </a:p>
                  </a:txBody>
                  <a:tcPr marL="12283" marR="12283" marT="12283"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a:cs typeface="Calibri"/>
                        </a:rPr>
                        <a:t>0.112</a:t>
                      </a:r>
                    </a:p>
                  </a:txBody>
                  <a:tcPr marL="12283" marR="12283" marT="12283"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a:cs typeface="Calibri"/>
                        </a:rPr>
                        <a:t>0.894</a:t>
                      </a:r>
                    </a:p>
                  </a:txBody>
                  <a:tcPr marL="12283" marR="12283" marT="12283" marB="0" anchor="b">
                    <a:lnL>
                      <a:noFill/>
                    </a:lnL>
                    <a:lnR>
                      <a:noFill/>
                    </a:lnR>
                    <a:lnT>
                      <a:noFill/>
                    </a:lnT>
                    <a:lnB>
                      <a:noFill/>
                    </a:lnB>
                  </a:tcPr>
                </a:tc>
                <a:tc>
                  <a:txBody>
                    <a:bodyPr/>
                    <a:lstStyle/>
                    <a:p>
                      <a:pPr algn="l" fontAlgn="b"/>
                      <a:r>
                        <a:rPr lang="en-US" sz="1400" b="0" i="0" u="none" strike="noStrike">
                          <a:solidFill>
                            <a:srgbClr val="000000"/>
                          </a:solidFill>
                          <a:effectLst/>
                          <a:latin typeface="Calibri"/>
                          <a:cs typeface="Calibri"/>
                        </a:rPr>
                        <a:t>0.002</a:t>
                      </a:r>
                    </a:p>
                  </a:txBody>
                  <a:tcPr marL="12283" marR="12283" marT="12283" marB="0" anchor="b">
                    <a:lnL>
                      <a:noFill/>
                    </a:lnL>
                    <a:lnR>
                      <a:noFill/>
                    </a:lnR>
                    <a:lnT>
                      <a:noFill/>
                    </a:lnT>
                    <a:lnB>
                      <a:noFill/>
                    </a:lnB>
                  </a:tcPr>
                </a:tc>
              </a:tr>
              <a:tr h="218637">
                <a:tc>
                  <a:txBody>
                    <a:bodyPr/>
                    <a:lstStyle/>
                    <a:p>
                      <a:pPr algn="l" fontAlgn="b"/>
                      <a:r>
                        <a:rPr lang="en-US" sz="1400" b="0" i="0" u="none" strike="noStrike">
                          <a:solidFill>
                            <a:srgbClr val="000000"/>
                          </a:solidFill>
                          <a:effectLst/>
                          <a:latin typeface="Calibri"/>
                          <a:cs typeface="Calibri"/>
                        </a:rPr>
                        <a:t>number of syllables</a:t>
                      </a:r>
                    </a:p>
                  </a:txBody>
                  <a:tcPr marL="12283" marR="12283" marT="12283" marB="0" anchor="b">
                    <a:lnL>
                      <a:noFill/>
                    </a:lnL>
                    <a:lnR>
                      <a:noFill/>
                    </a:lnR>
                    <a:lnT>
                      <a:noFill/>
                    </a:lnT>
                    <a:lnB>
                      <a:noFill/>
                    </a:lnB>
                  </a:tcPr>
                </a:tc>
                <a:tc>
                  <a:txBody>
                    <a:bodyPr/>
                    <a:lstStyle/>
                    <a:p>
                      <a:pPr algn="l" fontAlgn="b"/>
                      <a:r>
                        <a:rPr lang="en-US" sz="1400" b="0" i="0" u="none" strike="noStrike">
                          <a:solidFill>
                            <a:srgbClr val="000000"/>
                          </a:solidFill>
                          <a:effectLst/>
                          <a:latin typeface="Calibri"/>
                          <a:cs typeface="Calibri"/>
                        </a:rPr>
                        <a:t>2, 117</a:t>
                      </a:r>
                    </a:p>
                  </a:txBody>
                  <a:tcPr marL="12283" marR="12283" marT="12283"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a:cs typeface="Calibri"/>
                        </a:rPr>
                        <a:t>2.147</a:t>
                      </a:r>
                    </a:p>
                  </a:txBody>
                  <a:tcPr marL="12283" marR="12283" marT="12283"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a:cs typeface="Calibri"/>
                        </a:rPr>
                        <a:t>0.121</a:t>
                      </a:r>
                    </a:p>
                  </a:txBody>
                  <a:tcPr marL="12283" marR="12283" marT="12283" marB="0" anchor="b">
                    <a:lnL>
                      <a:noFill/>
                    </a:lnL>
                    <a:lnR>
                      <a:noFill/>
                    </a:lnR>
                    <a:lnT>
                      <a:noFill/>
                    </a:lnT>
                    <a:lnB>
                      <a:noFill/>
                    </a:lnB>
                  </a:tcPr>
                </a:tc>
                <a:tc>
                  <a:txBody>
                    <a:bodyPr/>
                    <a:lstStyle/>
                    <a:p>
                      <a:pPr algn="l" fontAlgn="b"/>
                      <a:r>
                        <a:rPr lang="en-US" sz="1400" b="0" i="0" u="none" strike="noStrike" dirty="0">
                          <a:solidFill>
                            <a:srgbClr val="000000"/>
                          </a:solidFill>
                          <a:effectLst/>
                          <a:latin typeface="Calibri"/>
                          <a:cs typeface="Calibri"/>
                        </a:rPr>
                        <a:t>0.035</a:t>
                      </a:r>
                    </a:p>
                  </a:txBody>
                  <a:tcPr marL="12283" marR="12283" marT="12283" marB="0" anchor="b">
                    <a:lnL>
                      <a:noFill/>
                    </a:lnL>
                    <a:lnR>
                      <a:noFill/>
                    </a:lnR>
                    <a:lnT>
                      <a:noFill/>
                    </a:lnT>
                    <a:lnB>
                      <a:noFill/>
                    </a:lnB>
                  </a:tcPr>
                </a:tc>
              </a:tr>
            </a:tbl>
          </a:graphicData>
        </a:graphic>
      </p:graphicFrame>
    </p:spTree>
    <p:extLst>
      <p:ext uri="{BB962C8B-B14F-4D97-AF65-F5344CB8AC3E}">
        <p14:creationId xmlns:p14="http://schemas.microsoft.com/office/powerpoint/2010/main" val="1609993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LL42-cwb-blackbluered_negativedow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756355"/>
            <a:ext cx="10807700" cy="6004277"/>
          </a:xfrm>
          <a:prstGeom prst="rect">
            <a:avLst/>
          </a:prstGeom>
        </p:spPr>
      </p:pic>
      <p:sp>
        <p:nvSpPr>
          <p:cNvPr id="2" name="Title 1"/>
          <p:cNvSpPr>
            <a:spLocks noGrp="1"/>
          </p:cNvSpPr>
          <p:nvPr>
            <p:ph type="title"/>
          </p:nvPr>
        </p:nvSpPr>
        <p:spPr>
          <a:xfrm>
            <a:off x="457200" y="211138"/>
            <a:ext cx="8229600" cy="1143000"/>
          </a:xfrm>
        </p:spPr>
        <p:txBody>
          <a:bodyPr/>
          <a:lstStyle/>
          <a:p>
            <a:r>
              <a:rPr lang="en-US" dirty="0" smtClean="0"/>
              <a:t>1. Supplementary ERPs</a:t>
            </a:r>
            <a:endParaRPr lang="en-US" dirty="0"/>
          </a:p>
        </p:txBody>
      </p:sp>
      <p:sp>
        <p:nvSpPr>
          <p:cNvPr id="5" name="TextBox 4"/>
          <p:cNvSpPr txBox="1"/>
          <p:nvPr/>
        </p:nvSpPr>
        <p:spPr>
          <a:xfrm>
            <a:off x="220366" y="6437466"/>
            <a:ext cx="3449934" cy="369332"/>
          </a:xfrm>
          <a:prstGeom prst="rect">
            <a:avLst/>
          </a:prstGeom>
          <a:noFill/>
        </p:spPr>
        <p:txBody>
          <a:bodyPr wrap="square" rtlCol="0">
            <a:spAutoFit/>
          </a:bodyPr>
          <a:lstStyle/>
          <a:p>
            <a:r>
              <a:rPr lang="en-US" dirty="0" smtClean="0"/>
              <a:t>Grand average, overview, N=42</a:t>
            </a:r>
          </a:p>
        </p:txBody>
      </p:sp>
      <p:sp>
        <p:nvSpPr>
          <p:cNvPr id="6" name="TextBox 5"/>
          <p:cNvSpPr txBox="1"/>
          <p:nvPr/>
        </p:nvSpPr>
        <p:spPr>
          <a:xfrm>
            <a:off x="510200" y="5464489"/>
            <a:ext cx="814019" cy="242257"/>
          </a:xfrm>
          <a:prstGeom prst="rect">
            <a:avLst/>
          </a:prstGeom>
          <a:noFill/>
        </p:spPr>
        <p:txBody>
          <a:bodyPr wrap="square" lIns="91429" tIns="45715" rIns="91429" bIns="45715" rtlCol="0">
            <a:spAutoFit/>
          </a:bodyPr>
          <a:lstStyle/>
          <a:p>
            <a:pPr>
              <a:lnSpc>
                <a:spcPts val="1139"/>
              </a:lnSpc>
            </a:pPr>
            <a:r>
              <a:rPr lang="en-US" sz="1100" dirty="0"/>
              <a:t>Congruent</a:t>
            </a:r>
          </a:p>
        </p:txBody>
      </p:sp>
      <p:cxnSp>
        <p:nvCxnSpPr>
          <p:cNvPr id="7" name="Straight Connector 6"/>
          <p:cNvCxnSpPr/>
          <p:nvPr/>
        </p:nvCxnSpPr>
        <p:spPr>
          <a:xfrm>
            <a:off x="281426" y="5595249"/>
            <a:ext cx="27173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81426" y="5938149"/>
            <a:ext cx="271735"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306129" y="6301021"/>
            <a:ext cx="24703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506881" y="6104776"/>
            <a:ext cx="944333" cy="388323"/>
          </a:xfrm>
          <a:prstGeom prst="rect">
            <a:avLst/>
          </a:prstGeom>
        </p:spPr>
        <p:txBody>
          <a:bodyPr wrap="square" lIns="91429" tIns="45715" rIns="91429" bIns="45715">
            <a:spAutoFit/>
          </a:bodyPr>
          <a:lstStyle/>
          <a:p>
            <a:pPr>
              <a:lnSpc>
                <a:spcPts val="1139"/>
              </a:lnSpc>
            </a:pPr>
            <a:r>
              <a:rPr lang="en-US" sz="1100" dirty="0"/>
              <a:t>Between category</a:t>
            </a:r>
          </a:p>
        </p:txBody>
      </p:sp>
      <p:sp>
        <p:nvSpPr>
          <p:cNvPr id="11" name="Rectangle 10"/>
          <p:cNvSpPr/>
          <p:nvPr/>
        </p:nvSpPr>
        <p:spPr>
          <a:xfrm>
            <a:off x="565082" y="5722827"/>
            <a:ext cx="962337" cy="388323"/>
          </a:xfrm>
          <a:prstGeom prst="rect">
            <a:avLst/>
          </a:prstGeom>
        </p:spPr>
        <p:txBody>
          <a:bodyPr wrap="square" lIns="91429" tIns="45715" rIns="91429" bIns="45715">
            <a:spAutoFit/>
          </a:bodyPr>
          <a:lstStyle/>
          <a:p>
            <a:pPr>
              <a:lnSpc>
                <a:spcPts val="1139"/>
              </a:lnSpc>
            </a:pPr>
            <a:r>
              <a:rPr lang="en-US" sz="1100" dirty="0"/>
              <a:t>Within category</a:t>
            </a:r>
          </a:p>
        </p:txBody>
      </p:sp>
      <p:pic>
        <p:nvPicPr>
          <p:cNvPr id="14" name="Picture 13"/>
          <p:cNvPicPr>
            <a:picLocks noChangeAspect="1"/>
          </p:cNvPicPr>
          <p:nvPr/>
        </p:nvPicPr>
        <p:blipFill>
          <a:blip r:embed="rId3"/>
          <a:stretch>
            <a:fillRect/>
          </a:stretch>
        </p:blipFill>
        <p:spPr>
          <a:xfrm>
            <a:off x="7912100" y="5303149"/>
            <a:ext cx="1166203" cy="1531877"/>
          </a:xfrm>
          <a:prstGeom prst="rect">
            <a:avLst/>
          </a:prstGeom>
        </p:spPr>
      </p:pic>
    </p:spTree>
    <p:extLst>
      <p:ext uri="{BB962C8B-B14F-4D97-AF65-F5344CB8AC3E}">
        <p14:creationId xmlns:p14="http://schemas.microsoft.com/office/powerpoint/2010/main" val="3603331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H_6pr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102" y="838328"/>
            <a:ext cx="4267200" cy="3200400"/>
          </a:xfrm>
          <a:prstGeom prst="rect">
            <a:avLst/>
          </a:prstGeom>
        </p:spPr>
      </p:pic>
      <p:pic>
        <p:nvPicPr>
          <p:cNvPr id="6" name="Picture 5" descr="NH_6po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4482" y="826117"/>
            <a:ext cx="4267200" cy="3200400"/>
          </a:xfrm>
          <a:prstGeom prst="rect">
            <a:avLst/>
          </a:prstGeom>
        </p:spPr>
      </p:pic>
      <p:pic>
        <p:nvPicPr>
          <p:cNvPr id="7" name="Picture 6" descr="NH_75pr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102" y="2278454"/>
            <a:ext cx="4267200" cy="3200400"/>
          </a:xfrm>
          <a:prstGeom prst="rect">
            <a:avLst/>
          </a:prstGeom>
        </p:spPr>
      </p:pic>
      <p:pic>
        <p:nvPicPr>
          <p:cNvPr id="8" name="Picture 7" descr="NH_75po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4482" y="2266243"/>
            <a:ext cx="4267200" cy="3200400"/>
          </a:xfrm>
          <a:prstGeom prst="rect">
            <a:avLst/>
          </a:prstGeom>
        </p:spPr>
      </p:pic>
      <p:sp>
        <p:nvSpPr>
          <p:cNvPr id="10" name="Title 1"/>
          <p:cNvSpPr>
            <a:spLocks noGrp="1"/>
          </p:cNvSpPr>
          <p:nvPr>
            <p:ph type="title"/>
          </p:nvPr>
        </p:nvSpPr>
        <p:spPr>
          <a:xfrm>
            <a:off x="457200" y="274638"/>
            <a:ext cx="8229600" cy="685800"/>
          </a:xfrm>
        </p:spPr>
        <p:txBody>
          <a:bodyPr>
            <a:noAutofit/>
          </a:bodyPr>
          <a:lstStyle/>
          <a:p>
            <a:r>
              <a:rPr lang="en-US" dirty="0" smtClean="0"/>
              <a:t>NH</a:t>
            </a:r>
            <a:endParaRPr lang="en-US" dirty="0"/>
          </a:p>
        </p:txBody>
      </p:sp>
      <p:sp>
        <p:nvSpPr>
          <p:cNvPr id="11" name="TextBox 10"/>
          <p:cNvSpPr txBox="1"/>
          <p:nvPr/>
        </p:nvSpPr>
        <p:spPr>
          <a:xfrm>
            <a:off x="2189950" y="3762782"/>
            <a:ext cx="499243" cy="369332"/>
          </a:xfrm>
          <a:prstGeom prst="rect">
            <a:avLst/>
          </a:prstGeom>
          <a:noFill/>
        </p:spPr>
        <p:txBody>
          <a:bodyPr wrap="none" rtlCol="0">
            <a:spAutoFit/>
          </a:bodyPr>
          <a:lstStyle/>
          <a:p>
            <a:r>
              <a:rPr lang="en-US" dirty="0" smtClean="0"/>
              <a:t>Pre</a:t>
            </a:r>
            <a:endParaRPr lang="en-US" dirty="0"/>
          </a:p>
        </p:txBody>
      </p:sp>
      <p:sp>
        <p:nvSpPr>
          <p:cNvPr id="12" name="TextBox 11"/>
          <p:cNvSpPr txBox="1"/>
          <p:nvPr/>
        </p:nvSpPr>
        <p:spPr>
          <a:xfrm>
            <a:off x="6509186" y="3749673"/>
            <a:ext cx="595035" cy="369332"/>
          </a:xfrm>
          <a:prstGeom prst="rect">
            <a:avLst/>
          </a:prstGeom>
          <a:noFill/>
        </p:spPr>
        <p:txBody>
          <a:bodyPr wrap="none" rtlCol="0">
            <a:spAutoFit/>
          </a:bodyPr>
          <a:lstStyle/>
          <a:p>
            <a:r>
              <a:rPr lang="en-US" dirty="0" smtClean="0"/>
              <a:t>Post</a:t>
            </a:r>
            <a:endParaRPr lang="en-US" dirty="0"/>
          </a:p>
        </p:txBody>
      </p:sp>
      <p:sp>
        <p:nvSpPr>
          <p:cNvPr id="13" name="TextBox 12"/>
          <p:cNvSpPr txBox="1"/>
          <p:nvPr/>
        </p:nvSpPr>
        <p:spPr>
          <a:xfrm>
            <a:off x="349965" y="1404092"/>
            <a:ext cx="673315" cy="307766"/>
          </a:xfrm>
          <a:prstGeom prst="rect">
            <a:avLst/>
          </a:prstGeom>
          <a:noFill/>
        </p:spPr>
        <p:txBody>
          <a:bodyPr wrap="square" lIns="91429" tIns="45715" rIns="91429" bIns="45715" rtlCol="0">
            <a:spAutoFit/>
          </a:bodyPr>
          <a:lstStyle/>
          <a:p>
            <a:r>
              <a:rPr lang="en-US" sz="1400" b="1" dirty="0"/>
              <a:t>FCz</a:t>
            </a:r>
          </a:p>
        </p:txBody>
      </p:sp>
      <p:sp>
        <p:nvSpPr>
          <p:cNvPr id="14" name="TextBox 13"/>
          <p:cNvSpPr txBox="1"/>
          <p:nvPr/>
        </p:nvSpPr>
        <p:spPr>
          <a:xfrm>
            <a:off x="334778" y="2783199"/>
            <a:ext cx="673315" cy="307766"/>
          </a:xfrm>
          <a:prstGeom prst="rect">
            <a:avLst/>
          </a:prstGeom>
          <a:noFill/>
        </p:spPr>
        <p:txBody>
          <a:bodyPr wrap="square" lIns="91429" tIns="45715" rIns="91429" bIns="45715" rtlCol="0">
            <a:spAutoFit/>
          </a:bodyPr>
          <a:lstStyle/>
          <a:p>
            <a:r>
              <a:rPr lang="en-US" sz="1400" b="1" dirty="0"/>
              <a:t>Oz</a:t>
            </a:r>
          </a:p>
        </p:txBody>
      </p:sp>
      <p:sp>
        <p:nvSpPr>
          <p:cNvPr id="15" name="TextBox 14"/>
          <p:cNvSpPr txBox="1"/>
          <p:nvPr/>
        </p:nvSpPr>
        <p:spPr>
          <a:xfrm>
            <a:off x="981194" y="4692233"/>
            <a:ext cx="814019" cy="242257"/>
          </a:xfrm>
          <a:prstGeom prst="rect">
            <a:avLst/>
          </a:prstGeom>
          <a:noFill/>
        </p:spPr>
        <p:txBody>
          <a:bodyPr wrap="square" lIns="91429" tIns="45715" rIns="91429" bIns="45715" rtlCol="0">
            <a:spAutoFit/>
          </a:bodyPr>
          <a:lstStyle/>
          <a:p>
            <a:pPr>
              <a:lnSpc>
                <a:spcPts val="1139"/>
              </a:lnSpc>
            </a:pPr>
            <a:r>
              <a:rPr lang="en-US" sz="1100" dirty="0"/>
              <a:t>Congruent</a:t>
            </a:r>
          </a:p>
        </p:txBody>
      </p:sp>
      <p:cxnSp>
        <p:nvCxnSpPr>
          <p:cNvPr id="16" name="Straight Connector 15"/>
          <p:cNvCxnSpPr/>
          <p:nvPr/>
        </p:nvCxnSpPr>
        <p:spPr>
          <a:xfrm>
            <a:off x="752420" y="4822993"/>
            <a:ext cx="27173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977875" y="6065180"/>
            <a:ext cx="944333" cy="388323"/>
          </a:xfrm>
          <a:prstGeom prst="rect">
            <a:avLst/>
          </a:prstGeom>
        </p:spPr>
        <p:txBody>
          <a:bodyPr wrap="square" lIns="91429" tIns="45715" rIns="91429" bIns="45715">
            <a:spAutoFit/>
          </a:bodyPr>
          <a:lstStyle/>
          <a:p>
            <a:pPr>
              <a:lnSpc>
                <a:spcPts val="1139"/>
              </a:lnSpc>
            </a:pPr>
            <a:r>
              <a:rPr lang="en-US" sz="1100" dirty="0"/>
              <a:t>Between category</a:t>
            </a:r>
          </a:p>
        </p:txBody>
      </p:sp>
      <p:sp>
        <p:nvSpPr>
          <p:cNvPr id="20" name="Rectangle 19"/>
          <p:cNvSpPr/>
          <p:nvPr/>
        </p:nvSpPr>
        <p:spPr>
          <a:xfrm>
            <a:off x="1036076" y="5341323"/>
            <a:ext cx="962337" cy="388323"/>
          </a:xfrm>
          <a:prstGeom prst="rect">
            <a:avLst/>
          </a:prstGeom>
        </p:spPr>
        <p:txBody>
          <a:bodyPr wrap="square" lIns="91429" tIns="45715" rIns="91429" bIns="45715">
            <a:spAutoFit/>
          </a:bodyPr>
          <a:lstStyle/>
          <a:p>
            <a:pPr>
              <a:lnSpc>
                <a:spcPts val="1139"/>
              </a:lnSpc>
            </a:pPr>
            <a:r>
              <a:rPr lang="en-US" sz="1100" dirty="0"/>
              <a:t>Within category</a:t>
            </a:r>
          </a:p>
        </p:txBody>
      </p:sp>
      <p:pic>
        <p:nvPicPr>
          <p:cNvPr id="21" name="Picture 20"/>
          <p:cNvPicPr>
            <a:picLocks noChangeAspect="1"/>
          </p:cNvPicPr>
          <p:nvPr/>
        </p:nvPicPr>
        <p:blipFill>
          <a:blip r:embed="rId6"/>
          <a:stretch>
            <a:fillRect/>
          </a:stretch>
        </p:blipFill>
        <p:spPr>
          <a:xfrm>
            <a:off x="8466134" y="5925141"/>
            <a:ext cx="202022" cy="708352"/>
          </a:xfrm>
          <a:prstGeom prst="rect">
            <a:avLst/>
          </a:prstGeom>
        </p:spPr>
      </p:pic>
      <p:sp>
        <p:nvSpPr>
          <p:cNvPr id="22" name="Rectangle 21"/>
          <p:cNvSpPr/>
          <p:nvPr/>
        </p:nvSpPr>
        <p:spPr>
          <a:xfrm flipH="1">
            <a:off x="8184030" y="5815732"/>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23" name="Rectangle 22"/>
          <p:cNvSpPr/>
          <p:nvPr/>
        </p:nvSpPr>
        <p:spPr>
          <a:xfrm flipH="1">
            <a:off x="8197461" y="6421831"/>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24" name="Rectangle 23"/>
          <p:cNvSpPr/>
          <p:nvPr/>
        </p:nvSpPr>
        <p:spPr>
          <a:xfrm>
            <a:off x="7505318" y="4758595"/>
            <a:ext cx="1251267" cy="1015653"/>
          </a:xfrm>
          <a:prstGeom prst="rect">
            <a:avLst/>
          </a:prstGeom>
        </p:spPr>
        <p:txBody>
          <a:bodyPr wrap="square" lIns="91429" tIns="45715" rIns="91429" bIns="45715">
            <a:spAutoFit/>
          </a:bodyPr>
          <a:lstStyle/>
          <a:p>
            <a:pPr algn="r"/>
            <a:endParaRPr lang="en-US" sz="1200" dirty="0"/>
          </a:p>
          <a:p>
            <a:pPr algn="r"/>
            <a:r>
              <a:rPr lang="en-US" sz="1200" dirty="0"/>
              <a:t>Mean amplitude</a:t>
            </a:r>
          </a:p>
          <a:p>
            <a:pPr algn="r"/>
            <a:r>
              <a:rPr lang="en-US" sz="1200" dirty="0"/>
              <a:t>350-500ms</a:t>
            </a:r>
          </a:p>
          <a:p>
            <a:pPr algn="r"/>
            <a:r>
              <a:rPr lang="en-US" sz="1200" dirty="0"/>
              <a:t>(μV)</a:t>
            </a:r>
          </a:p>
          <a:p>
            <a:pPr algn="r"/>
            <a:endParaRPr lang="en-US" sz="1200" dirty="0"/>
          </a:p>
        </p:txBody>
      </p:sp>
      <p:pic>
        <p:nvPicPr>
          <p:cNvPr id="25" name="Picture 24"/>
          <p:cNvPicPr>
            <a:picLocks noChangeAspect="1"/>
          </p:cNvPicPr>
          <p:nvPr/>
        </p:nvPicPr>
        <p:blipFill>
          <a:blip r:embed="rId7"/>
          <a:stretch>
            <a:fillRect/>
          </a:stretch>
        </p:blipFill>
        <p:spPr>
          <a:xfrm>
            <a:off x="2024828" y="4330082"/>
            <a:ext cx="749300" cy="2324100"/>
          </a:xfrm>
          <a:prstGeom prst="rect">
            <a:avLst/>
          </a:prstGeom>
        </p:spPr>
      </p:pic>
      <p:pic>
        <p:nvPicPr>
          <p:cNvPr id="26" name="Picture 25"/>
          <p:cNvPicPr>
            <a:picLocks noChangeAspect="1"/>
          </p:cNvPicPr>
          <p:nvPr/>
        </p:nvPicPr>
        <p:blipFill>
          <a:blip r:embed="rId8"/>
          <a:stretch>
            <a:fillRect/>
          </a:stretch>
        </p:blipFill>
        <p:spPr>
          <a:xfrm>
            <a:off x="6435914" y="4358237"/>
            <a:ext cx="749300" cy="2324100"/>
          </a:xfrm>
          <a:prstGeom prst="rect">
            <a:avLst/>
          </a:prstGeom>
        </p:spPr>
      </p:pic>
      <p:cxnSp>
        <p:nvCxnSpPr>
          <p:cNvPr id="27" name="Straight Connector 26"/>
          <p:cNvCxnSpPr/>
          <p:nvPr/>
        </p:nvCxnSpPr>
        <p:spPr>
          <a:xfrm>
            <a:off x="752420" y="5520012"/>
            <a:ext cx="271735"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764771" y="6261425"/>
            <a:ext cx="24703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0151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A_6pr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064" y="830347"/>
            <a:ext cx="4267200" cy="3200400"/>
          </a:xfrm>
          <a:prstGeom prst="rect">
            <a:avLst/>
          </a:prstGeom>
        </p:spPr>
      </p:pic>
      <p:pic>
        <p:nvPicPr>
          <p:cNvPr id="5" name="Picture 4" descr="HA_75pr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64" y="2281081"/>
            <a:ext cx="4267200" cy="3200400"/>
          </a:xfrm>
          <a:prstGeom prst="rect">
            <a:avLst/>
          </a:prstGeom>
        </p:spPr>
      </p:pic>
      <p:pic>
        <p:nvPicPr>
          <p:cNvPr id="6" name="Picture 5" descr="HA_6po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4992" y="818136"/>
            <a:ext cx="4267200" cy="3200400"/>
          </a:xfrm>
          <a:prstGeom prst="rect">
            <a:avLst/>
          </a:prstGeom>
        </p:spPr>
      </p:pic>
      <p:pic>
        <p:nvPicPr>
          <p:cNvPr id="7" name="Picture 6" descr="HA_75po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4992" y="2268870"/>
            <a:ext cx="4267200" cy="3200400"/>
          </a:xfrm>
          <a:prstGeom prst="rect">
            <a:avLst/>
          </a:prstGeom>
        </p:spPr>
      </p:pic>
      <p:sp>
        <p:nvSpPr>
          <p:cNvPr id="13" name="Title 1"/>
          <p:cNvSpPr>
            <a:spLocks noGrp="1"/>
          </p:cNvSpPr>
          <p:nvPr>
            <p:ph type="title"/>
          </p:nvPr>
        </p:nvSpPr>
        <p:spPr>
          <a:xfrm>
            <a:off x="457200" y="274638"/>
            <a:ext cx="8229600" cy="685800"/>
          </a:xfrm>
        </p:spPr>
        <p:txBody>
          <a:bodyPr>
            <a:noAutofit/>
          </a:bodyPr>
          <a:lstStyle/>
          <a:p>
            <a:r>
              <a:rPr lang="en-US" dirty="0" smtClean="0"/>
              <a:t>HA</a:t>
            </a:r>
            <a:endParaRPr lang="en-US" dirty="0"/>
          </a:p>
        </p:txBody>
      </p:sp>
      <p:sp>
        <p:nvSpPr>
          <p:cNvPr id="14" name="TextBox 13"/>
          <p:cNvSpPr txBox="1"/>
          <p:nvPr/>
        </p:nvSpPr>
        <p:spPr>
          <a:xfrm>
            <a:off x="2189950" y="3762782"/>
            <a:ext cx="499243" cy="369332"/>
          </a:xfrm>
          <a:prstGeom prst="rect">
            <a:avLst/>
          </a:prstGeom>
          <a:noFill/>
        </p:spPr>
        <p:txBody>
          <a:bodyPr wrap="none" rtlCol="0">
            <a:spAutoFit/>
          </a:bodyPr>
          <a:lstStyle/>
          <a:p>
            <a:r>
              <a:rPr lang="en-US" dirty="0" smtClean="0"/>
              <a:t>Pre</a:t>
            </a:r>
            <a:endParaRPr lang="en-US" dirty="0"/>
          </a:p>
        </p:txBody>
      </p:sp>
      <p:sp>
        <p:nvSpPr>
          <p:cNvPr id="15" name="TextBox 14"/>
          <p:cNvSpPr txBox="1"/>
          <p:nvPr/>
        </p:nvSpPr>
        <p:spPr>
          <a:xfrm>
            <a:off x="6509186" y="3749673"/>
            <a:ext cx="595035" cy="369332"/>
          </a:xfrm>
          <a:prstGeom prst="rect">
            <a:avLst/>
          </a:prstGeom>
          <a:noFill/>
        </p:spPr>
        <p:txBody>
          <a:bodyPr wrap="none" rtlCol="0">
            <a:spAutoFit/>
          </a:bodyPr>
          <a:lstStyle/>
          <a:p>
            <a:r>
              <a:rPr lang="en-US" dirty="0" smtClean="0"/>
              <a:t>Post</a:t>
            </a:r>
            <a:endParaRPr lang="en-US" dirty="0"/>
          </a:p>
        </p:txBody>
      </p:sp>
      <p:sp>
        <p:nvSpPr>
          <p:cNvPr id="16" name="TextBox 15"/>
          <p:cNvSpPr txBox="1"/>
          <p:nvPr/>
        </p:nvSpPr>
        <p:spPr>
          <a:xfrm>
            <a:off x="349965" y="1404092"/>
            <a:ext cx="673315" cy="307766"/>
          </a:xfrm>
          <a:prstGeom prst="rect">
            <a:avLst/>
          </a:prstGeom>
          <a:noFill/>
        </p:spPr>
        <p:txBody>
          <a:bodyPr wrap="square" lIns="91429" tIns="45715" rIns="91429" bIns="45715" rtlCol="0">
            <a:spAutoFit/>
          </a:bodyPr>
          <a:lstStyle/>
          <a:p>
            <a:r>
              <a:rPr lang="en-US" sz="1400" b="1" dirty="0"/>
              <a:t>FCz</a:t>
            </a:r>
          </a:p>
        </p:txBody>
      </p:sp>
      <p:sp>
        <p:nvSpPr>
          <p:cNvPr id="17" name="TextBox 16"/>
          <p:cNvSpPr txBox="1"/>
          <p:nvPr/>
        </p:nvSpPr>
        <p:spPr>
          <a:xfrm>
            <a:off x="334778" y="2783199"/>
            <a:ext cx="673315" cy="307766"/>
          </a:xfrm>
          <a:prstGeom prst="rect">
            <a:avLst/>
          </a:prstGeom>
          <a:noFill/>
        </p:spPr>
        <p:txBody>
          <a:bodyPr wrap="square" lIns="91429" tIns="45715" rIns="91429" bIns="45715" rtlCol="0">
            <a:spAutoFit/>
          </a:bodyPr>
          <a:lstStyle/>
          <a:p>
            <a:r>
              <a:rPr lang="en-US" sz="1400" b="1" dirty="0"/>
              <a:t>Oz</a:t>
            </a:r>
          </a:p>
        </p:txBody>
      </p:sp>
      <p:sp>
        <p:nvSpPr>
          <p:cNvPr id="18" name="TextBox 17"/>
          <p:cNvSpPr txBox="1"/>
          <p:nvPr/>
        </p:nvSpPr>
        <p:spPr>
          <a:xfrm>
            <a:off x="981194" y="4692233"/>
            <a:ext cx="814019" cy="242257"/>
          </a:xfrm>
          <a:prstGeom prst="rect">
            <a:avLst/>
          </a:prstGeom>
          <a:noFill/>
        </p:spPr>
        <p:txBody>
          <a:bodyPr wrap="square" lIns="91429" tIns="45715" rIns="91429" bIns="45715" rtlCol="0">
            <a:spAutoFit/>
          </a:bodyPr>
          <a:lstStyle/>
          <a:p>
            <a:pPr>
              <a:lnSpc>
                <a:spcPts val="1139"/>
              </a:lnSpc>
            </a:pPr>
            <a:r>
              <a:rPr lang="en-US" sz="1100" dirty="0"/>
              <a:t>Congruent</a:t>
            </a:r>
          </a:p>
        </p:txBody>
      </p:sp>
      <p:cxnSp>
        <p:nvCxnSpPr>
          <p:cNvPr id="19" name="Straight Connector 18"/>
          <p:cNvCxnSpPr/>
          <p:nvPr/>
        </p:nvCxnSpPr>
        <p:spPr>
          <a:xfrm>
            <a:off x="752420" y="4822993"/>
            <a:ext cx="27173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977875" y="6065180"/>
            <a:ext cx="944333" cy="388323"/>
          </a:xfrm>
          <a:prstGeom prst="rect">
            <a:avLst/>
          </a:prstGeom>
        </p:spPr>
        <p:txBody>
          <a:bodyPr wrap="square" lIns="91429" tIns="45715" rIns="91429" bIns="45715">
            <a:spAutoFit/>
          </a:bodyPr>
          <a:lstStyle/>
          <a:p>
            <a:pPr>
              <a:lnSpc>
                <a:spcPts val="1139"/>
              </a:lnSpc>
            </a:pPr>
            <a:r>
              <a:rPr lang="en-US" sz="1100" dirty="0"/>
              <a:t>Between category</a:t>
            </a:r>
          </a:p>
        </p:txBody>
      </p:sp>
      <p:sp>
        <p:nvSpPr>
          <p:cNvPr id="23" name="Rectangle 22"/>
          <p:cNvSpPr/>
          <p:nvPr/>
        </p:nvSpPr>
        <p:spPr>
          <a:xfrm>
            <a:off x="1036076" y="5341323"/>
            <a:ext cx="962337" cy="388323"/>
          </a:xfrm>
          <a:prstGeom prst="rect">
            <a:avLst/>
          </a:prstGeom>
        </p:spPr>
        <p:txBody>
          <a:bodyPr wrap="square" lIns="91429" tIns="45715" rIns="91429" bIns="45715">
            <a:spAutoFit/>
          </a:bodyPr>
          <a:lstStyle/>
          <a:p>
            <a:pPr>
              <a:lnSpc>
                <a:spcPts val="1139"/>
              </a:lnSpc>
            </a:pPr>
            <a:r>
              <a:rPr lang="en-US" sz="1100" dirty="0"/>
              <a:t>Within category</a:t>
            </a:r>
          </a:p>
        </p:txBody>
      </p:sp>
      <p:pic>
        <p:nvPicPr>
          <p:cNvPr id="24" name="Picture 23"/>
          <p:cNvPicPr>
            <a:picLocks noChangeAspect="1"/>
          </p:cNvPicPr>
          <p:nvPr/>
        </p:nvPicPr>
        <p:blipFill>
          <a:blip r:embed="rId6"/>
          <a:stretch>
            <a:fillRect/>
          </a:stretch>
        </p:blipFill>
        <p:spPr>
          <a:xfrm>
            <a:off x="8466134" y="5925141"/>
            <a:ext cx="202022" cy="708352"/>
          </a:xfrm>
          <a:prstGeom prst="rect">
            <a:avLst/>
          </a:prstGeom>
        </p:spPr>
      </p:pic>
      <p:sp>
        <p:nvSpPr>
          <p:cNvPr id="25" name="Rectangle 24"/>
          <p:cNvSpPr/>
          <p:nvPr/>
        </p:nvSpPr>
        <p:spPr>
          <a:xfrm flipH="1">
            <a:off x="8184030" y="5815732"/>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26" name="Rectangle 25"/>
          <p:cNvSpPr/>
          <p:nvPr/>
        </p:nvSpPr>
        <p:spPr>
          <a:xfrm flipH="1">
            <a:off x="8197461" y="6421831"/>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27" name="Rectangle 26"/>
          <p:cNvSpPr/>
          <p:nvPr/>
        </p:nvSpPr>
        <p:spPr>
          <a:xfrm>
            <a:off x="7505318" y="4758595"/>
            <a:ext cx="1251267" cy="1015653"/>
          </a:xfrm>
          <a:prstGeom prst="rect">
            <a:avLst/>
          </a:prstGeom>
        </p:spPr>
        <p:txBody>
          <a:bodyPr wrap="square" lIns="91429" tIns="45715" rIns="91429" bIns="45715">
            <a:spAutoFit/>
          </a:bodyPr>
          <a:lstStyle/>
          <a:p>
            <a:pPr algn="r"/>
            <a:endParaRPr lang="en-US" sz="1200" dirty="0"/>
          </a:p>
          <a:p>
            <a:pPr algn="r"/>
            <a:r>
              <a:rPr lang="en-US" sz="1200" dirty="0"/>
              <a:t>Mean amplitude</a:t>
            </a:r>
          </a:p>
          <a:p>
            <a:pPr algn="r"/>
            <a:r>
              <a:rPr lang="en-US" sz="1200" dirty="0"/>
              <a:t>350-500ms</a:t>
            </a:r>
          </a:p>
          <a:p>
            <a:pPr algn="r"/>
            <a:r>
              <a:rPr lang="en-US" sz="1200" dirty="0"/>
              <a:t>(μV)</a:t>
            </a:r>
          </a:p>
          <a:p>
            <a:pPr algn="r"/>
            <a:endParaRPr lang="en-US" sz="1200" dirty="0"/>
          </a:p>
        </p:txBody>
      </p:sp>
      <p:pic>
        <p:nvPicPr>
          <p:cNvPr id="28" name="Picture 27"/>
          <p:cNvPicPr>
            <a:picLocks noChangeAspect="1"/>
          </p:cNvPicPr>
          <p:nvPr/>
        </p:nvPicPr>
        <p:blipFill>
          <a:blip r:embed="rId7"/>
          <a:stretch>
            <a:fillRect/>
          </a:stretch>
        </p:blipFill>
        <p:spPr>
          <a:xfrm>
            <a:off x="1922208" y="4339193"/>
            <a:ext cx="1003300" cy="2317750"/>
          </a:xfrm>
          <a:prstGeom prst="rect">
            <a:avLst/>
          </a:prstGeom>
        </p:spPr>
      </p:pic>
      <p:pic>
        <p:nvPicPr>
          <p:cNvPr id="29" name="Picture 28"/>
          <p:cNvPicPr>
            <a:picLocks noChangeAspect="1"/>
          </p:cNvPicPr>
          <p:nvPr/>
        </p:nvPicPr>
        <p:blipFill>
          <a:blip r:embed="rId8"/>
          <a:stretch>
            <a:fillRect/>
          </a:stretch>
        </p:blipFill>
        <p:spPr>
          <a:xfrm>
            <a:off x="6330868" y="4351404"/>
            <a:ext cx="1003300" cy="2317750"/>
          </a:xfrm>
          <a:prstGeom prst="rect">
            <a:avLst/>
          </a:prstGeom>
        </p:spPr>
      </p:pic>
      <p:cxnSp>
        <p:nvCxnSpPr>
          <p:cNvPr id="30" name="Straight Connector 29"/>
          <p:cNvCxnSpPr/>
          <p:nvPr/>
        </p:nvCxnSpPr>
        <p:spPr>
          <a:xfrm>
            <a:off x="752420" y="5520012"/>
            <a:ext cx="271735"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764771" y="6261425"/>
            <a:ext cx="24703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49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I_6pr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810" y="845339"/>
            <a:ext cx="4267200" cy="3200400"/>
          </a:xfrm>
          <a:prstGeom prst="rect">
            <a:avLst/>
          </a:prstGeom>
        </p:spPr>
      </p:pic>
      <p:sp>
        <p:nvSpPr>
          <p:cNvPr id="2" name="Title 1"/>
          <p:cNvSpPr>
            <a:spLocks noGrp="1"/>
          </p:cNvSpPr>
          <p:nvPr>
            <p:ph type="title"/>
          </p:nvPr>
        </p:nvSpPr>
        <p:spPr>
          <a:xfrm>
            <a:off x="457200" y="274638"/>
            <a:ext cx="8229600" cy="685800"/>
          </a:xfrm>
        </p:spPr>
        <p:txBody>
          <a:bodyPr>
            <a:noAutofit/>
          </a:bodyPr>
          <a:lstStyle/>
          <a:p>
            <a:r>
              <a:rPr lang="en-US" dirty="0" smtClean="0"/>
              <a:t>CI</a:t>
            </a:r>
            <a:endParaRPr lang="en-US" dirty="0"/>
          </a:p>
        </p:txBody>
      </p:sp>
      <p:pic>
        <p:nvPicPr>
          <p:cNvPr id="4" name="Picture 3" descr="CI_75pr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86" y="2277027"/>
            <a:ext cx="4267200" cy="3200400"/>
          </a:xfrm>
          <a:prstGeom prst="rect">
            <a:avLst/>
          </a:prstGeom>
        </p:spPr>
      </p:pic>
      <p:pic>
        <p:nvPicPr>
          <p:cNvPr id="6" name="Picture 5" descr="CI_6po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1755" y="820550"/>
            <a:ext cx="4267200" cy="3200400"/>
          </a:xfrm>
          <a:prstGeom prst="rect">
            <a:avLst/>
          </a:prstGeom>
        </p:spPr>
      </p:pic>
      <p:pic>
        <p:nvPicPr>
          <p:cNvPr id="7" name="Picture 6" descr="CI_75po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1755" y="2255069"/>
            <a:ext cx="4267200" cy="3200400"/>
          </a:xfrm>
          <a:prstGeom prst="rect">
            <a:avLst/>
          </a:prstGeom>
        </p:spPr>
      </p:pic>
      <p:pic>
        <p:nvPicPr>
          <p:cNvPr id="11" name="Picture 10"/>
          <p:cNvPicPr>
            <a:picLocks noChangeAspect="1"/>
          </p:cNvPicPr>
          <p:nvPr/>
        </p:nvPicPr>
        <p:blipFill>
          <a:blip r:embed="rId6"/>
          <a:stretch>
            <a:fillRect/>
          </a:stretch>
        </p:blipFill>
        <p:spPr>
          <a:xfrm>
            <a:off x="1820629" y="4322630"/>
            <a:ext cx="1111250" cy="2330450"/>
          </a:xfrm>
          <a:prstGeom prst="rect">
            <a:avLst/>
          </a:prstGeom>
        </p:spPr>
      </p:pic>
      <p:pic>
        <p:nvPicPr>
          <p:cNvPr id="12" name="Picture 11"/>
          <p:cNvPicPr>
            <a:picLocks noChangeAspect="1"/>
          </p:cNvPicPr>
          <p:nvPr/>
        </p:nvPicPr>
        <p:blipFill>
          <a:blip r:embed="rId7"/>
          <a:stretch>
            <a:fillRect/>
          </a:stretch>
        </p:blipFill>
        <p:spPr>
          <a:xfrm>
            <a:off x="6289615" y="4383685"/>
            <a:ext cx="1060450" cy="2273300"/>
          </a:xfrm>
          <a:prstGeom prst="rect">
            <a:avLst/>
          </a:prstGeom>
        </p:spPr>
      </p:pic>
      <p:sp>
        <p:nvSpPr>
          <p:cNvPr id="13" name="TextBox 12"/>
          <p:cNvSpPr txBox="1"/>
          <p:nvPr/>
        </p:nvSpPr>
        <p:spPr>
          <a:xfrm>
            <a:off x="2189950" y="3762782"/>
            <a:ext cx="499243" cy="369332"/>
          </a:xfrm>
          <a:prstGeom prst="rect">
            <a:avLst/>
          </a:prstGeom>
          <a:noFill/>
        </p:spPr>
        <p:txBody>
          <a:bodyPr wrap="none" rtlCol="0">
            <a:spAutoFit/>
          </a:bodyPr>
          <a:lstStyle/>
          <a:p>
            <a:r>
              <a:rPr lang="en-US" dirty="0" smtClean="0"/>
              <a:t>Pre</a:t>
            </a:r>
            <a:endParaRPr lang="en-US" dirty="0"/>
          </a:p>
        </p:txBody>
      </p:sp>
      <p:sp>
        <p:nvSpPr>
          <p:cNvPr id="14" name="TextBox 13"/>
          <p:cNvSpPr txBox="1"/>
          <p:nvPr/>
        </p:nvSpPr>
        <p:spPr>
          <a:xfrm>
            <a:off x="6509186" y="3749673"/>
            <a:ext cx="595035" cy="369332"/>
          </a:xfrm>
          <a:prstGeom prst="rect">
            <a:avLst/>
          </a:prstGeom>
          <a:noFill/>
        </p:spPr>
        <p:txBody>
          <a:bodyPr wrap="none" rtlCol="0">
            <a:spAutoFit/>
          </a:bodyPr>
          <a:lstStyle/>
          <a:p>
            <a:r>
              <a:rPr lang="en-US" dirty="0" smtClean="0"/>
              <a:t>Post</a:t>
            </a:r>
            <a:endParaRPr lang="en-US" dirty="0"/>
          </a:p>
        </p:txBody>
      </p:sp>
      <p:sp>
        <p:nvSpPr>
          <p:cNvPr id="16" name="TextBox 15"/>
          <p:cNvSpPr txBox="1"/>
          <p:nvPr/>
        </p:nvSpPr>
        <p:spPr>
          <a:xfrm>
            <a:off x="349965" y="1404092"/>
            <a:ext cx="673315" cy="307766"/>
          </a:xfrm>
          <a:prstGeom prst="rect">
            <a:avLst/>
          </a:prstGeom>
          <a:noFill/>
        </p:spPr>
        <p:txBody>
          <a:bodyPr wrap="square" lIns="91429" tIns="45715" rIns="91429" bIns="45715" rtlCol="0">
            <a:spAutoFit/>
          </a:bodyPr>
          <a:lstStyle/>
          <a:p>
            <a:r>
              <a:rPr lang="en-US" sz="1400" b="1" dirty="0"/>
              <a:t>FCz</a:t>
            </a:r>
          </a:p>
        </p:txBody>
      </p:sp>
      <p:sp>
        <p:nvSpPr>
          <p:cNvPr id="17" name="TextBox 16"/>
          <p:cNvSpPr txBox="1"/>
          <p:nvPr/>
        </p:nvSpPr>
        <p:spPr>
          <a:xfrm>
            <a:off x="334778" y="2783199"/>
            <a:ext cx="673315" cy="307766"/>
          </a:xfrm>
          <a:prstGeom prst="rect">
            <a:avLst/>
          </a:prstGeom>
          <a:noFill/>
        </p:spPr>
        <p:txBody>
          <a:bodyPr wrap="square" lIns="91429" tIns="45715" rIns="91429" bIns="45715" rtlCol="0">
            <a:spAutoFit/>
          </a:bodyPr>
          <a:lstStyle/>
          <a:p>
            <a:r>
              <a:rPr lang="en-US" sz="1400" b="1" dirty="0"/>
              <a:t>Oz</a:t>
            </a:r>
          </a:p>
        </p:txBody>
      </p:sp>
      <p:sp>
        <p:nvSpPr>
          <p:cNvPr id="21" name="TextBox 20"/>
          <p:cNvSpPr txBox="1"/>
          <p:nvPr/>
        </p:nvSpPr>
        <p:spPr>
          <a:xfrm>
            <a:off x="981194" y="4692233"/>
            <a:ext cx="814019" cy="242257"/>
          </a:xfrm>
          <a:prstGeom prst="rect">
            <a:avLst/>
          </a:prstGeom>
          <a:noFill/>
        </p:spPr>
        <p:txBody>
          <a:bodyPr wrap="square" lIns="91429" tIns="45715" rIns="91429" bIns="45715" rtlCol="0">
            <a:spAutoFit/>
          </a:bodyPr>
          <a:lstStyle/>
          <a:p>
            <a:pPr>
              <a:lnSpc>
                <a:spcPts val="1139"/>
              </a:lnSpc>
            </a:pPr>
            <a:r>
              <a:rPr lang="en-US" sz="1100" dirty="0"/>
              <a:t>Congruent</a:t>
            </a:r>
          </a:p>
        </p:txBody>
      </p:sp>
      <p:cxnSp>
        <p:nvCxnSpPr>
          <p:cNvPr id="22" name="Straight Connector 21"/>
          <p:cNvCxnSpPr/>
          <p:nvPr/>
        </p:nvCxnSpPr>
        <p:spPr>
          <a:xfrm>
            <a:off x="752420" y="4822993"/>
            <a:ext cx="271735"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52420" y="5520012"/>
            <a:ext cx="271735"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977875" y="6065180"/>
            <a:ext cx="944333" cy="388323"/>
          </a:xfrm>
          <a:prstGeom prst="rect">
            <a:avLst/>
          </a:prstGeom>
        </p:spPr>
        <p:txBody>
          <a:bodyPr wrap="square" lIns="91429" tIns="45715" rIns="91429" bIns="45715">
            <a:spAutoFit/>
          </a:bodyPr>
          <a:lstStyle/>
          <a:p>
            <a:pPr>
              <a:lnSpc>
                <a:spcPts val="1139"/>
              </a:lnSpc>
            </a:pPr>
            <a:r>
              <a:rPr lang="en-US" sz="1100" dirty="0"/>
              <a:t>Between category</a:t>
            </a:r>
          </a:p>
        </p:txBody>
      </p:sp>
      <p:sp>
        <p:nvSpPr>
          <p:cNvPr id="26" name="Rectangle 25"/>
          <p:cNvSpPr/>
          <p:nvPr/>
        </p:nvSpPr>
        <p:spPr>
          <a:xfrm>
            <a:off x="1036076" y="5341323"/>
            <a:ext cx="962337" cy="388323"/>
          </a:xfrm>
          <a:prstGeom prst="rect">
            <a:avLst/>
          </a:prstGeom>
        </p:spPr>
        <p:txBody>
          <a:bodyPr wrap="square" lIns="91429" tIns="45715" rIns="91429" bIns="45715">
            <a:spAutoFit/>
          </a:bodyPr>
          <a:lstStyle/>
          <a:p>
            <a:pPr>
              <a:lnSpc>
                <a:spcPts val="1139"/>
              </a:lnSpc>
            </a:pPr>
            <a:r>
              <a:rPr lang="en-US" sz="1100" dirty="0"/>
              <a:t>Within category</a:t>
            </a:r>
          </a:p>
        </p:txBody>
      </p:sp>
      <p:pic>
        <p:nvPicPr>
          <p:cNvPr id="27" name="Picture 26"/>
          <p:cNvPicPr>
            <a:picLocks noChangeAspect="1"/>
          </p:cNvPicPr>
          <p:nvPr/>
        </p:nvPicPr>
        <p:blipFill>
          <a:blip r:embed="rId8"/>
          <a:stretch>
            <a:fillRect/>
          </a:stretch>
        </p:blipFill>
        <p:spPr>
          <a:xfrm>
            <a:off x="8466134" y="5925141"/>
            <a:ext cx="202022" cy="708352"/>
          </a:xfrm>
          <a:prstGeom prst="rect">
            <a:avLst/>
          </a:prstGeom>
        </p:spPr>
      </p:pic>
      <p:sp>
        <p:nvSpPr>
          <p:cNvPr id="28" name="Rectangle 27"/>
          <p:cNvSpPr/>
          <p:nvPr/>
        </p:nvSpPr>
        <p:spPr>
          <a:xfrm flipH="1">
            <a:off x="8184030" y="5815732"/>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29" name="Rectangle 28"/>
          <p:cNvSpPr/>
          <p:nvPr/>
        </p:nvSpPr>
        <p:spPr>
          <a:xfrm flipH="1">
            <a:off x="8197461" y="6421831"/>
            <a:ext cx="653539" cy="261600"/>
          </a:xfrm>
          <a:prstGeom prst="rect">
            <a:avLst/>
          </a:prstGeom>
        </p:spPr>
        <p:txBody>
          <a:bodyPr wrap="square" lIns="91429" tIns="45715" rIns="91429" bIns="45715">
            <a:spAutoFit/>
          </a:bodyPr>
          <a:lstStyle/>
          <a:p>
            <a:r>
              <a:rPr lang="en-US" sz="1100" dirty="0" smtClean="0"/>
              <a:t>-10</a:t>
            </a:r>
            <a:endParaRPr lang="en-US" sz="1100" dirty="0"/>
          </a:p>
        </p:txBody>
      </p:sp>
      <p:sp>
        <p:nvSpPr>
          <p:cNvPr id="33" name="Rectangle 32"/>
          <p:cNvSpPr/>
          <p:nvPr/>
        </p:nvSpPr>
        <p:spPr>
          <a:xfrm>
            <a:off x="7505318" y="4758595"/>
            <a:ext cx="1251267" cy="1015653"/>
          </a:xfrm>
          <a:prstGeom prst="rect">
            <a:avLst/>
          </a:prstGeom>
        </p:spPr>
        <p:txBody>
          <a:bodyPr wrap="square" lIns="91429" tIns="45715" rIns="91429" bIns="45715">
            <a:spAutoFit/>
          </a:bodyPr>
          <a:lstStyle/>
          <a:p>
            <a:pPr algn="r"/>
            <a:endParaRPr lang="en-US" sz="1200" dirty="0"/>
          </a:p>
          <a:p>
            <a:pPr algn="r"/>
            <a:r>
              <a:rPr lang="en-US" sz="1200" dirty="0"/>
              <a:t>Mean amplitude</a:t>
            </a:r>
          </a:p>
          <a:p>
            <a:pPr algn="r"/>
            <a:r>
              <a:rPr lang="en-US" sz="1200" dirty="0"/>
              <a:t>350-500ms</a:t>
            </a:r>
          </a:p>
          <a:p>
            <a:pPr algn="r"/>
            <a:r>
              <a:rPr lang="en-US" sz="1200" dirty="0"/>
              <a:t>(μV)</a:t>
            </a:r>
          </a:p>
          <a:p>
            <a:pPr algn="r"/>
            <a:endParaRPr lang="en-US" sz="1200" dirty="0"/>
          </a:p>
        </p:txBody>
      </p:sp>
      <p:cxnSp>
        <p:nvCxnSpPr>
          <p:cNvPr id="36" name="Straight Connector 35"/>
          <p:cNvCxnSpPr/>
          <p:nvPr/>
        </p:nvCxnSpPr>
        <p:spPr>
          <a:xfrm>
            <a:off x="764771" y="6261425"/>
            <a:ext cx="24703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466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mismatch difference plots</a:t>
            </a:r>
            <a:endParaRPr lang="en-US" dirty="0"/>
          </a:p>
        </p:txBody>
      </p:sp>
      <p:pic>
        <p:nvPicPr>
          <p:cNvPr id="5" name="Picture 4"/>
          <p:cNvPicPr>
            <a:picLocks noChangeAspect="1"/>
          </p:cNvPicPr>
          <p:nvPr/>
        </p:nvPicPr>
        <p:blipFill>
          <a:blip r:embed="rId2"/>
          <a:stretch>
            <a:fillRect/>
          </a:stretch>
        </p:blipFill>
        <p:spPr>
          <a:xfrm>
            <a:off x="5512354" y="2978589"/>
            <a:ext cx="1727200" cy="2832100"/>
          </a:xfrm>
          <a:prstGeom prst="rect">
            <a:avLst/>
          </a:prstGeom>
        </p:spPr>
      </p:pic>
      <p:pic>
        <p:nvPicPr>
          <p:cNvPr id="6" name="Picture 5"/>
          <p:cNvPicPr>
            <a:picLocks noChangeAspect="1"/>
          </p:cNvPicPr>
          <p:nvPr/>
        </p:nvPicPr>
        <p:blipFill>
          <a:blip r:embed="rId3"/>
          <a:stretch>
            <a:fillRect/>
          </a:stretch>
        </p:blipFill>
        <p:spPr>
          <a:xfrm>
            <a:off x="3589506" y="2905323"/>
            <a:ext cx="1663700" cy="2959100"/>
          </a:xfrm>
          <a:prstGeom prst="rect">
            <a:avLst/>
          </a:prstGeom>
        </p:spPr>
      </p:pic>
      <p:pic>
        <p:nvPicPr>
          <p:cNvPr id="7" name="Picture 6"/>
          <p:cNvPicPr>
            <a:picLocks noChangeAspect="1"/>
          </p:cNvPicPr>
          <p:nvPr/>
        </p:nvPicPr>
        <p:blipFill>
          <a:blip r:embed="rId4"/>
          <a:stretch>
            <a:fillRect/>
          </a:stretch>
        </p:blipFill>
        <p:spPr>
          <a:xfrm>
            <a:off x="1693034" y="2978589"/>
            <a:ext cx="1612900" cy="2857500"/>
          </a:xfrm>
          <a:prstGeom prst="rect">
            <a:avLst/>
          </a:prstGeom>
        </p:spPr>
      </p:pic>
      <p:pic>
        <p:nvPicPr>
          <p:cNvPr id="8" name="Picture 7"/>
          <p:cNvPicPr>
            <a:picLocks noChangeAspect="1"/>
          </p:cNvPicPr>
          <p:nvPr/>
        </p:nvPicPr>
        <p:blipFill>
          <a:blip r:embed="rId5"/>
          <a:stretch>
            <a:fillRect/>
          </a:stretch>
        </p:blipFill>
        <p:spPr>
          <a:xfrm>
            <a:off x="8466134" y="5925141"/>
            <a:ext cx="202022" cy="708352"/>
          </a:xfrm>
          <a:prstGeom prst="rect">
            <a:avLst/>
          </a:prstGeom>
        </p:spPr>
      </p:pic>
      <p:sp>
        <p:nvSpPr>
          <p:cNvPr id="9" name="Rectangle 8"/>
          <p:cNvSpPr/>
          <p:nvPr/>
        </p:nvSpPr>
        <p:spPr>
          <a:xfrm flipH="1">
            <a:off x="8184030" y="5815732"/>
            <a:ext cx="653539" cy="261600"/>
          </a:xfrm>
          <a:prstGeom prst="rect">
            <a:avLst/>
          </a:prstGeom>
        </p:spPr>
        <p:txBody>
          <a:bodyPr wrap="square" lIns="91429" tIns="45715" rIns="91429" bIns="45715">
            <a:spAutoFit/>
          </a:bodyPr>
          <a:lstStyle/>
          <a:p>
            <a:r>
              <a:rPr lang="en-US" sz="1100" dirty="0" smtClean="0"/>
              <a:t>+1.5</a:t>
            </a:r>
            <a:endParaRPr lang="en-US" sz="1100" dirty="0"/>
          </a:p>
        </p:txBody>
      </p:sp>
      <p:sp>
        <p:nvSpPr>
          <p:cNvPr id="10" name="Rectangle 9"/>
          <p:cNvSpPr/>
          <p:nvPr/>
        </p:nvSpPr>
        <p:spPr>
          <a:xfrm flipH="1">
            <a:off x="8197461" y="6421831"/>
            <a:ext cx="653539" cy="261600"/>
          </a:xfrm>
          <a:prstGeom prst="rect">
            <a:avLst/>
          </a:prstGeom>
        </p:spPr>
        <p:txBody>
          <a:bodyPr wrap="square" lIns="91429" tIns="45715" rIns="91429" bIns="45715">
            <a:spAutoFit/>
          </a:bodyPr>
          <a:lstStyle/>
          <a:p>
            <a:r>
              <a:rPr lang="en-US" sz="1100" dirty="0" smtClean="0"/>
              <a:t>-1.5</a:t>
            </a:r>
            <a:endParaRPr lang="en-US" sz="1100" dirty="0"/>
          </a:p>
        </p:txBody>
      </p:sp>
      <p:sp>
        <p:nvSpPr>
          <p:cNvPr id="11" name="Rectangle 10"/>
          <p:cNvSpPr/>
          <p:nvPr/>
        </p:nvSpPr>
        <p:spPr>
          <a:xfrm>
            <a:off x="7505318" y="4758595"/>
            <a:ext cx="1251267" cy="1015653"/>
          </a:xfrm>
          <a:prstGeom prst="rect">
            <a:avLst/>
          </a:prstGeom>
        </p:spPr>
        <p:txBody>
          <a:bodyPr wrap="square" lIns="91429" tIns="45715" rIns="91429" bIns="45715">
            <a:spAutoFit/>
          </a:bodyPr>
          <a:lstStyle/>
          <a:p>
            <a:pPr algn="r"/>
            <a:endParaRPr lang="en-US" sz="1200" dirty="0"/>
          </a:p>
          <a:p>
            <a:pPr algn="r"/>
            <a:r>
              <a:rPr lang="en-US" sz="1200" dirty="0"/>
              <a:t>Mean amplitude</a:t>
            </a:r>
          </a:p>
          <a:p>
            <a:pPr algn="r"/>
            <a:r>
              <a:rPr lang="en-US" sz="1200" dirty="0"/>
              <a:t>350-500ms</a:t>
            </a:r>
          </a:p>
          <a:p>
            <a:pPr algn="r"/>
            <a:r>
              <a:rPr lang="en-US" sz="1200" dirty="0"/>
              <a:t>(μV)</a:t>
            </a:r>
          </a:p>
          <a:p>
            <a:pPr algn="r"/>
            <a:endParaRPr lang="en-US" sz="1200" dirty="0"/>
          </a:p>
        </p:txBody>
      </p:sp>
      <p:sp>
        <p:nvSpPr>
          <p:cNvPr id="12" name="TextBox 11"/>
          <p:cNvSpPr txBox="1"/>
          <p:nvPr/>
        </p:nvSpPr>
        <p:spPr>
          <a:xfrm>
            <a:off x="2283709" y="2393355"/>
            <a:ext cx="477489" cy="369332"/>
          </a:xfrm>
          <a:prstGeom prst="rect">
            <a:avLst/>
          </a:prstGeom>
          <a:noFill/>
        </p:spPr>
        <p:txBody>
          <a:bodyPr wrap="none" rtlCol="0">
            <a:spAutoFit/>
          </a:bodyPr>
          <a:lstStyle/>
          <a:p>
            <a:r>
              <a:rPr lang="en-US" dirty="0" smtClean="0"/>
              <a:t>NH</a:t>
            </a:r>
            <a:endParaRPr lang="en-US" dirty="0"/>
          </a:p>
        </p:txBody>
      </p:sp>
      <p:sp>
        <p:nvSpPr>
          <p:cNvPr id="13" name="TextBox 12"/>
          <p:cNvSpPr txBox="1"/>
          <p:nvPr/>
        </p:nvSpPr>
        <p:spPr>
          <a:xfrm>
            <a:off x="4201054" y="2393355"/>
            <a:ext cx="462048" cy="369332"/>
          </a:xfrm>
          <a:prstGeom prst="rect">
            <a:avLst/>
          </a:prstGeom>
          <a:noFill/>
        </p:spPr>
        <p:txBody>
          <a:bodyPr wrap="none" rtlCol="0">
            <a:spAutoFit/>
          </a:bodyPr>
          <a:lstStyle/>
          <a:p>
            <a:r>
              <a:rPr lang="en-US" dirty="0" smtClean="0"/>
              <a:t>HA</a:t>
            </a:r>
            <a:endParaRPr lang="en-US" dirty="0"/>
          </a:p>
        </p:txBody>
      </p:sp>
      <p:sp>
        <p:nvSpPr>
          <p:cNvPr id="14" name="TextBox 13"/>
          <p:cNvSpPr txBox="1"/>
          <p:nvPr/>
        </p:nvSpPr>
        <p:spPr>
          <a:xfrm>
            <a:off x="6179456" y="2393355"/>
            <a:ext cx="365905" cy="369332"/>
          </a:xfrm>
          <a:prstGeom prst="rect">
            <a:avLst/>
          </a:prstGeom>
          <a:noFill/>
        </p:spPr>
        <p:txBody>
          <a:bodyPr wrap="none" rtlCol="0">
            <a:spAutoFit/>
          </a:bodyPr>
          <a:lstStyle/>
          <a:p>
            <a:r>
              <a:rPr lang="en-US" dirty="0" smtClean="0"/>
              <a:t>CI</a:t>
            </a:r>
            <a:endParaRPr lang="en-US" dirty="0"/>
          </a:p>
        </p:txBody>
      </p:sp>
      <p:sp>
        <p:nvSpPr>
          <p:cNvPr id="15" name="TextBox 14"/>
          <p:cNvSpPr txBox="1"/>
          <p:nvPr/>
        </p:nvSpPr>
        <p:spPr>
          <a:xfrm>
            <a:off x="256575" y="3283257"/>
            <a:ext cx="1533593" cy="584776"/>
          </a:xfrm>
          <a:prstGeom prst="rect">
            <a:avLst/>
          </a:prstGeom>
          <a:noFill/>
        </p:spPr>
        <p:txBody>
          <a:bodyPr wrap="none" rtlCol="0">
            <a:spAutoFit/>
          </a:bodyPr>
          <a:lstStyle/>
          <a:p>
            <a:r>
              <a:rPr lang="en-US" sz="1600" dirty="0" smtClean="0"/>
              <a:t>Within-category</a:t>
            </a:r>
          </a:p>
          <a:p>
            <a:r>
              <a:rPr lang="en-US" sz="1600" dirty="0" smtClean="0"/>
              <a:t>-Congruent</a:t>
            </a:r>
            <a:endParaRPr lang="en-US" sz="1600" dirty="0"/>
          </a:p>
        </p:txBody>
      </p:sp>
      <p:sp>
        <p:nvSpPr>
          <p:cNvPr id="16" name="TextBox 15"/>
          <p:cNvSpPr txBox="1"/>
          <p:nvPr/>
        </p:nvSpPr>
        <p:spPr>
          <a:xfrm>
            <a:off x="244363" y="4822666"/>
            <a:ext cx="1713630" cy="584776"/>
          </a:xfrm>
          <a:prstGeom prst="rect">
            <a:avLst/>
          </a:prstGeom>
          <a:noFill/>
        </p:spPr>
        <p:txBody>
          <a:bodyPr wrap="none" rtlCol="0">
            <a:spAutoFit/>
          </a:bodyPr>
          <a:lstStyle/>
          <a:p>
            <a:r>
              <a:rPr lang="en-US" sz="1600" dirty="0" smtClean="0"/>
              <a:t>Between-category</a:t>
            </a:r>
          </a:p>
          <a:p>
            <a:r>
              <a:rPr lang="en-US" sz="1600" dirty="0" smtClean="0"/>
              <a:t>-Congruent</a:t>
            </a:r>
            <a:endParaRPr lang="en-US" sz="1600" dirty="0"/>
          </a:p>
        </p:txBody>
      </p:sp>
    </p:spTree>
    <p:extLst>
      <p:ext uri="{BB962C8B-B14F-4D97-AF65-F5344CB8AC3E}">
        <p14:creationId xmlns:p14="http://schemas.microsoft.com/office/powerpoint/2010/main" val="979149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2</a:t>
            </a:r>
            <a:r>
              <a:rPr lang="en-US" dirty="0" smtClean="0"/>
              <a:t>. Supplementary analysis, revised procedure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analysis of all participants (A) are compared with a subset (B) to investigate </a:t>
            </a:r>
            <a:r>
              <a:rPr lang="en-US" dirty="0" smtClean="0"/>
              <a:t>possible</a:t>
            </a:r>
            <a:r>
              <a:rPr lang="en-US" dirty="0" smtClean="0"/>
              <a:t> </a:t>
            </a:r>
            <a:r>
              <a:rPr lang="en-US" dirty="0" smtClean="0"/>
              <a:t>differences due to small revision of the procedure.</a:t>
            </a:r>
          </a:p>
          <a:p>
            <a:pPr marL="0" indent="0">
              <a:buNone/>
            </a:pPr>
            <a:endParaRPr lang="en-US" dirty="0" smtClean="0"/>
          </a:p>
          <a:p>
            <a:pPr marL="0" indent="0">
              <a:buNone/>
            </a:pPr>
            <a:r>
              <a:rPr lang="en-US" dirty="0" smtClean="0"/>
              <a:t>A</a:t>
            </a:r>
            <a:r>
              <a:rPr lang="en-US" dirty="0"/>
              <a:t>: Main results based on all participants. </a:t>
            </a:r>
          </a:p>
          <a:p>
            <a:pPr marL="0" indent="0">
              <a:buNone/>
            </a:pPr>
            <a:r>
              <a:rPr lang="en-US" dirty="0"/>
              <a:t>N=42</a:t>
            </a:r>
          </a:p>
          <a:p>
            <a:pPr marL="0" indent="0">
              <a:buNone/>
            </a:pPr>
            <a:endParaRPr lang="en-US" dirty="0" smtClean="0"/>
          </a:p>
          <a:p>
            <a:pPr marL="0" indent="0">
              <a:buNone/>
            </a:pPr>
            <a:r>
              <a:rPr lang="en-US" dirty="0" smtClean="0"/>
              <a:t>B</a:t>
            </a:r>
            <a:r>
              <a:rPr lang="en-US" dirty="0"/>
              <a:t>: Supplementary results. Same analysis parts with the ten first participants excluded.</a:t>
            </a:r>
          </a:p>
          <a:p>
            <a:pPr marL="0" indent="0">
              <a:buNone/>
            </a:pPr>
            <a:r>
              <a:rPr lang="en-US" dirty="0"/>
              <a:t>N=32 </a:t>
            </a:r>
          </a:p>
          <a:p>
            <a:endParaRPr lang="en-US" dirty="0"/>
          </a:p>
        </p:txBody>
      </p:sp>
    </p:spTree>
    <p:extLst>
      <p:ext uri="{BB962C8B-B14F-4D97-AF65-F5344CB8AC3E}">
        <p14:creationId xmlns:p14="http://schemas.microsoft.com/office/powerpoint/2010/main" val="471807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dirty="0"/>
              <a:t>S</a:t>
            </a:r>
            <a:r>
              <a:rPr lang="en-US" sz="4900" dirty="0" smtClean="0"/>
              <a:t>emantic</a:t>
            </a:r>
            <a:r>
              <a:rPr lang="en-US" dirty="0" smtClean="0"/>
              <a:t> mismatch effects over time</a:t>
            </a:r>
            <a:endParaRPr lang="en-US" dirty="0"/>
          </a:p>
        </p:txBody>
      </p:sp>
      <p:sp>
        <p:nvSpPr>
          <p:cNvPr id="6" name="TextBox 5"/>
          <p:cNvSpPr txBox="1"/>
          <p:nvPr/>
        </p:nvSpPr>
        <p:spPr>
          <a:xfrm>
            <a:off x="457200" y="1727063"/>
            <a:ext cx="377026" cy="461665"/>
          </a:xfrm>
          <a:prstGeom prst="rect">
            <a:avLst/>
          </a:prstGeom>
          <a:noFill/>
        </p:spPr>
        <p:txBody>
          <a:bodyPr wrap="none" rtlCol="0">
            <a:spAutoFit/>
          </a:bodyPr>
          <a:lstStyle/>
          <a:p>
            <a:r>
              <a:rPr lang="en-US" sz="2400" b="1" dirty="0" smtClean="0"/>
              <a:t>A</a:t>
            </a:r>
            <a:endParaRPr lang="en-US" sz="2400" b="1" dirty="0"/>
          </a:p>
        </p:txBody>
      </p:sp>
      <p:sp>
        <p:nvSpPr>
          <p:cNvPr id="7" name="TextBox 6"/>
          <p:cNvSpPr txBox="1"/>
          <p:nvPr/>
        </p:nvSpPr>
        <p:spPr>
          <a:xfrm>
            <a:off x="4590232" y="1727063"/>
            <a:ext cx="357189" cy="461665"/>
          </a:xfrm>
          <a:prstGeom prst="rect">
            <a:avLst/>
          </a:prstGeom>
          <a:noFill/>
        </p:spPr>
        <p:txBody>
          <a:bodyPr wrap="none" rtlCol="0">
            <a:spAutoFit/>
          </a:bodyPr>
          <a:lstStyle/>
          <a:p>
            <a:r>
              <a:rPr lang="en-US" sz="2400" b="1" dirty="0" smtClean="0"/>
              <a:t>B</a:t>
            </a:r>
            <a:endParaRPr lang="en-US" sz="2400" b="1" dirty="0"/>
          </a:p>
        </p:txBody>
      </p:sp>
      <p:graphicFrame>
        <p:nvGraphicFramePr>
          <p:cNvPr id="11" name="Chart 10"/>
          <p:cNvGraphicFramePr>
            <a:graphicFrameLocks/>
          </p:cNvGraphicFramePr>
          <p:nvPr>
            <p:extLst>
              <p:ext uri="{D42A27DB-BD31-4B8C-83A1-F6EECF244321}">
                <p14:modId xmlns:p14="http://schemas.microsoft.com/office/powerpoint/2010/main" val="2860024246"/>
              </p:ext>
            </p:extLst>
          </p:nvPr>
        </p:nvGraphicFramePr>
        <p:xfrm>
          <a:off x="4572000" y="2247968"/>
          <a:ext cx="3784600" cy="3505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ext uri="{D42A27DB-BD31-4B8C-83A1-F6EECF244321}">
                <p14:modId xmlns:p14="http://schemas.microsoft.com/office/powerpoint/2010/main" val="3734471418"/>
              </p:ext>
            </p:extLst>
          </p:nvPr>
        </p:nvGraphicFramePr>
        <p:xfrm>
          <a:off x="457200" y="2324168"/>
          <a:ext cx="3801533" cy="3429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020723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ANOVA, main analysis</a:t>
            </a:r>
            <a:endParaRPr lang="en-US" dirty="0"/>
          </a:p>
        </p:txBody>
      </p:sp>
      <p:sp>
        <p:nvSpPr>
          <p:cNvPr id="3" name="Content Placeholder 2"/>
          <p:cNvSpPr>
            <a:spLocks noGrp="1"/>
          </p:cNvSpPr>
          <p:nvPr>
            <p:ph idx="1"/>
          </p:nvPr>
        </p:nvSpPr>
        <p:spPr>
          <a:xfrm>
            <a:off x="457200" y="1519825"/>
            <a:ext cx="3365111" cy="4525963"/>
          </a:xfrm>
        </p:spPr>
        <p:txBody>
          <a:bodyPr>
            <a:normAutofit/>
          </a:bodyPr>
          <a:lstStyle/>
          <a:p>
            <a:pPr marL="0" indent="0">
              <a:buNone/>
            </a:pPr>
            <a:r>
              <a:rPr lang="en-US" sz="2400" b="1" dirty="0" smtClean="0"/>
              <a:t>A</a:t>
            </a:r>
          </a:p>
          <a:p>
            <a:pPr marL="0" indent="0">
              <a:buNone/>
            </a:pPr>
            <a:r>
              <a:rPr lang="en-US" sz="1800" dirty="0" smtClean="0"/>
              <a:t>Semantic </a:t>
            </a:r>
            <a:r>
              <a:rPr lang="en-US" sz="1800" dirty="0"/>
              <a:t>main </a:t>
            </a:r>
            <a:r>
              <a:rPr lang="en-US" sz="1800" dirty="0" smtClean="0"/>
              <a:t>effect </a:t>
            </a:r>
            <a:endParaRPr lang="en-US" sz="1800" dirty="0"/>
          </a:p>
          <a:p>
            <a:pPr marL="0" indent="0">
              <a:buNone/>
            </a:pPr>
            <a:r>
              <a:rPr lang="en-US" sz="1800" dirty="0"/>
              <a:t>F(2,78)=19.41, p=0.00, </a:t>
            </a:r>
            <a:r>
              <a:rPr lang="en-US" sz="1800" dirty="0">
                <a:sym typeface="Symbol"/>
              </a:rPr>
              <a:t></a:t>
            </a:r>
            <a:r>
              <a:rPr lang="en-US" sz="1800" baseline="30000" dirty="0"/>
              <a:t>2</a:t>
            </a:r>
            <a:r>
              <a:rPr lang="en-US" sz="1800" i="1" baseline="-25000" dirty="0"/>
              <a:t>p</a:t>
            </a:r>
            <a:r>
              <a:rPr lang="en-US" sz="1800" dirty="0"/>
              <a:t>=0.332</a:t>
            </a:r>
          </a:p>
          <a:p>
            <a:pPr marL="0" indent="0">
              <a:buNone/>
            </a:pPr>
            <a:r>
              <a:rPr lang="en-US" sz="1800" dirty="0"/>
              <a:t> </a:t>
            </a:r>
          </a:p>
          <a:p>
            <a:pPr marL="0" indent="0">
              <a:buNone/>
            </a:pPr>
            <a:r>
              <a:rPr lang="en-US" sz="1800" dirty="0"/>
              <a:t>Semantic × Group </a:t>
            </a:r>
          </a:p>
          <a:p>
            <a:pPr marL="0" indent="0">
              <a:buNone/>
            </a:pPr>
            <a:r>
              <a:rPr lang="en-US" sz="1800" dirty="0"/>
              <a:t>F(4,78)=3.42, p=0.012, </a:t>
            </a:r>
            <a:r>
              <a:rPr lang="en-US" sz="1800" dirty="0">
                <a:sym typeface="Symbol"/>
              </a:rPr>
              <a:t></a:t>
            </a:r>
            <a:r>
              <a:rPr lang="en-US" sz="1800" baseline="30000" dirty="0"/>
              <a:t>2</a:t>
            </a:r>
            <a:r>
              <a:rPr lang="en-US" sz="1800" i="1" baseline="-25000" dirty="0"/>
              <a:t>p</a:t>
            </a:r>
            <a:r>
              <a:rPr lang="en-US" sz="1800" dirty="0"/>
              <a:t> = 0.149</a:t>
            </a:r>
          </a:p>
          <a:p>
            <a:pPr marL="0" indent="0">
              <a:buNone/>
            </a:pPr>
            <a:r>
              <a:rPr lang="en-US" sz="1800" dirty="0"/>
              <a:t> </a:t>
            </a:r>
          </a:p>
          <a:p>
            <a:pPr marL="0" indent="0">
              <a:buNone/>
            </a:pPr>
            <a:r>
              <a:rPr lang="en-US" sz="1800" dirty="0"/>
              <a:t>Semantic × Training × </a:t>
            </a:r>
            <a:r>
              <a:rPr lang="en-US" sz="1800" dirty="0" smtClean="0"/>
              <a:t>Group</a:t>
            </a:r>
            <a:endParaRPr lang="en-US" sz="1800" dirty="0"/>
          </a:p>
          <a:p>
            <a:pPr marL="0" indent="0">
              <a:buNone/>
            </a:pPr>
            <a:r>
              <a:rPr lang="en-US" sz="1800" dirty="0"/>
              <a:t>F(4,78)=2.49 p=0.05, </a:t>
            </a:r>
            <a:r>
              <a:rPr lang="en-US" sz="1800" dirty="0">
                <a:sym typeface="Symbol"/>
              </a:rPr>
              <a:t></a:t>
            </a:r>
            <a:r>
              <a:rPr lang="en-US" sz="1800" baseline="30000" dirty="0"/>
              <a:t>2</a:t>
            </a:r>
            <a:r>
              <a:rPr lang="en-US" sz="1800" i="1" baseline="-25000" dirty="0"/>
              <a:t>p</a:t>
            </a:r>
            <a:r>
              <a:rPr lang="en-US" sz="1800" dirty="0"/>
              <a:t> =0.113</a:t>
            </a:r>
          </a:p>
          <a:p>
            <a:pPr marL="0" indent="0">
              <a:buNone/>
            </a:pPr>
            <a:endParaRPr lang="en-US" sz="1800" dirty="0"/>
          </a:p>
        </p:txBody>
      </p:sp>
      <p:sp>
        <p:nvSpPr>
          <p:cNvPr id="5" name="Content Placeholder 2"/>
          <p:cNvSpPr txBox="1">
            <a:spLocks/>
          </p:cNvSpPr>
          <p:nvPr/>
        </p:nvSpPr>
        <p:spPr>
          <a:xfrm>
            <a:off x="4997714" y="1519825"/>
            <a:ext cx="3365111"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b="1" dirty="0"/>
              <a:t>B</a:t>
            </a:r>
            <a:endParaRPr lang="en-US" sz="2400" b="1" dirty="0" smtClean="0"/>
          </a:p>
          <a:p>
            <a:pPr marL="0" indent="0">
              <a:buFont typeface="Arial"/>
              <a:buNone/>
            </a:pPr>
            <a:r>
              <a:rPr lang="en-US" sz="1800" dirty="0" smtClean="0"/>
              <a:t>Semantic main effect </a:t>
            </a:r>
          </a:p>
          <a:p>
            <a:pPr marL="0" indent="0">
              <a:buFont typeface="Arial"/>
              <a:buNone/>
            </a:pPr>
            <a:r>
              <a:rPr lang="en-US" sz="1800" dirty="0" smtClean="0"/>
              <a:t>F(2,58)=25.53, p=0.00, </a:t>
            </a:r>
            <a:r>
              <a:rPr lang="en-US" sz="1800" dirty="0" smtClean="0">
                <a:sym typeface="Symbol"/>
              </a:rPr>
              <a:t></a:t>
            </a:r>
            <a:r>
              <a:rPr lang="en-US" sz="1800" baseline="30000" dirty="0" smtClean="0"/>
              <a:t>2</a:t>
            </a:r>
            <a:r>
              <a:rPr lang="en-US" sz="1800" i="1" baseline="-25000" dirty="0" smtClean="0"/>
              <a:t>p</a:t>
            </a:r>
            <a:r>
              <a:rPr lang="en-US" sz="1800" dirty="0" smtClean="0"/>
              <a:t>=0.468</a:t>
            </a:r>
          </a:p>
          <a:p>
            <a:pPr marL="0" indent="0">
              <a:buFont typeface="Arial"/>
              <a:buNone/>
            </a:pPr>
            <a:r>
              <a:rPr lang="en-US" sz="1800" dirty="0" smtClean="0"/>
              <a:t> </a:t>
            </a:r>
          </a:p>
          <a:p>
            <a:pPr marL="0" indent="0">
              <a:buFont typeface="Arial"/>
              <a:buNone/>
            </a:pPr>
            <a:r>
              <a:rPr lang="en-US" sz="1800" dirty="0" smtClean="0"/>
              <a:t>Semantic × Group </a:t>
            </a:r>
          </a:p>
          <a:p>
            <a:pPr marL="0" indent="0">
              <a:buFont typeface="Arial"/>
              <a:buNone/>
            </a:pPr>
            <a:r>
              <a:rPr lang="en-US" sz="1800" dirty="0" smtClean="0"/>
              <a:t>F(4,58)=2.89, p=0.032, </a:t>
            </a:r>
            <a:r>
              <a:rPr lang="en-US" sz="1800" dirty="0" smtClean="0">
                <a:sym typeface="Symbol"/>
              </a:rPr>
              <a:t></a:t>
            </a:r>
            <a:r>
              <a:rPr lang="en-US" sz="1800" baseline="30000" dirty="0" smtClean="0"/>
              <a:t>2</a:t>
            </a:r>
            <a:r>
              <a:rPr lang="en-US" sz="1800" i="1" baseline="-25000" dirty="0" smtClean="0"/>
              <a:t>p</a:t>
            </a:r>
            <a:r>
              <a:rPr lang="en-US" sz="1800" dirty="0" smtClean="0"/>
              <a:t> = 0.166</a:t>
            </a:r>
          </a:p>
          <a:p>
            <a:pPr marL="0" indent="0">
              <a:buFont typeface="Arial"/>
              <a:buNone/>
            </a:pPr>
            <a:r>
              <a:rPr lang="en-US" sz="1800" dirty="0" smtClean="0"/>
              <a:t> </a:t>
            </a:r>
          </a:p>
          <a:p>
            <a:pPr marL="0" indent="0">
              <a:buFont typeface="Arial"/>
              <a:buNone/>
            </a:pPr>
            <a:r>
              <a:rPr lang="en-US" sz="1800" dirty="0" smtClean="0"/>
              <a:t>Semantic × Training × Group</a:t>
            </a:r>
          </a:p>
          <a:p>
            <a:pPr marL="0" indent="0">
              <a:buFont typeface="Arial"/>
              <a:buNone/>
            </a:pPr>
            <a:r>
              <a:rPr lang="en-US" sz="1800" dirty="0" smtClean="0"/>
              <a:t>F(4,58)=2.49 p=1.02, </a:t>
            </a:r>
            <a:r>
              <a:rPr lang="en-US" sz="1800" dirty="0" smtClean="0">
                <a:sym typeface="Symbol"/>
              </a:rPr>
              <a:t></a:t>
            </a:r>
            <a:r>
              <a:rPr lang="en-US" sz="1800" baseline="30000" dirty="0" smtClean="0"/>
              <a:t>2</a:t>
            </a:r>
            <a:r>
              <a:rPr lang="en-US" sz="1800" i="1" baseline="-25000" dirty="0" smtClean="0"/>
              <a:t>p</a:t>
            </a:r>
            <a:r>
              <a:rPr lang="en-US" sz="1800" dirty="0" smtClean="0"/>
              <a:t> =0.124</a:t>
            </a:r>
          </a:p>
          <a:p>
            <a:pPr marL="0" indent="0">
              <a:buFont typeface="Arial"/>
              <a:buNone/>
            </a:pPr>
            <a:endParaRPr lang="en-US" sz="1800" dirty="0"/>
          </a:p>
        </p:txBody>
      </p:sp>
      <p:sp>
        <p:nvSpPr>
          <p:cNvPr id="6" name="TextBox 5"/>
          <p:cNvSpPr txBox="1"/>
          <p:nvPr/>
        </p:nvSpPr>
        <p:spPr>
          <a:xfrm>
            <a:off x="273315" y="5539622"/>
            <a:ext cx="8553157" cy="1200329"/>
          </a:xfrm>
          <a:prstGeom prst="rect">
            <a:avLst/>
          </a:prstGeom>
          <a:noFill/>
        </p:spPr>
        <p:txBody>
          <a:bodyPr wrap="square" rtlCol="0">
            <a:spAutoFit/>
          </a:bodyPr>
          <a:lstStyle/>
          <a:p>
            <a:r>
              <a:rPr lang="en-US" dirty="0" smtClean="0"/>
              <a:t>Note that effect sizes for the semantic effect is increased in B, indicating that the change in procedure did make measurements clearer. The three way interaction with training, which we dismiss as it does not show positive effects on semantics due to training does not reach significance in B.</a:t>
            </a:r>
            <a:endParaRPr lang="en-US" dirty="0"/>
          </a:p>
        </p:txBody>
      </p:sp>
    </p:spTree>
    <p:extLst>
      <p:ext uri="{BB962C8B-B14F-4D97-AF65-F5344CB8AC3E}">
        <p14:creationId xmlns:p14="http://schemas.microsoft.com/office/powerpoint/2010/main" val="2587299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D864E3BAB77CE4CA4BC3246650FD1C9" ma:contentTypeVersion="7" ma:contentTypeDescription="Create a new document." ma:contentTypeScope="" ma:versionID="ae248ee4ead4a987baec8b6349fafb8f">
  <xsd:schema xmlns:xsd="http://www.w3.org/2001/XMLSchema" xmlns:p="http://schemas.microsoft.com/office/2006/metadata/properties" xmlns:ns2="9a146b82-d65c-4e13-8c9d-76cfcbe86ec4" targetNamespace="http://schemas.microsoft.com/office/2006/metadata/properties" ma:root="true" ma:fieldsID="c2dbf3cc259438d98edd00f5d20432a7" ns2:_="">
    <xsd:import namespace="9a146b82-d65c-4e13-8c9d-76cfcbe86ec4"/>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9a146b82-d65c-4e13-8c9d-76cfcbe86ec4"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ocumentId xmlns="9a146b82-d65c-4e13-8c9d-76cfcbe86ec4">Presentation 1.pptx</DocumentId>
    <StageName xmlns="9a146b82-d65c-4e13-8c9d-76cfcbe86ec4">Author's Proof</StageName>
    <TitleName xmlns="9a146b82-d65c-4e13-8c9d-76cfcbe86ec4">Presentation 1.pptx</TitleName>
    <FileFormat xmlns="9a146b82-d65c-4e13-8c9d-76cfcbe86ec4">PPTX</FileFormat>
    <IsDeleted xmlns="9a146b82-d65c-4e13-8c9d-76cfcbe86ec4">false</IsDeleted>
    <Checked_x0020_Out_x0020_To xmlns="9a146b82-d65c-4e13-8c9d-76cfcbe86ec4">
      <UserInfo>
        <DisplayName/>
        <AccountId xsi:nil="true"/>
        <AccountType/>
      </UserInfo>
    </Checked_x0020_Out_x0020_To>
    <DocumentType xmlns="9a146b82-d65c-4e13-8c9d-76cfcbe86ec4">Presentation</DocumentType>
  </documentManagement>
</p:properties>
</file>

<file path=customXml/itemProps1.xml><?xml version="1.0" encoding="utf-8"?>
<ds:datastoreItem xmlns:ds="http://schemas.openxmlformats.org/officeDocument/2006/customXml" ds:itemID="{43D021F2-CDFF-498B-9E62-5246DD4D1924}"/>
</file>

<file path=customXml/itemProps2.xml><?xml version="1.0" encoding="utf-8"?>
<ds:datastoreItem xmlns:ds="http://schemas.openxmlformats.org/officeDocument/2006/customXml" ds:itemID="{C9510EE8-0CEA-4BF2-A970-C86A1DD7847F}"/>
</file>

<file path=customXml/itemProps3.xml><?xml version="1.0" encoding="utf-8"?>
<ds:datastoreItem xmlns:ds="http://schemas.openxmlformats.org/officeDocument/2006/customXml" ds:itemID="{B1A56198-39F5-4925-BF7F-D00B5B2B3790}"/>
</file>

<file path=docProps/app.xml><?xml version="1.0" encoding="utf-8"?>
<Properties xmlns="http://schemas.openxmlformats.org/officeDocument/2006/extended-properties" xmlns:vt="http://schemas.openxmlformats.org/officeDocument/2006/docPropsVTypes">
  <TotalTime>99069</TotalTime>
  <Words>1277</Words>
  <Application>Microsoft Macintosh PowerPoint</Application>
  <PresentationFormat>On-screen Show (4:3)</PresentationFormat>
  <Paragraphs>598</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Supplementary material</vt:lpstr>
      <vt:lpstr>1. Supplementary ERPs</vt:lpstr>
      <vt:lpstr>NH</vt:lpstr>
      <vt:lpstr>HA</vt:lpstr>
      <vt:lpstr>CI</vt:lpstr>
      <vt:lpstr>Group mismatch difference plots</vt:lpstr>
      <vt:lpstr>2. Supplementary analysis, revised procedure</vt:lpstr>
      <vt:lpstr>Semantic mismatch effects over time</vt:lpstr>
      <vt:lpstr>ANOVA, main analysis</vt:lpstr>
      <vt:lpstr>ANOVA – Semantic main effect</vt:lpstr>
      <vt:lpstr>ANOVA – Semantic × group interaction</vt:lpstr>
      <vt:lpstr>Training  ×  Semantic  ×  Group interaction</vt:lpstr>
      <vt:lpstr>PowerPoint Presentation</vt:lpstr>
      <vt:lpstr>3. Topographic follow up analysis</vt:lpstr>
      <vt:lpstr>Topographic analysis 1: Within-category effect</vt:lpstr>
      <vt:lpstr>Topographic analysis 2: Between-category effect</vt:lpstr>
      <vt:lpstr>4. Stimulus pairs, picture examples</vt:lpstr>
      <vt:lpstr> 5. Stimulus properties</vt:lpstr>
    </vt:vector>
  </TitlesOfParts>
  <Company>Stockholms universitet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results</dc:title>
  <dc:creator>Petter Kallioinen</dc:creator>
  <cp:lastModifiedBy>Petter Kallioinen</cp:lastModifiedBy>
  <cp:revision>49</cp:revision>
  <cp:lastPrinted>2016-06-21T07:23:30Z</cp:lastPrinted>
  <dcterms:created xsi:type="dcterms:W3CDTF">2015-07-09T13:35:40Z</dcterms:created>
  <dcterms:modified xsi:type="dcterms:W3CDTF">2016-07-26T10:07:10Z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0x0101007D864E3BAB77CE4CA4BC3246650FD1C9</vt:lpwstr>
  </property>
</Properties>
</file>