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rts/style1.xml" ContentType="application/vnd.ms-office.chartstyle+xml"/>
  <Override PartName="/ppt/charts/style2.xml" ContentType="application/vnd.ms-office.chartstyle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charts/colors2.xml" ContentType="application/vnd.ms-office.chartcolorstyl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5" d="100"/>
          <a:sy n="115" d="100"/>
        </p:scale>
        <p:origin x="102" y="186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ministrator\Dropbox\Pepper_NBLRR_physical_cluster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ministrator\Dropbox\Pepper_NBLRR_physical_cluster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Sheet2!$B$1</c:f>
              <c:strCache>
                <c:ptCount val="1"/>
                <c:pt idx="0">
                  <c:v>chr1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Sheet2!$A$2:$A$24</c:f>
              <c:numCache>
                <c:formatCode>General</c:formatCode>
                <c:ptCount val="2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</c:numCache>
            </c:numRef>
          </c:cat>
          <c:val>
            <c:numRef>
              <c:f>Sheet2!$B$2:$B$24</c:f>
              <c:numCache>
                <c:formatCode>General</c:formatCode>
                <c:ptCount val="23"/>
                <c:pt idx="0">
                  <c:v>0</c:v>
                </c:pt>
                <c:pt idx="1">
                  <c:v>5</c:v>
                </c:pt>
                <c:pt idx="2">
                  <c:v>0</c:v>
                </c:pt>
                <c:pt idx="3">
                  <c:v>1</c:v>
                </c:pt>
                <c:pt idx="4">
                  <c:v>2</c:v>
                </c:pt>
                <c:pt idx="5">
                  <c:v>1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Sheet2!$C$1</c:f>
              <c:strCache>
                <c:ptCount val="1"/>
                <c:pt idx="0">
                  <c:v>chr2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Sheet2!$A$2:$A$24</c:f>
              <c:numCache>
                <c:formatCode>General</c:formatCode>
                <c:ptCount val="2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</c:numCache>
            </c:numRef>
          </c:cat>
          <c:val>
            <c:numRef>
              <c:f>Sheet2!$C$2:$C$24</c:f>
              <c:numCache>
                <c:formatCode>General</c:formatCode>
                <c:ptCount val="23"/>
                <c:pt idx="0">
                  <c:v>0</c:v>
                </c:pt>
                <c:pt idx="1">
                  <c:v>3</c:v>
                </c:pt>
                <c:pt idx="2">
                  <c:v>1</c:v>
                </c:pt>
                <c:pt idx="3">
                  <c:v>1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</c:numCache>
            </c:numRef>
          </c:val>
        </c:ser>
        <c:ser>
          <c:idx val="2"/>
          <c:order val="2"/>
          <c:tx>
            <c:strRef>
              <c:f>Sheet2!$D$1</c:f>
              <c:strCache>
                <c:ptCount val="1"/>
                <c:pt idx="0">
                  <c:v>chr3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Sheet2!$A$2:$A$24</c:f>
              <c:numCache>
                <c:formatCode>General</c:formatCode>
                <c:ptCount val="2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</c:numCache>
            </c:numRef>
          </c:cat>
          <c:val>
            <c:numRef>
              <c:f>Sheet2!$D$2:$D$24</c:f>
              <c:numCache>
                <c:formatCode>General</c:formatCode>
                <c:ptCount val="23"/>
                <c:pt idx="0">
                  <c:v>0</c:v>
                </c:pt>
                <c:pt idx="1">
                  <c:v>5</c:v>
                </c:pt>
                <c:pt idx="2">
                  <c:v>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2</c:v>
                </c:pt>
                <c:pt idx="7">
                  <c:v>1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1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</c:numCache>
            </c:numRef>
          </c:val>
        </c:ser>
        <c:ser>
          <c:idx val="3"/>
          <c:order val="3"/>
          <c:tx>
            <c:strRef>
              <c:f>Sheet2!$E$1</c:f>
              <c:strCache>
                <c:ptCount val="1"/>
                <c:pt idx="0">
                  <c:v>chr4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Sheet2!$A$2:$A$24</c:f>
              <c:numCache>
                <c:formatCode>General</c:formatCode>
                <c:ptCount val="2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</c:numCache>
            </c:numRef>
          </c:cat>
          <c:val>
            <c:numRef>
              <c:f>Sheet2!$E$2:$E$24</c:f>
              <c:numCache>
                <c:formatCode>General</c:formatCode>
                <c:ptCount val="23"/>
                <c:pt idx="0">
                  <c:v>0</c:v>
                </c:pt>
                <c:pt idx="1">
                  <c:v>3</c:v>
                </c:pt>
                <c:pt idx="2">
                  <c:v>0</c:v>
                </c:pt>
                <c:pt idx="3">
                  <c:v>2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</c:numCache>
            </c:numRef>
          </c:val>
        </c:ser>
        <c:ser>
          <c:idx val="4"/>
          <c:order val="4"/>
          <c:tx>
            <c:strRef>
              <c:f>Sheet2!$F$1</c:f>
              <c:strCache>
                <c:ptCount val="1"/>
                <c:pt idx="0">
                  <c:v>chr5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Sheet2!$A$2:$A$24</c:f>
              <c:numCache>
                <c:formatCode>General</c:formatCode>
                <c:ptCount val="2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</c:numCache>
            </c:numRef>
          </c:cat>
          <c:val>
            <c:numRef>
              <c:f>Sheet2!$F$2:$F$24</c:f>
              <c:numCache>
                <c:formatCode>General</c:formatCode>
                <c:ptCount val="23"/>
                <c:pt idx="0">
                  <c:v>0</c:v>
                </c:pt>
                <c:pt idx="1">
                  <c:v>5</c:v>
                </c:pt>
                <c:pt idx="2">
                  <c:v>2</c:v>
                </c:pt>
                <c:pt idx="3">
                  <c:v>2</c:v>
                </c:pt>
                <c:pt idx="4">
                  <c:v>1</c:v>
                </c:pt>
                <c:pt idx="5">
                  <c:v>2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</c:numCache>
            </c:numRef>
          </c:val>
        </c:ser>
        <c:ser>
          <c:idx val="5"/>
          <c:order val="5"/>
          <c:tx>
            <c:strRef>
              <c:f>Sheet2!$G$1</c:f>
              <c:strCache>
                <c:ptCount val="1"/>
                <c:pt idx="0">
                  <c:v>chr6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Sheet2!$A$2:$A$24</c:f>
              <c:numCache>
                <c:formatCode>General</c:formatCode>
                <c:ptCount val="2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</c:numCache>
            </c:numRef>
          </c:cat>
          <c:val>
            <c:numRef>
              <c:f>Sheet2!$G$2:$G$24</c:f>
              <c:numCache>
                <c:formatCode>General</c:formatCode>
                <c:ptCount val="23"/>
                <c:pt idx="0">
                  <c:v>0</c:v>
                </c:pt>
                <c:pt idx="1">
                  <c:v>4</c:v>
                </c:pt>
                <c:pt idx="2">
                  <c:v>2</c:v>
                </c:pt>
                <c:pt idx="3">
                  <c:v>1</c:v>
                </c:pt>
                <c:pt idx="4">
                  <c:v>2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1</c:v>
                </c:pt>
                <c:pt idx="10">
                  <c:v>1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1</c:v>
                </c:pt>
                <c:pt idx="22">
                  <c:v>0</c:v>
                </c:pt>
              </c:numCache>
            </c:numRef>
          </c:val>
        </c:ser>
        <c:ser>
          <c:idx val="6"/>
          <c:order val="6"/>
          <c:tx>
            <c:strRef>
              <c:f>Sheet2!$H$1</c:f>
              <c:strCache>
                <c:ptCount val="1"/>
                <c:pt idx="0">
                  <c:v>chr7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Sheet2!$A$2:$A$24</c:f>
              <c:numCache>
                <c:formatCode>General</c:formatCode>
                <c:ptCount val="2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</c:numCache>
            </c:numRef>
          </c:cat>
          <c:val>
            <c:numRef>
              <c:f>Sheet2!$H$2:$H$24</c:f>
              <c:numCache>
                <c:formatCode>General</c:formatCode>
                <c:ptCount val="23"/>
                <c:pt idx="0">
                  <c:v>0</c:v>
                </c:pt>
                <c:pt idx="1">
                  <c:v>3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1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1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</c:numCache>
            </c:numRef>
          </c:val>
        </c:ser>
        <c:ser>
          <c:idx val="7"/>
          <c:order val="7"/>
          <c:tx>
            <c:strRef>
              <c:f>Sheet2!$I$1</c:f>
              <c:strCache>
                <c:ptCount val="1"/>
                <c:pt idx="0">
                  <c:v>chf8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Sheet2!$A$2:$A$24</c:f>
              <c:numCache>
                <c:formatCode>General</c:formatCode>
                <c:ptCount val="2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</c:numCache>
            </c:numRef>
          </c:cat>
          <c:val>
            <c:numRef>
              <c:f>Sheet2!$I$2:$I$24</c:f>
              <c:numCache>
                <c:formatCode>General</c:formatCode>
                <c:ptCount val="2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</c:numCache>
            </c:numRef>
          </c:val>
        </c:ser>
        <c:ser>
          <c:idx val="8"/>
          <c:order val="8"/>
          <c:tx>
            <c:strRef>
              <c:f>Sheet2!$J$1</c:f>
              <c:strCache>
                <c:ptCount val="1"/>
                <c:pt idx="0">
                  <c:v>chr9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Sheet2!$A$2:$A$24</c:f>
              <c:numCache>
                <c:formatCode>General</c:formatCode>
                <c:ptCount val="2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</c:numCache>
            </c:numRef>
          </c:cat>
          <c:val>
            <c:numRef>
              <c:f>Sheet2!$J$2:$J$24</c:f>
              <c:numCache>
                <c:formatCode>General</c:formatCode>
                <c:ptCount val="23"/>
                <c:pt idx="0">
                  <c:v>0</c:v>
                </c:pt>
                <c:pt idx="1">
                  <c:v>5</c:v>
                </c:pt>
                <c:pt idx="2">
                  <c:v>2</c:v>
                </c:pt>
                <c:pt idx="3">
                  <c:v>4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1</c:v>
                </c:pt>
              </c:numCache>
            </c:numRef>
          </c:val>
        </c:ser>
        <c:ser>
          <c:idx val="9"/>
          <c:order val="9"/>
          <c:tx>
            <c:strRef>
              <c:f>Sheet2!$K$1</c:f>
              <c:strCache>
                <c:ptCount val="1"/>
                <c:pt idx="0">
                  <c:v>chr10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Sheet2!$A$2:$A$24</c:f>
              <c:numCache>
                <c:formatCode>General</c:formatCode>
                <c:ptCount val="2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</c:numCache>
            </c:numRef>
          </c:cat>
          <c:val>
            <c:numRef>
              <c:f>Sheet2!$K$2:$K$24</c:f>
              <c:numCache>
                <c:formatCode>General</c:formatCode>
                <c:ptCount val="23"/>
                <c:pt idx="0">
                  <c:v>0</c:v>
                </c:pt>
                <c:pt idx="1">
                  <c:v>2</c:v>
                </c:pt>
                <c:pt idx="2">
                  <c:v>2</c:v>
                </c:pt>
                <c:pt idx="3">
                  <c:v>1</c:v>
                </c:pt>
                <c:pt idx="4">
                  <c:v>0</c:v>
                </c:pt>
                <c:pt idx="5">
                  <c:v>2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</c:numCache>
            </c:numRef>
          </c:val>
        </c:ser>
        <c:ser>
          <c:idx val="10"/>
          <c:order val="10"/>
          <c:tx>
            <c:strRef>
              <c:f>Sheet2!$L$1</c:f>
              <c:strCache>
                <c:ptCount val="1"/>
                <c:pt idx="0">
                  <c:v>chr11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Sheet2!$A$2:$A$24</c:f>
              <c:numCache>
                <c:formatCode>General</c:formatCode>
                <c:ptCount val="2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</c:numCache>
            </c:numRef>
          </c:cat>
          <c:val>
            <c:numRef>
              <c:f>Sheet2!$L$2:$L$24</c:f>
              <c:numCache>
                <c:formatCode>General</c:formatCode>
                <c:ptCount val="23"/>
                <c:pt idx="0">
                  <c:v>0</c:v>
                </c:pt>
                <c:pt idx="1">
                  <c:v>8</c:v>
                </c:pt>
                <c:pt idx="2">
                  <c:v>2</c:v>
                </c:pt>
                <c:pt idx="3">
                  <c:v>1</c:v>
                </c:pt>
                <c:pt idx="4">
                  <c:v>3</c:v>
                </c:pt>
                <c:pt idx="5">
                  <c:v>0</c:v>
                </c:pt>
                <c:pt idx="6">
                  <c:v>1</c:v>
                </c:pt>
                <c:pt idx="7">
                  <c:v>0</c:v>
                </c:pt>
                <c:pt idx="8">
                  <c:v>0</c:v>
                </c:pt>
                <c:pt idx="9">
                  <c:v>1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</c:numCache>
            </c:numRef>
          </c:val>
        </c:ser>
        <c:ser>
          <c:idx val="11"/>
          <c:order val="11"/>
          <c:tx>
            <c:strRef>
              <c:f>Sheet2!$M$1</c:f>
              <c:strCache>
                <c:ptCount val="1"/>
                <c:pt idx="0">
                  <c:v>chr12</c:v>
                </c:pt>
              </c:strCache>
            </c:strRef>
          </c:tx>
          <c:spPr>
            <a:solidFill>
              <a:schemeClr val="accent6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Sheet2!$A$2:$A$24</c:f>
              <c:numCache>
                <c:formatCode>General</c:formatCode>
                <c:ptCount val="2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</c:numCache>
            </c:numRef>
          </c:cat>
          <c:val>
            <c:numRef>
              <c:f>Sheet2!$M$2:$M$24</c:f>
              <c:numCache>
                <c:formatCode>General</c:formatCode>
                <c:ptCount val="23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0</c:v>
                </c:pt>
                <c:pt idx="5">
                  <c:v>1</c:v>
                </c:pt>
                <c:pt idx="6">
                  <c:v>1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201554208"/>
        <c:axId val="201554768"/>
      </c:barChart>
      <c:catAx>
        <c:axId val="20155420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dirty="0" smtClean="0"/>
                  <a:t>The Number </a:t>
                </a:r>
                <a:r>
                  <a:rPr lang="en-US" dirty="0"/>
                  <a:t>of NB-LRRs in a cluster</a:t>
                </a:r>
                <a:endParaRPr lang="ko-KR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ko-K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201554768"/>
        <c:crosses val="autoZero"/>
        <c:auto val="1"/>
        <c:lblAlgn val="ctr"/>
        <c:lblOffset val="100"/>
        <c:noMultiLvlLbl val="0"/>
      </c:catAx>
      <c:valAx>
        <c:axId val="201554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dirty="0" smtClean="0"/>
                  <a:t>The</a:t>
                </a:r>
                <a:r>
                  <a:rPr lang="en-US" baseline="0" dirty="0" smtClean="0"/>
                  <a:t> number </a:t>
                </a:r>
                <a:r>
                  <a:rPr lang="en-US" dirty="0" smtClean="0"/>
                  <a:t>of </a:t>
                </a:r>
                <a:r>
                  <a:rPr lang="en-US" dirty="0"/>
                  <a:t>clusters</a:t>
                </a:r>
                <a:endParaRPr lang="ko-KR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ko-K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2015542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ko-K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Sheet2!$J$27</c:f>
              <c:strCache>
                <c:ptCount val="1"/>
                <c:pt idx="0">
                  <c:v>cluster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Sheet2!$I$28:$I$42</c:f>
              <c:strCache>
                <c:ptCount val="15"/>
                <c:pt idx="0">
                  <c:v>G1</c:v>
                </c:pt>
                <c:pt idx="1">
                  <c:v>G2</c:v>
                </c:pt>
                <c:pt idx="2">
                  <c:v>G3</c:v>
                </c:pt>
                <c:pt idx="3">
                  <c:v>G4</c:v>
                </c:pt>
                <c:pt idx="4">
                  <c:v>G5</c:v>
                </c:pt>
                <c:pt idx="5">
                  <c:v>G6</c:v>
                </c:pt>
                <c:pt idx="6">
                  <c:v>G7</c:v>
                </c:pt>
                <c:pt idx="7">
                  <c:v>G8</c:v>
                </c:pt>
                <c:pt idx="8">
                  <c:v>G9</c:v>
                </c:pt>
                <c:pt idx="9">
                  <c:v>G10</c:v>
                </c:pt>
                <c:pt idx="10">
                  <c:v>G11</c:v>
                </c:pt>
                <c:pt idx="11">
                  <c:v>G12</c:v>
                </c:pt>
                <c:pt idx="12">
                  <c:v>G13</c:v>
                </c:pt>
                <c:pt idx="13">
                  <c:v>GT</c:v>
                </c:pt>
                <c:pt idx="14">
                  <c:v>NG</c:v>
                </c:pt>
              </c:strCache>
            </c:strRef>
          </c:cat>
          <c:val>
            <c:numRef>
              <c:f>Sheet2!$J$28:$J$42</c:f>
              <c:numCache>
                <c:formatCode>General</c:formatCode>
                <c:ptCount val="15"/>
                <c:pt idx="0">
                  <c:v>70</c:v>
                </c:pt>
                <c:pt idx="1">
                  <c:v>98</c:v>
                </c:pt>
                <c:pt idx="2">
                  <c:v>21</c:v>
                </c:pt>
                <c:pt idx="3">
                  <c:v>40</c:v>
                </c:pt>
                <c:pt idx="4">
                  <c:v>9</c:v>
                </c:pt>
                <c:pt idx="5">
                  <c:v>31</c:v>
                </c:pt>
                <c:pt idx="6">
                  <c:v>23</c:v>
                </c:pt>
                <c:pt idx="7">
                  <c:v>15</c:v>
                </c:pt>
                <c:pt idx="8">
                  <c:v>47</c:v>
                </c:pt>
                <c:pt idx="9">
                  <c:v>44</c:v>
                </c:pt>
                <c:pt idx="10">
                  <c:v>8</c:v>
                </c:pt>
                <c:pt idx="11">
                  <c:v>14</c:v>
                </c:pt>
                <c:pt idx="12">
                  <c:v>0</c:v>
                </c:pt>
                <c:pt idx="13">
                  <c:v>43</c:v>
                </c:pt>
                <c:pt idx="14">
                  <c:v>22</c:v>
                </c:pt>
              </c:numCache>
            </c:numRef>
          </c:val>
        </c:ser>
        <c:ser>
          <c:idx val="1"/>
          <c:order val="1"/>
          <c:tx>
            <c:strRef>
              <c:f>Sheet2!$K$27</c:f>
              <c:strCache>
                <c:ptCount val="1"/>
                <c:pt idx="0">
                  <c:v>non-cluster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Sheet2!$I$28:$I$42</c:f>
              <c:strCache>
                <c:ptCount val="15"/>
                <c:pt idx="0">
                  <c:v>G1</c:v>
                </c:pt>
                <c:pt idx="1">
                  <c:v>G2</c:v>
                </c:pt>
                <c:pt idx="2">
                  <c:v>G3</c:v>
                </c:pt>
                <c:pt idx="3">
                  <c:v>G4</c:v>
                </c:pt>
                <c:pt idx="4">
                  <c:v>G5</c:v>
                </c:pt>
                <c:pt idx="5">
                  <c:v>G6</c:v>
                </c:pt>
                <c:pt idx="6">
                  <c:v>G7</c:v>
                </c:pt>
                <c:pt idx="7">
                  <c:v>G8</c:v>
                </c:pt>
                <c:pt idx="8">
                  <c:v>G9</c:v>
                </c:pt>
                <c:pt idx="9">
                  <c:v>G10</c:v>
                </c:pt>
                <c:pt idx="10">
                  <c:v>G11</c:v>
                </c:pt>
                <c:pt idx="11">
                  <c:v>G12</c:v>
                </c:pt>
                <c:pt idx="12">
                  <c:v>G13</c:v>
                </c:pt>
                <c:pt idx="13">
                  <c:v>GT</c:v>
                </c:pt>
                <c:pt idx="14">
                  <c:v>NG</c:v>
                </c:pt>
              </c:strCache>
            </c:strRef>
          </c:cat>
          <c:val>
            <c:numRef>
              <c:f>Sheet2!$K$28:$K$42</c:f>
              <c:numCache>
                <c:formatCode>General</c:formatCode>
                <c:ptCount val="15"/>
                <c:pt idx="0">
                  <c:v>18</c:v>
                </c:pt>
                <c:pt idx="1">
                  <c:v>6</c:v>
                </c:pt>
                <c:pt idx="2">
                  <c:v>13</c:v>
                </c:pt>
                <c:pt idx="3">
                  <c:v>10</c:v>
                </c:pt>
                <c:pt idx="4">
                  <c:v>6</c:v>
                </c:pt>
                <c:pt idx="5">
                  <c:v>13</c:v>
                </c:pt>
                <c:pt idx="6">
                  <c:v>8</c:v>
                </c:pt>
                <c:pt idx="7">
                  <c:v>3</c:v>
                </c:pt>
                <c:pt idx="8">
                  <c:v>15</c:v>
                </c:pt>
                <c:pt idx="9">
                  <c:v>14</c:v>
                </c:pt>
                <c:pt idx="10">
                  <c:v>1</c:v>
                </c:pt>
                <c:pt idx="11">
                  <c:v>3</c:v>
                </c:pt>
                <c:pt idx="12">
                  <c:v>0</c:v>
                </c:pt>
                <c:pt idx="13">
                  <c:v>16</c:v>
                </c:pt>
                <c:pt idx="14">
                  <c:v>12</c:v>
                </c:pt>
              </c:numCache>
            </c:numRef>
          </c:val>
        </c:ser>
        <c:ser>
          <c:idx val="2"/>
          <c:order val="2"/>
          <c:tx>
            <c:strRef>
              <c:f>Sheet2!$L$27</c:f>
              <c:strCache>
                <c:ptCount val="1"/>
                <c:pt idx="0">
                  <c:v>unmapped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Sheet2!$I$28:$I$42</c:f>
              <c:strCache>
                <c:ptCount val="15"/>
                <c:pt idx="0">
                  <c:v>G1</c:v>
                </c:pt>
                <c:pt idx="1">
                  <c:v>G2</c:v>
                </c:pt>
                <c:pt idx="2">
                  <c:v>G3</c:v>
                </c:pt>
                <c:pt idx="3">
                  <c:v>G4</c:v>
                </c:pt>
                <c:pt idx="4">
                  <c:v>G5</c:v>
                </c:pt>
                <c:pt idx="5">
                  <c:v>G6</c:v>
                </c:pt>
                <c:pt idx="6">
                  <c:v>G7</c:v>
                </c:pt>
                <c:pt idx="7">
                  <c:v>G8</c:v>
                </c:pt>
                <c:pt idx="8">
                  <c:v>G9</c:v>
                </c:pt>
                <c:pt idx="9">
                  <c:v>G10</c:v>
                </c:pt>
                <c:pt idx="10">
                  <c:v>G11</c:v>
                </c:pt>
                <c:pt idx="11">
                  <c:v>G12</c:v>
                </c:pt>
                <c:pt idx="12">
                  <c:v>G13</c:v>
                </c:pt>
                <c:pt idx="13">
                  <c:v>GT</c:v>
                </c:pt>
                <c:pt idx="14">
                  <c:v>NG</c:v>
                </c:pt>
              </c:strCache>
            </c:strRef>
          </c:cat>
          <c:val>
            <c:numRef>
              <c:f>Sheet2!$L$28:$L$42</c:f>
              <c:numCache>
                <c:formatCode>General</c:formatCode>
                <c:ptCount val="15"/>
                <c:pt idx="0">
                  <c:v>28</c:v>
                </c:pt>
                <c:pt idx="1">
                  <c:v>59</c:v>
                </c:pt>
                <c:pt idx="2">
                  <c:v>3</c:v>
                </c:pt>
                <c:pt idx="3">
                  <c:v>7</c:v>
                </c:pt>
                <c:pt idx="4">
                  <c:v>1</c:v>
                </c:pt>
                <c:pt idx="5">
                  <c:v>4</c:v>
                </c:pt>
                <c:pt idx="6">
                  <c:v>1</c:v>
                </c:pt>
                <c:pt idx="7">
                  <c:v>1</c:v>
                </c:pt>
                <c:pt idx="8">
                  <c:v>11</c:v>
                </c:pt>
                <c:pt idx="9">
                  <c:v>7</c:v>
                </c:pt>
                <c:pt idx="10">
                  <c:v>1</c:v>
                </c:pt>
                <c:pt idx="11">
                  <c:v>0</c:v>
                </c:pt>
                <c:pt idx="12">
                  <c:v>1</c:v>
                </c:pt>
                <c:pt idx="13">
                  <c:v>4</c:v>
                </c:pt>
                <c:pt idx="14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01555888"/>
        <c:axId val="201556448"/>
      </c:barChart>
      <c:catAx>
        <c:axId val="201555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201556448"/>
        <c:crosses val="autoZero"/>
        <c:auto val="1"/>
        <c:lblAlgn val="ctr"/>
        <c:lblOffset val="100"/>
        <c:noMultiLvlLbl val="0"/>
      </c:catAx>
      <c:valAx>
        <c:axId val="201556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201555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AB866-9E96-4487-82D2-F91D2785FD41}" type="datetimeFigureOut">
              <a:rPr lang="ko-KR" altLang="en-US" smtClean="0"/>
              <a:t>2016-07-12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D7C31-40F9-49AD-9F78-43F90A06017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9452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AB866-9E96-4487-82D2-F91D2785FD41}" type="datetimeFigureOut">
              <a:rPr lang="ko-KR" altLang="en-US" smtClean="0"/>
              <a:t>2016-07-12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D7C31-40F9-49AD-9F78-43F90A06017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1255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AB866-9E96-4487-82D2-F91D2785FD41}" type="datetimeFigureOut">
              <a:rPr lang="ko-KR" altLang="en-US" smtClean="0"/>
              <a:t>2016-07-12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D7C31-40F9-49AD-9F78-43F90A06017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0214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AB866-9E96-4487-82D2-F91D2785FD41}" type="datetimeFigureOut">
              <a:rPr lang="ko-KR" altLang="en-US" smtClean="0"/>
              <a:t>2016-07-12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D7C31-40F9-49AD-9F78-43F90A06017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587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AB866-9E96-4487-82D2-F91D2785FD41}" type="datetimeFigureOut">
              <a:rPr lang="ko-KR" altLang="en-US" smtClean="0"/>
              <a:t>2016-07-12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D7C31-40F9-49AD-9F78-43F90A06017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5329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AB866-9E96-4487-82D2-F91D2785FD41}" type="datetimeFigureOut">
              <a:rPr lang="ko-KR" altLang="en-US" smtClean="0"/>
              <a:t>2016-07-12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D7C31-40F9-49AD-9F78-43F90A06017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91516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AB866-9E96-4487-82D2-F91D2785FD41}" type="datetimeFigureOut">
              <a:rPr lang="ko-KR" altLang="en-US" smtClean="0"/>
              <a:t>2016-07-12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D7C31-40F9-49AD-9F78-43F90A06017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5185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AB866-9E96-4487-82D2-F91D2785FD41}" type="datetimeFigureOut">
              <a:rPr lang="ko-KR" altLang="en-US" smtClean="0"/>
              <a:t>2016-07-12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D7C31-40F9-49AD-9F78-43F90A06017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0515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AB866-9E96-4487-82D2-F91D2785FD41}" type="datetimeFigureOut">
              <a:rPr lang="ko-KR" altLang="en-US" smtClean="0"/>
              <a:t>2016-07-12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D7C31-40F9-49AD-9F78-43F90A06017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6436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AB866-9E96-4487-82D2-F91D2785FD41}" type="datetimeFigureOut">
              <a:rPr lang="ko-KR" altLang="en-US" smtClean="0"/>
              <a:t>2016-07-12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D7C31-40F9-49AD-9F78-43F90A06017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2383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AB866-9E96-4487-82D2-F91D2785FD41}" type="datetimeFigureOut">
              <a:rPr lang="ko-KR" altLang="en-US" smtClean="0"/>
              <a:t>2016-07-12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D7C31-40F9-49AD-9F78-43F90A06017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5854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AB866-9E96-4487-82D2-F91D2785FD41}" type="datetimeFigureOut">
              <a:rPr lang="ko-KR" altLang="en-US" smtClean="0"/>
              <a:t>2016-07-12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AD7C31-40F9-49AD-9F78-43F90A06017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2396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차트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9538025"/>
              </p:ext>
            </p:extLst>
          </p:nvPr>
        </p:nvGraphicFramePr>
        <p:xfrm>
          <a:off x="630078" y="1026846"/>
          <a:ext cx="5597843" cy="29311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차트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4303898"/>
              </p:ext>
            </p:extLst>
          </p:nvPr>
        </p:nvGraphicFramePr>
        <p:xfrm>
          <a:off x="809106" y="4337842"/>
          <a:ext cx="5332306" cy="32726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22270" y="699046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ko-KR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2270" y="4147173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ko-KR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408378" y="7673358"/>
            <a:ext cx="588090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800"/>
              </a:spcAft>
            </a:pPr>
            <a:r>
              <a:rPr lang="en-US" altLang="ko-KR" sz="1200" b="1" kern="100" dirty="0" smtClean="0">
                <a:latin typeface="Times New Roman" panose="02020603050405020304" pitchFamily="18" charset="0"/>
                <a:ea typeface="Arial Unicode MS" panose="020B0604020202020204" pitchFamily="50" charset="-127"/>
                <a:cs typeface="Times New Roman" panose="02020603050405020304" pitchFamily="18" charset="0"/>
              </a:rPr>
              <a:t>Supplementary Figure 3. </a:t>
            </a:r>
            <a:r>
              <a:rPr lang="en-US" altLang="ko-KR" sz="1200" kern="100" dirty="0" smtClean="0">
                <a:latin typeface="Times New Roman" panose="02020603050405020304" pitchFamily="18" charset="0"/>
                <a:ea typeface="Arial Unicode MS" panose="020B0604020202020204" pitchFamily="50" charset="-127"/>
                <a:cs typeface="Times New Roman" panose="02020603050405020304" pitchFamily="18" charset="0"/>
              </a:rPr>
              <a:t>Physical </a:t>
            </a:r>
            <a:r>
              <a:rPr lang="en-US" altLang="ko-KR" sz="1200" kern="100" dirty="0">
                <a:latin typeface="Times New Roman" panose="02020603050405020304" pitchFamily="18" charset="0"/>
                <a:ea typeface="Arial Unicode MS" panose="020B0604020202020204" pitchFamily="50" charset="-127"/>
                <a:cs typeface="Times New Roman" panose="02020603050405020304" pitchFamily="18" charset="0"/>
              </a:rPr>
              <a:t>clustering of NLRs in pepper. </a:t>
            </a:r>
            <a:r>
              <a:rPr lang="en-US" altLang="ko-KR" sz="1200" kern="100" dirty="0" smtClean="0">
                <a:latin typeface="Times New Roman" panose="02020603050405020304" pitchFamily="18" charset="0"/>
                <a:ea typeface="Arial Unicode MS" panose="020B0604020202020204" pitchFamily="50" charset="-127"/>
                <a:cs typeface="Times New Roman" panose="02020603050405020304" pitchFamily="18" charset="0"/>
              </a:rPr>
              <a:t>(</a:t>
            </a:r>
            <a:r>
              <a:rPr lang="en-US" altLang="ko-KR" sz="1200" b="1" kern="100" dirty="0" smtClean="0">
                <a:latin typeface="Times New Roman" panose="02020603050405020304" pitchFamily="18" charset="0"/>
                <a:ea typeface="Arial Unicode MS" panose="020B0604020202020204" pitchFamily="50" charset="-127"/>
                <a:cs typeface="Times New Roman" panose="02020603050405020304" pitchFamily="18" charset="0"/>
              </a:rPr>
              <a:t>A</a:t>
            </a:r>
            <a:r>
              <a:rPr lang="en-US" altLang="ko-KR" sz="1200" kern="100" dirty="0" smtClean="0">
                <a:latin typeface="Times New Roman" panose="02020603050405020304" pitchFamily="18" charset="0"/>
                <a:ea typeface="Arial Unicode MS" panose="020B0604020202020204" pitchFamily="50" charset="-127"/>
                <a:cs typeface="Times New Roman" panose="02020603050405020304" pitchFamily="18" charset="0"/>
              </a:rPr>
              <a:t>) </a:t>
            </a:r>
            <a:r>
              <a:rPr lang="en-US" altLang="ko-KR" sz="1200" kern="100" dirty="0">
                <a:latin typeface="Times New Roman" panose="02020603050405020304" pitchFamily="18" charset="0"/>
                <a:ea typeface="Arial Unicode MS" panose="020B0604020202020204" pitchFamily="50" charset="-127"/>
                <a:cs typeface="Times New Roman" panose="02020603050405020304" pitchFamily="18" charset="0"/>
              </a:rPr>
              <a:t>X- and Y-axis indicate the number of NB-encoding genes in a cluster and the number of clusters, respectively. </a:t>
            </a:r>
            <a:r>
              <a:rPr lang="en-US" altLang="ko-KR" sz="1200" kern="100" dirty="0" smtClean="0">
                <a:latin typeface="Times New Roman" panose="02020603050405020304" pitchFamily="18" charset="0"/>
                <a:ea typeface="Arial Unicode MS" panose="020B0604020202020204" pitchFamily="50" charset="-127"/>
                <a:cs typeface="Times New Roman" panose="02020603050405020304" pitchFamily="18" charset="0"/>
              </a:rPr>
              <a:t>(</a:t>
            </a:r>
            <a:r>
              <a:rPr lang="en-US" altLang="ko-KR" sz="1200" b="1" kern="100" dirty="0" smtClean="0">
                <a:latin typeface="Times New Roman" panose="02020603050405020304" pitchFamily="18" charset="0"/>
                <a:ea typeface="Arial Unicode MS" panose="020B0604020202020204" pitchFamily="50" charset="-127"/>
                <a:cs typeface="Times New Roman" panose="02020603050405020304" pitchFamily="18" charset="0"/>
              </a:rPr>
              <a:t>B</a:t>
            </a:r>
            <a:r>
              <a:rPr lang="en-US" altLang="ko-KR" sz="1200" kern="100" dirty="0" smtClean="0">
                <a:latin typeface="Times New Roman" panose="02020603050405020304" pitchFamily="18" charset="0"/>
                <a:ea typeface="Arial Unicode MS" panose="020B0604020202020204" pitchFamily="50" charset="-127"/>
                <a:cs typeface="Times New Roman" panose="02020603050405020304" pitchFamily="18" charset="0"/>
              </a:rPr>
              <a:t>) </a:t>
            </a:r>
            <a:r>
              <a:rPr lang="en-US" altLang="ko-KR" sz="1200" kern="100" dirty="0">
                <a:latin typeface="Times New Roman" panose="02020603050405020304" pitchFamily="18" charset="0"/>
                <a:ea typeface="Arial Unicode MS" panose="020B0604020202020204" pitchFamily="50" charset="-127"/>
                <a:cs typeface="Times New Roman" panose="02020603050405020304" pitchFamily="18" charset="0"/>
              </a:rPr>
              <a:t>The numbers of clustered, non-clustered, unmapped NBS-encoding genes </a:t>
            </a:r>
            <a:r>
              <a:rPr lang="en-US" altLang="ko-KR" sz="1200" kern="100" dirty="0" smtClean="0">
                <a:latin typeface="Times New Roman" panose="02020603050405020304" pitchFamily="18" charset="0"/>
                <a:ea typeface="Arial Unicode MS" panose="020B0604020202020204" pitchFamily="50" charset="-127"/>
                <a:cs typeface="Times New Roman" panose="02020603050405020304" pitchFamily="18" charset="0"/>
              </a:rPr>
              <a:t>are</a:t>
            </a:r>
            <a:r>
              <a:rPr lang="en-US" altLang="ko-KR" sz="1200" kern="100" dirty="0" smtClean="0">
                <a:latin typeface="Times New Roman" panose="02020603050405020304" pitchFamily="18" charset="0"/>
                <a:ea typeface="Arial Unicode MS" panose="020B0604020202020204" pitchFamily="50" charset="-127"/>
                <a:cs typeface="Times New Roman" panose="02020603050405020304" pitchFamily="18" charset="0"/>
              </a:rPr>
              <a:t> </a:t>
            </a:r>
            <a:r>
              <a:rPr lang="en-US" altLang="ko-KR" sz="1200" kern="100" dirty="0">
                <a:latin typeface="Times New Roman" panose="02020603050405020304" pitchFamily="18" charset="0"/>
                <a:ea typeface="Arial Unicode MS" panose="020B0604020202020204" pitchFamily="50" charset="-127"/>
                <a:cs typeface="Times New Roman" panose="02020603050405020304" pitchFamily="18" charset="0"/>
              </a:rPr>
              <a:t>represented according to their subgroups.</a:t>
            </a:r>
            <a:endParaRPr lang="ko-KR" altLang="ko-KR" sz="12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9743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83BA409FEA174BB6E12A838B618002" ma:contentTypeVersion="7" ma:contentTypeDescription="Create a new document." ma:contentTypeScope="" ma:versionID="b6a435edc449c66a91622cbef1a778b7">
  <xsd:schema xmlns:xsd="http://www.w3.org/2001/XMLSchema" xmlns:p="http://schemas.microsoft.com/office/2006/metadata/properties" xmlns:ns2="fa52ae8b-2b36-4137-9bde-d98e18ca3240" targetNamespace="http://schemas.microsoft.com/office/2006/metadata/properties" ma:root="true" ma:fieldsID="8ee56a6c5cb3262d7ad2ef0fd38a52de" ns2:_="">
    <xsd:import namespace="fa52ae8b-2b36-4137-9bde-d98e18ca3240"/>
    <xsd:element name="properties">
      <xsd:complexType>
        <xsd:sequence>
          <xsd:element name="documentManagement">
            <xsd:complexType>
              <xsd:all>
                <xsd:element ref="ns2:DocumentType" minOccurs="0"/>
                <xsd:element ref="ns2:FileFormat" minOccurs="0"/>
                <xsd:element ref="ns2:DocumentId" minOccurs="0"/>
                <xsd:element ref="ns2:TitleName" minOccurs="0"/>
                <xsd:element ref="ns2:StageName" minOccurs="0"/>
                <xsd:element ref="ns2:IsDeleted" minOccurs="0"/>
                <xsd:element ref="ns2:Checked_x0020_Out_x0020_To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fa52ae8b-2b36-4137-9bde-d98e18ca3240" elementFormDefault="qualified">
    <xsd:import namespace="http://schemas.microsoft.com/office/2006/documentManagement/types"/>
    <xsd:element name="DocumentType" ma:index="8" nillable="true" ma:displayName="DocumentType" ma:internalName="DocumentType">
      <xsd:simpleType>
        <xsd:restriction base="dms:Text"/>
      </xsd:simpleType>
    </xsd:element>
    <xsd:element name="FileFormat" ma:index="9" nillable="true" ma:displayName="FileFormat" ma:internalName="FileFormat">
      <xsd:simpleType>
        <xsd:restriction base="dms:Text"/>
      </xsd:simpleType>
    </xsd:element>
    <xsd:element name="DocumentId" ma:index="10" nillable="true" ma:displayName="DocumentId" ma:internalName="DocumentId">
      <xsd:simpleType>
        <xsd:restriction base="dms:Text"/>
      </xsd:simpleType>
    </xsd:element>
    <xsd:element name="TitleName" ma:index="11" nillable="true" ma:displayName="TitleName" ma:internalName="TitleName">
      <xsd:simpleType>
        <xsd:restriction base="dms:Text"/>
      </xsd:simpleType>
    </xsd:element>
    <xsd:element name="StageName" ma:index="12" nillable="true" ma:displayName="StageName" ma:internalName="StageName">
      <xsd:simpleType>
        <xsd:restriction base="dms:Text"/>
      </xsd:simpleType>
    </xsd:element>
    <xsd:element name="IsDeleted" ma:index="13" nillable="true" ma:displayName="IsDeleted" ma:default="0" ma:internalName="IsDeleted">
      <xsd:simpleType>
        <xsd:restriction base="dms:Boolean"/>
      </xsd:simpleType>
    </xsd:element>
    <xsd:element name="Checked_x0020_Out_x0020_To" ma:index="14" nillable="true" ma:displayName="Checked Out To" ma:list="UserInfo" ma:internalName="Checked_x0020_Out_x0020_To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DocumentType xmlns="fa52ae8b-2b36-4137-9bde-d98e18ca3240">Presentation</DocumentType>
    <FileFormat xmlns="fa52ae8b-2b36-4137-9bde-d98e18ca3240">PPTX</FileFormat>
    <IsDeleted xmlns="fa52ae8b-2b36-4137-9bde-d98e18ca3240">false</IsDeleted>
    <DocumentId xmlns="fa52ae8b-2b36-4137-9bde-d98e18ca3240">Presentation 3.PPTX</DocumentId>
    <TitleName xmlns="fa52ae8b-2b36-4137-9bde-d98e18ca3240">Presentation 3.PPTX</TitleName>
    <StageName xmlns="fa52ae8b-2b36-4137-9bde-d98e18ca3240" xsi:nil="true"/>
    <Checked_x0020_Out_x0020_To xmlns="fa52ae8b-2b36-4137-9bde-d98e18ca3240">
      <UserInfo>
        <DisplayName/>
        <AccountId xsi:nil="true"/>
        <AccountType/>
      </UserInfo>
    </Checked_x0020_Out_x0020_To>
  </documentManagement>
</p:properties>
</file>

<file path=customXml/itemProps1.xml><?xml version="1.0" encoding="utf-8"?>
<ds:datastoreItem xmlns:ds="http://schemas.openxmlformats.org/officeDocument/2006/customXml" ds:itemID="{2C221723-16DA-4135-BF99-32357DB7CB5B}"/>
</file>

<file path=customXml/itemProps2.xml><?xml version="1.0" encoding="utf-8"?>
<ds:datastoreItem xmlns:ds="http://schemas.openxmlformats.org/officeDocument/2006/customXml" ds:itemID="{C28D576D-5C25-418E-93B6-0F546A79D8AE}"/>
</file>

<file path=customXml/itemProps3.xml><?xml version="1.0" encoding="utf-8"?>
<ds:datastoreItem xmlns:ds="http://schemas.openxmlformats.org/officeDocument/2006/customXml" ds:itemID="{71B3441C-0581-46F5-B5EC-7A76D27FE7C7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67</Words>
  <Application>Microsoft Office PowerPoint</Application>
  <PresentationFormat>화면 슬라이드 쇼(4:3)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8" baseType="lpstr">
      <vt:lpstr>Arial Unicode MS</vt:lpstr>
      <vt:lpstr>맑은 고딕</vt:lpstr>
      <vt:lpstr>Arial</vt:lpstr>
      <vt:lpstr>Calibri</vt:lpstr>
      <vt:lpstr>Calibri Light</vt:lpstr>
      <vt:lpstr>Times New Roman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Eunyoung Seo</dc:creator>
  <cp:lastModifiedBy>Eunyoung Seo</cp:lastModifiedBy>
  <cp:revision>6</cp:revision>
  <dcterms:created xsi:type="dcterms:W3CDTF">2016-01-06T01:12:57Z</dcterms:created>
  <dcterms:modified xsi:type="dcterms:W3CDTF">2016-07-12T08:10:38Z</dcterms:modified>
</cp:coreProperties>
</file>