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6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4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5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4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7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6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9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7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4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7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B38E-A984-8F45-A172-659CF3DBFCC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5F3F-4E36-6843-9E22-10F55444C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1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105" y="197319"/>
            <a:ext cx="7772400" cy="5997190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Flowchart of strain generation for sequencing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err="1" smtClean="0">
                <a:latin typeface="Arial"/>
                <a:cs typeface="Arial"/>
              </a:rPr>
              <a:t>nitrosoguanidine</a:t>
            </a:r>
            <a:r>
              <a:rPr lang="en-US" sz="1100" dirty="0" smtClean="0">
                <a:latin typeface="Arial"/>
                <a:cs typeface="Arial"/>
              </a:rPr>
              <a:t>-treated CU428 x B2086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err="1" smtClean="0">
                <a:latin typeface="Arial"/>
                <a:cs typeface="Arial"/>
              </a:rPr>
              <a:t>Uniparental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 err="1" smtClean="0">
                <a:latin typeface="Arial"/>
                <a:cs typeface="Arial"/>
              </a:rPr>
              <a:t>cytogamy</a:t>
            </a:r>
            <a:r>
              <a:rPr lang="en-US" sz="1100" dirty="0" smtClean="0">
                <a:latin typeface="Arial"/>
                <a:cs typeface="Arial"/>
              </a:rPr>
              <a:t> cross to generate homozygous clones. 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Identify exocytosis-deficient cells: UC602 is one such clone.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UC602 x CU427 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Outcross to reduce mutagenized background</a:t>
            </a: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/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err="1" smtClean="0">
                <a:latin typeface="Arial"/>
                <a:cs typeface="Arial"/>
              </a:rPr>
              <a:t>Uniparental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 err="1" smtClean="0">
                <a:latin typeface="Arial"/>
                <a:cs typeface="Arial"/>
              </a:rPr>
              <a:t>cytogamy</a:t>
            </a:r>
            <a:r>
              <a:rPr lang="en-US" sz="1100" dirty="0" smtClean="0">
                <a:latin typeface="Arial"/>
                <a:cs typeface="Arial"/>
              </a:rPr>
              <a:t> cross to generate homozygous clones, screened for exocytosis deficiency and </a:t>
            </a:r>
            <a:r>
              <a:rPr lang="en-US" sz="1100" dirty="0" err="1" smtClean="0">
                <a:latin typeface="Arial"/>
                <a:cs typeface="Arial"/>
              </a:rPr>
              <a:t>cycloheximide</a:t>
            </a:r>
            <a:r>
              <a:rPr lang="en-US" sz="1100" dirty="0" smtClean="0">
                <a:latin typeface="Arial"/>
                <a:cs typeface="Arial"/>
              </a:rPr>
              <a:t> resistance.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UC620 is one such clone. 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UC620 x IA264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Outcross to generate a pool of heterozygous F1 clones, from which </a:t>
            </a:r>
            <a:r>
              <a:rPr lang="en-US" sz="1100" dirty="0" err="1" smtClean="0">
                <a:latin typeface="Arial"/>
                <a:cs typeface="Arial"/>
              </a:rPr>
              <a:t>cycloheximide</a:t>
            </a:r>
            <a:r>
              <a:rPr lang="en-US" sz="1100" dirty="0" smtClean="0">
                <a:latin typeface="Arial"/>
                <a:cs typeface="Arial"/>
              </a:rPr>
              <a:t>-sensitive </a:t>
            </a:r>
            <a:r>
              <a:rPr lang="en-US" sz="1100" dirty="0" err="1" smtClean="0">
                <a:latin typeface="Arial"/>
                <a:cs typeface="Arial"/>
              </a:rPr>
              <a:t>assortants</a:t>
            </a:r>
            <a:r>
              <a:rPr lang="en-US" sz="1100" dirty="0" smtClean="0">
                <a:latin typeface="Arial"/>
                <a:cs typeface="Arial"/>
              </a:rPr>
              <a:t> were isolated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F1 x F1 (performed twice, starting from 4 independent F1 clones)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To generate F2 pool of meiotic </a:t>
            </a:r>
            <a:r>
              <a:rPr lang="en-US" sz="1100" dirty="0" err="1" smtClean="0">
                <a:latin typeface="Arial"/>
                <a:cs typeface="Arial"/>
              </a:rPr>
              <a:t>segregants</a:t>
            </a:r>
            <a:r>
              <a:rPr lang="en-US" sz="1100" dirty="0" smtClean="0">
                <a:latin typeface="Arial"/>
                <a:cs typeface="Arial"/>
              </a:rPr>
              <a:t/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/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 smtClean="0">
                <a:latin typeface="Arial"/>
                <a:cs typeface="Arial"/>
              </a:rPr>
              <a:t>Identify </a:t>
            </a:r>
            <a:r>
              <a:rPr lang="en-US" sz="1100" b="1" dirty="0" smtClean="0">
                <a:latin typeface="Arial"/>
                <a:cs typeface="Arial"/>
              </a:rPr>
              <a:t>25</a:t>
            </a:r>
            <a:r>
              <a:rPr lang="en-US" sz="1100" b="1" dirty="0" smtClean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exocytosis-deficient </a:t>
            </a:r>
            <a:r>
              <a:rPr lang="en-US" sz="1100" smtClean="0">
                <a:latin typeface="Arial"/>
                <a:cs typeface="Arial"/>
              </a:rPr>
              <a:t>F2 </a:t>
            </a:r>
            <a:r>
              <a:rPr lang="en-US" sz="1100" smtClean="0">
                <a:latin typeface="Arial"/>
                <a:cs typeface="Arial"/>
              </a:rPr>
              <a:t>clones, </a:t>
            </a:r>
            <a:r>
              <a:rPr lang="en-US" sz="1100" dirty="0" smtClean="0">
                <a:latin typeface="Arial"/>
                <a:cs typeface="Arial"/>
              </a:rPr>
              <a:t>and pool for sequencing.</a:t>
            </a:r>
            <a:br>
              <a:rPr lang="en-US" sz="1100" dirty="0" smtClean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/>
            </a:r>
            <a:br>
              <a:rPr lang="en-US" sz="1100" dirty="0">
                <a:latin typeface="Arial"/>
                <a:cs typeface="Arial"/>
              </a:rPr>
            </a:br>
            <a:endParaRPr lang="en-US" sz="1100" dirty="0">
              <a:latin typeface="Arial"/>
              <a:cs typeface="Arial"/>
            </a:endParaRPr>
          </a:p>
        </p:txBody>
      </p:sp>
      <p:sp>
        <p:nvSpPr>
          <p:cNvPr id="4" name="Merge 3"/>
          <p:cNvSpPr/>
          <p:nvPr/>
        </p:nvSpPr>
        <p:spPr>
          <a:xfrm>
            <a:off x="4384804" y="1725350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erge 4"/>
          <p:cNvSpPr/>
          <p:nvPr/>
        </p:nvSpPr>
        <p:spPr>
          <a:xfrm>
            <a:off x="4384804" y="2239094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erge 5"/>
          <p:cNvSpPr/>
          <p:nvPr/>
        </p:nvSpPr>
        <p:spPr>
          <a:xfrm>
            <a:off x="4384804" y="2725081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erge 6"/>
          <p:cNvSpPr/>
          <p:nvPr/>
        </p:nvSpPr>
        <p:spPr>
          <a:xfrm>
            <a:off x="4384804" y="3907905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erge 7"/>
          <p:cNvSpPr/>
          <p:nvPr/>
        </p:nvSpPr>
        <p:spPr>
          <a:xfrm>
            <a:off x="4384804" y="3401316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erge 8"/>
          <p:cNvSpPr/>
          <p:nvPr/>
        </p:nvSpPr>
        <p:spPr>
          <a:xfrm>
            <a:off x="4383403" y="4404410"/>
            <a:ext cx="191687" cy="155766"/>
          </a:xfrm>
          <a:prstGeom prst="flowChartMer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ket 9"/>
          <p:cNvSpPr/>
          <p:nvPr/>
        </p:nvSpPr>
        <p:spPr>
          <a:xfrm>
            <a:off x="7942970" y="1521663"/>
            <a:ext cx="191686" cy="187965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/>
          <p:cNvSpPr/>
          <p:nvPr/>
        </p:nvSpPr>
        <p:spPr>
          <a:xfrm>
            <a:off x="7951606" y="3478464"/>
            <a:ext cx="183050" cy="138608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242479" y="2239094"/>
            <a:ext cx="395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1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99039" y="4082804"/>
            <a:ext cx="395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78553" y="5374926"/>
            <a:ext cx="569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1</a:t>
            </a:r>
            <a:r>
              <a:rPr lang="en-US" sz="1200" dirty="0" smtClean="0">
                <a:latin typeface="Arial"/>
                <a:cs typeface="Arial"/>
              </a:rPr>
              <a:t>: performed prior to this work (reported in Bowman et al., Traffic 2005)</a:t>
            </a:r>
          </a:p>
          <a:p>
            <a:r>
              <a:rPr lang="en-US" sz="1200" b="1" dirty="0" smtClean="0">
                <a:latin typeface="Arial"/>
                <a:cs typeface="Arial"/>
              </a:rPr>
              <a:t>2</a:t>
            </a:r>
            <a:r>
              <a:rPr lang="en-US" sz="1200" dirty="0" smtClean="0">
                <a:latin typeface="Arial"/>
                <a:cs typeface="Arial"/>
              </a:rPr>
              <a:t>: described in this manuscript  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3868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32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Flowchart of strain generation for sequencing  nitrosoguanidine-treated CU428 x B2086  Uniparental cytogamy cross to generate homozygous clones.  Identify exocytosis-deficient cells: UC602 is one such clone.  UC602 x CU427  Outcross to reduce mutagenized background  Uniparental cytogamy cross to generate homozygous clones, screened for exocytosis deficiency and cycloheximide resistance. UC620 is one such clone.   UC620 x IA264 Outcross to generate a pool of heterozygous F1 clones, from which cycloheximide-sensitive assortants were isolated  F1 x F1 (performed twice, starting from 4 independent F1 clones) To generate F2 pool of meiotic segregants  Identify 25 exocytosis-deficient F2 clones, and pool for sequencing.   </vt:lpstr>
    </vt:vector>
  </TitlesOfParts>
  <Company>Dept. of MGCB - U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Flowchart of strain generation  mutagenized CU428 x B2086   Uniparental cytogamy cross to generate homozygous clones screened for exocytosis deficiency.   UC602 was one such clone.  UC602 x CU427  Outcross to reduce mutagenized background  Uniparental cytogamy </dc:title>
  <dc:creator>Aaron Turkewitz</dc:creator>
  <cp:lastModifiedBy>Aaron Turkewitz</cp:lastModifiedBy>
  <cp:revision>10</cp:revision>
  <dcterms:created xsi:type="dcterms:W3CDTF">2016-05-31T17:18:53Z</dcterms:created>
  <dcterms:modified xsi:type="dcterms:W3CDTF">2016-06-01T16:14:19Z</dcterms:modified>
</cp:coreProperties>
</file>