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>
        <p:scale>
          <a:sx n="120" d="100"/>
          <a:sy n="120" d="100"/>
        </p:scale>
        <p:origin x="-130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17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46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2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6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12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32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28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64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65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6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9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Box 103"/>
          <p:cNvSpPr txBox="1"/>
          <p:nvPr/>
        </p:nvSpPr>
        <p:spPr>
          <a:xfrm>
            <a:off x="-68249" y="4419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(D)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-52347" y="3200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(C)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-47706" y="1828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(B)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-39755" y="424472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(A)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164"/>
          <p:cNvGrpSpPr/>
          <p:nvPr/>
        </p:nvGrpSpPr>
        <p:grpSpPr>
          <a:xfrm>
            <a:off x="40123" y="3474693"/>
            <a:ext cx="9052560" cy="881047"/>
            <a:chOff x="79878" y="4141863"/>
            <a:chExt cx="9052560" cy="844297"/>
          </a:xfrm>
        </p:grpSpPr>
        <p:grpSp>
          <p:nvGrpSpPr>
            <p:cNvPr id="6" name="Group 17"/>
            <p:cNvGrpSpPr/>
            <p:nvPr/>
          </p:nvGrpSpPr>
          <p:grpSpPr>
            <a:xfrm>
              <a:off x="79878" y="4211421"/>
              <a:ext cx="9052560" cy="741580"/>
              <a:chOff x="-103680" y="3997940"/>
              <a:chExt cx="12525375" cy="1079505"/>
            </a:xfrm>
          </p:grpSpPr>
          <p:cxnSp>
            <p:nvCxnSpPr>
              <p:cNvPr id="19" name="직선 연결선 61"/>
              <p:cNvCxnSpPr/>
              <p:nvPr/>
            </p:nvCxnSpPr>
            <p:spPr>
              <a:xfrm>
                <a:off x="-103680" y="4505940"/>
                <a:ext cx="12525375" cy="0"/>
              </a:xfrm>
              <a:prstGeom prst="line">
                <a:avLst/>
              </a:prstGeom>
              <a:ln w="190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오른쪽 화살표 64"/>
              <p:cNvSpPr/>
              <p:nvPr/>
            </p:nvSpPr>
            <p:spPr>
              <a:xfrm>
                <a:off x="941670" y="3997940"/>
                <a:ext cx="1898283" cy="1016000"/>
              </a:xfrm>
              <a:prstGeom prst="right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b="1" i="1" dirty="0" err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prhJ</a:t>
                </a:r>
                <a:endParaRPr lang="ko-KR" altLang="en-US" sz="10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오른쪽 화살표 65"/>
              <p:cNvSpPr/>
              <p:nvPr/>
            </p:nvSpPr>
            <p:spPr>
              <a:xfrm flipH="1">
                <a:off x="3314118" y="3997940"/>
                <a:ext cx="2668375" cy="1016000"/>
              </a:xfrm>
              <a:prstGeom prst="right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b="1" i="1" dirty="0" err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hrpG</a:t>
                </a:r>
                <a:endParaRPr lang="ko-KR" altLang="en-US" sz="10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7" name="직선 연결선 69"/>
              <p:cNvCxnSpPr/>
              <p:nvPr/>
            </p:nvCxnSpPr>
            <p:spPr>
              <a:xfrm>
                <a:off x="11383368" y="5077445"/>
                <a:ext cx="7237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오른쪽 화살표 74"/>
              <p:cNvSpPr/>
              <p:nvPr/>
            </p:nvSpPr>
            <p:spPr>
              <a:xfrm flipH="1">
                <a:off x="6705742" y="3997940"/>
                <a:ext cx="1624441" cy="1016000"/>
              </a:xfrm>
              <a:prstGeom prst="right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b="1" i="1" dirty="0" err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hpaB</a:t>
                </a:r>
                <a:endParaRPr lang="ko-KR" altLang="en-US" sz="10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오른쪽 화살표 75"/>
              <p:cNvSpPr/>
              <p:nvPr/>
            </p:nvSpPr>
            <p:spPr>
              <a:xfrm flipH="1">
                <a:off x="8484749" y="3997940"/>
                <a:ext cx="820670" cy="1015999"/>
              </a:xfrm>
              <a:prstGeom prst="right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오른쪽 화살표 76"/>
              <p:cNvSpPr/>
              <p:nvPr/>
            </p:nvSpPr>
            <p:spPr>
              <a:xfrm flipH="1">
                <a:off x="9989549" y="3997940"/>
                <a:ext cx="907023" cy="1016000"/>
              </a:xfrm>
              <a:prstGeom prst="right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0" name="Rectangle 59"/>
            <p:cNvSpPr/>
            <p:nvPr/>
          </p:nvSpPr>
          <p:spPr>
            <a:xfrm>
              <a:off x="8329653" y="4709161"/>
              <a:ext cx="62388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>
                  <a:latin typeface="Times New Roman" pitchFamily="18" charset="0"/>
                  <a:cs typeface="Times New Roman" pitchFamily="18" charset="0"/>
                </a:rPr>
                <a:t>200 </a:t>
              </a:r>
              <a:r>
                <a:rPr lang="en-US" altLang="ko-KR" sz="1200" b="1" dirty="0" err="1" smtClean="0">
                  <a:latin typeface="Times New Roman" pitchFamily="18" charset="0"/>
                  <a:cs typeface="Times New Roman" pitchFamily="18" charset="0"/>
                </a:rPr>
                <a:t>bp</a:t>
              </a:r>
              <a:endParaRPr lang="ko-KR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324600" y="4419600"/>
              <a:ext cx="609600" cy="26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err="1" smtClean="0">
                  <a:latin typeface="Times New Roman" pitchFamily="18" charset="0"/>
                  <a:cs typeface="Times New Roman" pitchFamily="18" charset="0"/>
                </a:rPr>
                <a:t>hrpZ</a:t>
              </a:r>
              <a:endParaRPr lang="en-US" sz="1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543800" y="4419600"/>
              <a:ext cx="609600" cy="26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err="1" smtClean="0">
                  <a:latin typeface="Times New Roman" pitchFamily="18" charset="0"/>
                  <a:cs typeface="Times New Roman" pitchFamily="18" charset="0"/>
                </a:rPr>
                <a:t>hrpY</a:t>
              </a:r>
              <a:endParaRPr lang="en-US" sz="1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0" name="순서도: 병합 1"/>
            <p:cNvSpPr/>
            <p:nvPr/>
          </p:nvSpPr>
          <p:spPr>
            <a:xfrm>
              <a:off x="2930805" y="4141863"/>
              <a:ext cx="149505" cy="248302"/>
            </a:xfrm>
            <a:prstGeom prst="flowChartMerg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Group 62"/>
          <p:cNvGrpSpPr/>
          <p:nvPr/>
        </p:nvGrpSpPr>
        <p:grpSpPr>
          <a:xfrm>
            <a:off x="0" y="825853"/>
            <a:ext cx="9052560" cy="1048667"/>
            <a:chOff x="15240" y="1090204"/>
            <a:chExt cx="9052560" cy="1206814"/>
          </a:xfrm>
        </p:grpSpPr>
        <p:grpSp>
          <p:nvGrpSpPr>
            <p:cNvPr id="16" name="Group 30"/>
            <p:cNvGrpSpPr/>
            <p:nvPr/>
          </p:nvGrpSpPr>
          <p:grpSpPr>
            <a:xfrm>
              <a:off x="15240" y="1090204"/>
              <a:ext cx="9052560" cy="1206814"/>
              <a:chOff x="-1870526" y="4484287"/>
              <a:chExt cx="15176984" cy="1501922"/>
            </a:xfrm>
          </p:grpSpPr>
          <p:cxnSp>
            <p:nvCxnSpPr>
              <p:cNvPr id="32" name="직선 연결선 44"/>
              <p:cNvCxnSpPr/>
              <p:nvPr/>
            </p:nvCxnSpPr>
            <p:spPr>
              <a:xfrm>
                <a:off x="-1870526" y="5085162"/>
                <a:ext cx="14341018" cy="0"/>
              </a:xfrm>
              <a:prstGeom prst="line">
                <a:avLst/>
              </a:prstGeom>
              <a:ln w="190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오른쪽 화살표 46"/>
              <p:cNvSpPr/>
              <p:nvPr/>
            </p:nvSpPr>
            <p:spPr>
              <a:xfrm>
                <a:off x="4081259" y="4577162"/>
                <a:ext cx="3973907" cy="1016000"/>
              </a:xfrm>
              <a:prstGeom prst="right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b="1" i="1" dirty="0" err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hppD</a:t>
                </a:r>
                <a:endParaRPr lang="ko-KR" altLang="en-US" sz="12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순서도: 병합 47"/>
              <p:cNvSpPr/>
              <p:nvPr/>
            </p:nvSpPr>
            <p:spPr>
              <a:xfrm>
                <a:off x="6687295" y="4484287"/>
                <a:ext cx="316308" cy="350208"/>
              </a:xfrm>
              <a:prstGeom prst="flowChartMerg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0" name="직선 연결선 49"/>
              <p:cNvCxnSpPr/>
              <p:nvPr/>
            </p:nvCxnSpPr>
            <p:spPr>
              <a:xfrm>
                <a:off x="12054485" y="5986209"/>
                <a:ext cx="7237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오른쪽 화살표 83"/>
              <p:cNvSpPr/>
              <p:nvPr/>
            </p:nvSpPr>
            <p:spPr>
              <a:xfrm flipH="1">
                <a:off x="8387992" y="4577162"/>
                <a:ext cx="1951098" cy="1016000"/>
              </a:xfrm>
              <a:prstGeom prst="right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RSc3104</a:t>
                </a:r>
                <a:endParaRPr lang="ko-KR" altLang="en-US" sz="12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" name="오른쪽 화살표 84"/>
              <p:cNvSpPr/>
              <p:nvPr/>
            </p:nvSpPr>
            <p:spPr>
              <a:xfrm flipH="1">
                <a:off x="1742960" y="4577162"/>
                <a:ext cx="1757705" cy="1016000"/>
              </a:xfrm>
              <a:prstGeom prst="right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RSc3102</a:t>
                </a:r>
                <a:endParaRPr lang="en-US" altLang="ko-KR" sz="12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오른쪽 화살표 87"/>
              <p:cNvSpPr/>
              <p:nvPr/>
            </p:nvSpPr>
            <p:spPr>
              <a:xfrm flipH="1">
                <a:off x="-1267308" y="4577163"/>
                <a:ext cx="1802686" cy="1016000"/>
              </a:xfrm>
              <a:prstGeom prst="right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Rsc3101</a:t>
                </a:r>
                <a:endParaRPr lang="ko-KR" altLang="en-US" sz="1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오른쪽 화살표 182"/>
              <p:cNvSpPr/>
              <p:nvPr/>
            </p:nvSpPr>
            <p:spPr>
              <a:xfrm flipH="1">
                <a:off x="10823265" y="4577162"/>
                <a:ext cx="2483193" cy="1016000"/>
              </a:xfrm>
              <a:prstGeom prst="right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b="1" i="1" dirty="0" err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gspC</a:t>
                </a:r>
                <a:endParaRPr lang="ko-KR" altLang="en-US" sz="12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1" name="Rectangle 60"/>
            <p:cNvSpPr/>
            <p:nvPr/>
          </p:nvSpPr>
          <p:spPr>
            <a:xfrm>
              <a:off x="8168640" y="1981328"/>
              <a:ext cx="62388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>
                  <a:latin typeface="Times New Roman" pitchFamily="18" charset="0"/>
                  <a:cs typeface="Times New Roman" pitchFamily="18" charset="0"/>
                </a:rPr>
                <a:t>200 </a:t>
              </a:r>
              <a:r>
                <a:rPr lang="en-US" altLang="ko-KR" sz="1200" b="1" dirty="0" err="1" smtClean="0">
                  <a:latin typeface="Times New Roman" pitchFamily="18" charset="0"/>
                  <a:cs typeface="Times New Roman" pitchFamily="18" charset="0"/>
                </a:rPr>
                <a:t>bp</a:t>
              </a:r>
              <a:endParaRPr lang="ko-KR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" name="Group 200"/>
          <p:cNvGrpSpPr/>
          <p:nvPr/>
        </p:nvGrpSpPr>
        <p:grpSpPr>
          <a:xfrm>
            <a:off x="0" y="4781453"/>
            <a:ext cx="9052560" cy="1035847"/>
            <a:chOff x="91440" y="5574588"/>
            <a:chExt cx="9052560" cy="1164062"/>
          </a:xfrm>
        </p:grpSpPr>
        <p:grpSp>
          <p:nvGrpSpPr>
            <p:cNvPr id="18" name="Group 43"/>
            <p:cNvGrpSpPr/>
            <p:nvPr/>
          </p:nvGrpSpPr>
          <p:grpSpPr>
            <a:xfrm>
              <a:off x="91440" y="5638804"/>
              <a:ext cx="9052560" cy="1099846"/>
              <a:chOff x="-1400749" y="4769475"/>
              <a:chExt cx="14341018" cy="1418473"/>
            </a:xfrm>
          </p:grpSpPr>
          <p:cxnSp>
            <p:nvCxnSpPr>
              <p:cNvPr id="54" name="직선 연결선 49"/>
              <p:cNvCxnSpPr/>
              <p:nvPr/>
            </p:nvCxnSpPr>
            <p:spPr>
              <a:xfrm>
                <a:off x="12042900" y="6187948"/>
                <a:ext cx="72374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" name="Group 54"/>
              <p:cNvGrpSpPr/>
              <p:nvPr/>
            </p:nvGrpSpPr>
            <p:grpSpPr>
              <a:xfrm>
                <a:off x="-1400749" y="4769475"/>
                <a:ext cx="14341018" cy="1016001"/>
                <a:chOff x="-1400749" y="4769475"/>
                <a:chExt cx="14341018" cy="1016001"/>
              </a:xfrm>
            </p:grpSpPr>
            <p:cxnSp>
              <p:nvCxnSpPr>
                <p:cNvPr id="47" name="직선 연결선 44"/>
                <p:cNvCxnSpPr/>
                <p:nvPr/>
              </p:nvCxnSpPr>
              <p:spPr>
                <a:xfrm>
                  <a:off x="-1400749" y="5277476"/>
                  <a:ext cx="14341018" cy="0"/>
                </a:xfrm>
                <a:prstGeom prst="line">
                  <a:avLst/>
                </a:prstGeom>
                <a:ln w="190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8" name="오른쪽 화살표 46"/>
                <p:cNvSpPr/>
                <p:nvPr/>
              </p:nvSpPr>
              <p:spPr>
                <a:xfrm flipH="1">
                  <a:off x="4810596" y="4769476"/>
                  <a:ext cx="3423239" cy="1016000"/>
                </a:xfrm>
                <a:prstGeom prst="rightArrow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200" b="1" i="1" dirty="0" err="1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oxyR</a:t>
                  </a:r>
                  <a:endParaRPr lang="ko-KR" altLang="en-US" sz="1200" b="1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0" name="오른쪽 화살표 83"/>
                <p:cNvSpPr/>
                <p:nvPr/>
              </p:nvSpPr>
              <p:spPr>
                <a:xfrm flipH="1">
                  <a:off x="10389449" y="4769476"/>
                  <a:ext cx="1951098" cy="1016000"/>
                </a:xfrm>
                <a:prstGeom prst="rightArrow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000" b="1" dirty="0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RSc2691</a:t>
                  </a:r>
                  <a:endParaRPr lang="ko-KR" altLang="en-US" sz="10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1" name="오른쪽 화살표 84"/>
                <p:cNvSpPr/>
                <p:nvPr/>
              </p:nvSpPr>
              <p:spPr>
                <a:xfrm flipH="1">
                  <a:off x="3118276" y="4769476"/>
                  <a:ext cx="899715" cy="1016000"/>
                </a:xfrm>
                <a:prstGeom prst="rightArrow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2" name="오른쪽 화살표 85"/>
                <p:cNvSpPr/>
                <p:nvPr/>
              </p:nvSpPr>
              <p:spPr>
                <a:xfrm flipH="1">
                  <a:off x="2039713" y="4769475"/>
                  <a:ext cx="866439" cy="1015999"/>
                </a:xfrm>
                <a:prstGeom prst="rightArrow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3" name="오른쪽 화살표 87"/>
                <p:cNvSpPr/>
                <p:nvPr/>
              </p:nvSpPr>
              <p:spPr>
                <a:xfrm flipH="1">
                  <a:off x="-334571" y="4769476"/>
                  <a:ext cx="1801270" cy="1016000"/>
                </a:xfrm>
                <a:prstGeom prst="rightArrow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200" b="1" i="1" dirty="0" err="1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dps</a:t>
                  </a:r>
                  <a:endParaRPr lang="en-US" altLang="ko-KR" sz="1200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58" name="Rectangle 57"/>
            <p:cNvSpPr/>
            <p:nvPr/>
          </p:nvSpPr>
          <p:spPr>
            <a:xfrm>
              <a:off x="8506564" y="6456892"/>
              <a:ext cx="585417" cy="2770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>
                  <a:latin typeface="Times New Roman" pitchFamily="18" charset="0"/>
                  <a:cs typeface="Times New Roman" pitchFamily="18" charset="0"/>
                </a:rPr>
                <a:t>200bp</a:t>
              </a:r>
              <a:endParaRPr lang="ko-KR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362200" y="5765839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RSc</a:t>
              </a:r>
              <a:endParaRPr lang="en-US" sz="12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2688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048000" y="5791200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RSc</a:t>
              </a:r>
              <a:endParaRPr lang="en-US" sz="12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2689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2" name="순서도: 병합 1"/>
            <p:cNvSpPr/>
            <p:nvPr/>
          </p:nvSpPr>
          <p:spPr>
            <a:xfrm>
              <a:off x="5138925" y="5574588"/>
              <a:ext cx="149505" cy="248302"/>
            </a:xfrm>
            <a:prstGeom prst="flowChartMerg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" name="Group 163"/>
          <p:cNvGrpSpPr/>
          <p:nvPr/>
        </p:nvGrpSpPr>
        <p:grpSpPr>
          <a:xfrm>
            <a:off x="49281" y="2256066"/>
            <a:ext cx="9052560" cy="1051686"/>
            <a:chOff x="65183" y="2578564"/>
            <a:chExt cx="9052560" cy="1155238"/>
          </a:xfrm>
        </p:grpSpPr>
        <p:grpSp>
          <p:nvGrpSpPr>
            <p:cNvPr id="28" name="Group 3"/>
            <p:cNvGrpSpPr/>
            <p:nvPr/>
          </p:nvGrpSpPr>
          <p:grpSpPr>
            <a:xfrm>
              <a:off x="65183" y="2578564"/>
              <a:ext cx="9052560" cy="1155238"/>
              <a:chOff x="-2506653" y="3749621"/>
              <a:chExt cx="19152499" cy="1471640"/>
            </a:xfrm>
          </p:grpSpPr>
          <p:cxnSp>
            <p:nvCxnSpPr>
              <p:cNvPr id="5" name="직선 연결선 15"/>
              <p:cNvCxnSpPr/>
              <p:nvPr/>
            </p:nvCxnSpPr>
            <p:spPr>
              <a:xfrm>
                <a:off x="-200025" y="4324976"/>
                <a:ext cx="12525375" cy="0"/>
              </a:xfrm>
              <a:prstGeom prst="line">
                <a:avLst/>
              </a:prstGeom>
              <a:ln w="190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9" name="Group 119"/>
              <p:cNvGrpSpPr/>
              <p:nvPr/>
            </p:nvGrpSpPr>
            <p:grpSpPr>
              <a:xfrm>
                <a:off x="-2506653" y="3749621"/>
                <a:ext cx="19152499" cy="1471640"/>
                <a:chOff x="-2506653" y="3749621"/>
                <a:chExt cx="19152499" cy="1471640"/>
              </a:xfrm>
            </p:grpSpPr>
            <p:sp>
              <p:nvSpPr>
                <p:cNvPr id="7" name="오른쪽 화살표 8"/>
                <p:cNvSpPr/>
                <p:nvPr/>
              </p:nvSpPr>
              <p:spPr>
                <a:xfrm>
                  <a:off x="1049801" y="3816976"/>
                  <a:ext cx="2919600" cy="1016000"/>
                </a:xfrm>
                <a:prstGeom prst="rightArrow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altLang="ko-KR" b="1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US" altLang="ko-KR" b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altLang="ko-KR" sz="1200" b="1" dirty="0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RSC1206</a:t>
                  </a:r>
                </a:p>
                <a:p>
                  <a:pPr algn="ctr"/>
                  <a:endParaRPr lang="ko-KR" altLang="en-US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" name="오른쪽 화살표 35"/>
                <p:cNvSpPr/>
                <p:nvPr/>
              </p:nvSpPr>
              <p:spPr>
                <a:xfrm>
                  <a:off x="-2506653" y="3816976"/>
                  <a:ext cx="3465050" cy="1016000"/>
                </a:xfrm>
                <a:prstGeom prst="rightArrow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200" b="1" dirty="0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RSc1205</a:t>
                  </a:r>
                  <a:endParaRPr lang="ko-KR" altLang="en-US" sz="12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" name="오른쪽 화살표 41"/>
                <p:cNvSpPr/>
                <p:nvPr/>
              </p:nvSpPr>
              <p:spPr>
                <a:xfrm>
                  <a:off x="3976691" y="3816974"/>
                  <a:ext cx="3971922" cy="1016000"/>
                </a:xfrm>
                <a:prstGeom prst="rightArrow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200" b="1" i="1" dirty="0" err="1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rpoS</a:t>
                  </a:r>
                  <a:endParaRPr lang="ko-KR" altLang="en-US" sz="1200" b="1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" name="오른쪽 화살표 42"/>
                <p:cNvSpPr/>
                <p:nvPr/>
              </p:nvSpPr>
              <p:spPr>
                <a:xfrm flipH="1">
                  <a:off x="8078307" y="3816976"/>
                  <a:ext cx="3168333" cy="1016000"/>
                </a:xfrm>
                <a:prstGeom prst="rightArrow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200" b="1" dirty="0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RSc1208</a:t>
                  </a:r>
                  <a:endParaRPr lang="ko-KR" altLang="en-US" sz="12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" name="오른쪽 화살표 43"/>
                <p:cNvSpPr/>
                <p:nvPr/>
              </p:nvSpPr>
              <p:spPr>
                <a:xfrm>
                  <a:off x="11784920" y="3816976"/>
                  <a:ext cx="4860926" cy="1016000"/>
                </a:xfrm>
                <a:prstGeom prst="rightArrow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200" b="1" i="1" dirty="0" err="1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rumA</a:t>
                  </a:r>
                  <a:endParaRPr lang="ko-KR" altLang="en-US" sz="1000" b="1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2" name="순서도: 병합 1"/>
                <p:cNvSpPr/>
                <p:nvPr/>
              </p:nvSpPr>
              <p:spPr>
                <a:xfrm>
                  <a:off x="4546933" y="3749621"/>
                  <a:ext cx="316308" cy="316308"/>
                </a:xfrm>
                <a:prstGeom prst="flowChartMerg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4" name="직선 연결선 4"/>
                <p:cNvCxnSpPr/>
                <p:nvPr/>
              </p:nvCxnSpPr>
              <p:spPr>
                <a:xfrm>
                  <a:off x="15089235" y="5221261"/>
                  <a:ext cx="723741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9" name="Rectangle 58"/>
            <p:cNvSpPr/>
            <p:nvPr/>
          </p:nvSpPr>
          <p:spPr>
            <a:xfrm>
              <a:off x="8245502" y="3456801"/>
              <a:ext cx="62388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>
                  <a:latin typeface="Times New Roman" pitchFamily="18" charset="0"/>
                  <a:cs typeface="Times New Roman" pitchFamily="18" charset="0"/>
                </a:rPr>
                <a:t>200 </a:t>
              </a:r>
              <a:r>
                <a:rPr lang="en-US" altLang="ko-KR" sz="1200" b="1" dirty="0" err="1" smtClean="0">
                  <a:latin typeface="Times New Roman" pitchFamily="18" charset="0"/>
                  <a:cs typeface="Times New Roman" pitchFamily="18" charset="0"/>
                </a:rPr>
                <a:t>bp</a:t>
              </a:r>
              <a:endParaRPr lang="ko-KR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6" name="TextBox 165"/>
          <p:cNvSpPr txBox="1"/>
          <p:nvPr/>
        </p:nvSpPr>
        <p:spPr>
          <a:xfrm>
            <a:off x="228600" y="59436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S1 Fig.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Transposon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insertion site in different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pyomelanin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-deficient mutant strains of  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R. </a:t>
            </a:r>
            <a:r>
              <a:rPr lang="en-US" sz="1200" b="1" i="1" dirty="0" err="1" smtClean="0">
                <a:latin typeface="Times New Roman" pitchFamily="18" charset="0"/>
                <a:cs typeface="Times New Roman" pitchFamily="18" charset="0"/>
              </a:rPr>
              <a:t>solanacearum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Transposon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insertion site in the genome of  the four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pyomelanin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-deficient mutants of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solanacearum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(A) SL341D, (B) SL341S, (C) SL341G, (D) SL341R. The inverted triangle above each gene indicate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insertion site and the number above the triangle suggests the number of time mutant selected from different transposon pools.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2792236" y="3232204"/>
            <a:ext cx="37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(2)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029200" y="585747"/>
            <a:ext cx="37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(3)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3277930" y="2009001"/>
            <a:ext cx="37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(3)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" name="순서도: 병합 1"/>
          <p:cNvSpPr/>
          <p:nvPr/>
        </p:nvSpPr>
        <p:spPr>
          <a:xfrm>
            <a:off x="3821843" y="2265347"/>
            <a:ext cx="149505" cy="226045"/>
          </a:xfrm>
          <a:prstGeom prst="flowChartMerg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4" name="TextBox 173"/>
          <p:cNvSpPr txBox="1"/>
          <p:nvPr/>
        </p:nvSpPr>
        <p:spPr>
          <a:xfrm>
            <a:off x="3717897" y="2020955"/>
            <a:ext cx="37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(1)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5" name="순서도: 병합 1"/>
          <p:cNvSpPr/>
          <p:nvPr/>
        </p:nvSpPr>
        <p:spPr>
          <a:xfrm>
            <a:off x="3584295" y="2246245"/>
            <a:ext cx="149505" cy="226045"/>
          </a:xfrm>
          <a:prstGeom prst="flowChartMerg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TextBox 176"/>
          <p:cNvSpPr txBox="1"/>
          <p:nvPr/>
        </p:nvSpPr>
        <p:spPr>
          <a:xfrm>
            <a:off x="3485987" y="2009001"/>
            <a:ext cx="37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(1)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4953000" y="4548147"/>
            <a:ext cx="37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(1)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TextBox 5"/>
          <p:cNvSpPr txBox="1"/>
          <p:nvPr/>
        </p:nvSpPr>
        <p:spPr>
          <a:xfrm>
            <a:off x="73278" y="153888"/>
            <a:ext cx="38376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[S1 Fig, Ahmad et al.]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6095</TotalTime>
  <Words>148</Words>
  <Application>Microsoft Office PowerPoint</Application>
  <PresentationFormat>화면 슬라이드 쇼(4:3)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 seung yeup</dc:creator>
  <cp:lastModifiedBy>Seon-Woo Lee</cp:lastModifiedBy>
  <cp:revision>498</cp:revision>
  <dcterms:created xsi:type="dcterms:W3CDTF">2016-01-25T07:30:58Z</dcterms:created>
  <dcterms:modified xsi:type="dcterms:W3CDTF">2016-07-30T02:09:37Z</dcterms:modified>
</cp:coreProperties>
</file>