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 showGuides="1">
      <p:cViewPr>
        <p:scale>
          <a:sx n="120" d="100"/>
          <a:sy n="120" d="100"/>
        </p:scale>
        <p:origin x="-1302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0DB5-EC2C-44C4-8FDE-24046CE60A12}" type="datetimeFigureOut">
              <a:rPr lang="en-US" smtClean="0"/>
              <a:pPr/>
              <a:t>7/30/2016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AEDE-5BF5-4229-8AD5-E2AE2CCB9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179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0DB5-EC2C-44C4-8FDE-24046CE60A12}" type="datetimeFigureOut">
              <a:rPr lang="en-US" smtClean="0"/>
              <a:pPr/>
              <a:t>7/30/2016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AEDE-5BF5-4229-8AD5-E2AE2CCB9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469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0DB5-EC2C-44C4-8FDE-24046CE60A12}" type="datetimeFigureOut">
              <a:rPr lang="en-US" smtClean="0"/>
              <a:pPr/>
              <a:t>7/30/2016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AEDE-5BF5-4229-8AD5-E2AE2CCB9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723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0DB5-EC2C-44C4-8FDE-24046CE60A12}" type="datetimeFigureOut">
              <a:rPr lang="en-US" smtClean="0"/>
              <a:pPr/>
              <a:t>7/30/2016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AEDE-5BF5-4229-8AD5-E2AE2CCB9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661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0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5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0DB5-EC2C-44C4-8FDE-24046CE60A12}" type="datetimeFigureOut">
              <a:rPr lang="en-US" smtClean="0"/>
              <a:pPr/>
              <a:t>7/30/2016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AEDE-5BF5-4229-8AD5-E2AE2CCB9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807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0DB5-EC2C-44C4-8FDE-24046CE60A12}" type="datetimeFigureOut">
              <a:rPr lang="en-US" smtClean="0"/>
              <a:pPr/>
              <a:t>7/30/2016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AEDE-5BF5-4229-8AD5-E2AE2CCB9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912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0DB5-EC2C-44C4-8FDE-24046CE60A12}" type="datetimeFigureOut">
              <a:rPr lang="en-US" smtClean="0"/>
              <a:pPr/>
              <a:t>7/30/2016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AEDE-5BF5-4229-8AD5-E2AE2CCB9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321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0DB5-EC2C-44C4-8FDE-24046CE60A12}" type="datetimeFigureOut">
              <a:rPr lang="en-US" smtClean="0"/>
              <a:pPr/>
              <a:t>7/30/2016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AEDE-5BF5-4229-8AD5-E2AE2CCB9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288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0DB5-EC2C-44C4-8FDE-24046CE60A12}" type="datetimeFigureOut">
              <a:rPr lang="en-US" smtClean="0"/>
              <a:pPr/>
              <a:t>7/30/2016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AEDE-5BF5-4229-8AD5-E2AE2CCB9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664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0DB5-EC2C-44C4-8FDE-24046CE60A12}" type="datetimeFigureOut">
              <a:rPr lang="en-US" smtClean="0"/>
              <a:pPr/>
              <a:t>7/30/2016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AEDE-5BF5-4229-8AD5-E2AE2CCB9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365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70DB5-EC2C-44C4-8FDE-24046CE60A12}" type="datetimeFigureOut">
              <a:rPr lang="en-US" smtClean="0"/>
              <a:pPr/>
              <a:t>7/30/2016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5AEDE-5BF5-4229-8AD5-E2AE2CCB9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66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70DB5-EC2C-44C4-8FDE-24046CE60A12}" type="datetimeFigureOut">
              <a:rPr lang="en-US" smtClean="0"/>
              <a:pPr/>
              <a:t>7/30/2016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5AEDE-5BF5-4229-8AD5-E2AE2CCB90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09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>
          <a:xfrm>
            <a:off x="331058" y="5659696"/>
            <a:ext cx="8532253" cy="830997"/>
          </a:xfrm>
          <a:prstGeom prst="rect">
            <a:avLst/>
          </a:prstGeom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en-US" sz="1200" b="1" smtClean="0">
                <a:latin typeface="Times New Roman" pitchFamily="18" charset="0"/>
                <a:cs typeface="Times New Roman" pitchFamily="18" charset="0"/>
              </a:rPr>
              <a:t>S3 Fig. 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HPLC analysis for HGA detection.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HPLC analysis of the culture filtrate of 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R. </a:t>
            </a:r>
            <a:r>
              <a:rPr lang="en-US" sz="1200" i="1" dirty="0" err="1" smtClean="0">
                <a:latin typeface="Times New Roman" pitchFamily="18" charset="0"/>
                <a:cs typeface="Times New Roman" pitchFamily="18" charset="0"/>
              </a:rPr>
              <a:t>solanacearum</a:t>
            </a:r>
            <a:r>
              <a:rPr lang="en-US" sz="1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mutants for the detection of HGA, an intermediate for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pyomelanin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synthesis. (A, B) Culture filtrate analysis of SL341S after 48 and 72 h growth, respectively, (C, D) SL341R culture filtrate analysis after 48 and 72 h growth, respectively (E, F) Culture filtrate analysis of SL341G after 48 and 72 h growth, respectively.</a:t>
            </a:r>
            <a:endParaRPr lang="en-US" sz="1200" dirty="0"/>
          </a:p>
        </p:txBody>
      </p:sp>
      <p:grpSp>
        <p:nvGrpSpPr>
          <p:cNvPr id="45" name="Group 44"/>
          <p:cNvGrpSpPr/>
          <p:nvPr/>
        </p:nvGrpSpPr>
        <p:grpSpPr>
          <a:xfrm>
            <a:off x="-57150" y="729963"/>
            <a:ext cx="9048750" cy="4846008"/>
            <a:chOff x="-57151" y="954000"/>
            <a:chExt cx="9049001" cy="4284688"/>
          </a:xfrm>
        </p:grpSpPr>
        <p:grpSp>
          <p:nvGrpSpPr>
            <p:cNvPr id="29" name="Group 28"/>
            <p:cNvGrpSpPr/>
            <p:nvPr/>
          </p:nvGrpSpPr>
          <p:grpSpPr>
            <a:xfrm>
              <a:off x="9524" y="1055712"/>
              <a:ext cx="2989534" cy="3034252"/>
              <a:chOff x="86881" y="869620"/>
              <a:chExt cx="3242499" cy="2868674"/>
            </a:xfrm>
          </p:grpSpPr>
          <p:pic>
            <p:nvPicPr>
              <p:cNvPr id="3" name="Picture 2"/>
              <p:cNvPicPr preferRelativeResize="0">
                <a:picLocks noChangeArrowheads="1"/>
              </p:cNvPicPr>
              <p:nvPr/>
            </p:nvPicPr>
            <p:blipFill>
              <a:blip r:embed="rId2" cstate="print"/>
              <a:srcRect r="39539"/>
              <a:stretch>
                <a:fillRect/>
              </a:stretch>
            </p:blipFill>
            <p:spPr bwMode="auto">
              <a:xfrm>
                <a:off x="337364" y="1058827"/>
                <a:ext cx="2975321" cy="13226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4" name="TextBox 13"/>
              <p:cNvSpPr txBox="1"/>
              <p:nvPr/>
            </p:nvSpPr>
            <p:spPr>
              <a:xfrm>
                <a:off x="601256" y="1293394"/>
                <a:ext cx="1143000" cy="26188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SL341S-48h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249856" y="3505510"/>
                <a:ext cx="2079524" cy="232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>
                    <a:latin typeface="Times New Roman" pitchFamily="18" charset="0"/>
                    <a:cs typeface="Times New Roman" pitchFamily="18" charset="0"/>
                  </a:rPr>
                  <a:t>Retention Time (min)</a:t>
                </a:r>
                <a:endParaRPr lang="en-US" sz="1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 rot="16200000">
                <a:off x="-349151" y="1305652"/>
                <a:ext cx="1172502" cy="3004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err="1" smtClean="0">
                    <a:latin typeface="Times New Roman" pitchFamily="18" charset="0"/>
                    <a:cs typeface="Times New Roman" pitchFamily="18" charset="0"/>
                  </a:rPr>
                  <a:t>mAU</a:t>
                </a: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(290nm</a:t>
                </a:r>
                <a:r>
                  <a:rPr lang="en-US" sz="1000" dirty="0" smtClean="0"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lang="en-US" sz="1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3194258" y="1251620"/>
              <a:ext cx="3093908" cy="3399154"/>
              <a:chOff x="3194258" y="1082281"/>
              <a:chExt cx="3093908" cy="3399154"/>
            </a:xfrm>
          </p:grpSpPr>
          <p:pic>
            <p:nvPicPr>
              <p:cNvPr id="1028" name="Picture 4"/>
              <p:cNvPicPr preferRelativeResize="0">
                <a:picLocks noChangeArrowheads="1"/>
              </p:cNvPicPr>
              <p:nvPr/>
            </p:nvPicPr>
            <p:blipFill>
              <a:blip r:embed="rId3" cstate="print"/>
              <a:srcRect r="30688"/>
              <a:stretch>
                <a:fillRect/>
              </a:stretch>
            </p:blipFill>
            <p:spPr bwMode="auto">
              <a:xfrm>
                <a:off x="3194258" y="1082281"/>
                <a:ext cx="2743200" cy="13990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3402102" y="1351929"/>
                <a:ext cx="1143000" cy="27699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SL341R-48hr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 rot="16200000">
                <a:off x="5563418" y="3756687"/>
                <a:ext cx="117249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err="1" smtClean="0">
                    <a:latin typeface="Times New Roman" pitchFamily="18" charset="0"/>
                    <a:cs typeface="Times New Roman" pitchFamily="18" charset="0"/>
                  </a:rPr>
                  <a:t>mAU</a:t>
                </a: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(290nm)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721100" y="2455925"/>
                <a:ext cx="207952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Retention Time (min)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2974054" y="3548590"/>
              <a:ext cx="2996512" cy="1672961"/>
              <a:chOff x="2813181" y="2972834"/>
              <a:chExt cx="2996512" cy="1672961"/>
            </a:xfrm>
          </p:grpSpPr>
          <p:pic>
            <p:nvPicPr>
              <p:cNvPr id="1029" name="Picture 5"/>
              <p:cNvPicPr preferRelativeResize="0">
                <a:picLocks noChangeArrowheads="1"/>
              </p:cNvPicPr>
              <p:nvPr/>
            </p:nvPicPr>
            <p:blipFill>
              <a:blip r:embed="rId4" cstate="print"/>
              <a:srcRect r="39113"/>
              <a:stretch>
                <a:fillRect/>
              </a:stretch>
            </p:blipFill>
            <p:spPr bwMode="auto">
              <a:xfrm>
                <a:off x="3066492" y="2994872"/>
                <a:ext cx="2743201" cy="1399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1" name="TextBox 10"/>
              <p:cNvSpPr txBox="1"/>
              <p:nvPr/>
            </p:nvSpPr>
            <p:spPr>
              <a:xfrm>
                <a:off x="3231015" y="3409892"/>
                <a:ext cx="1143001" cy="276998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SL341R-72hr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3707772" y="4399574"/>
                <a:ext cx="207952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Retention Time (min)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 rot="16200000">
                <a:off x="2365432" y="3420583"/>
                <a:ext cx="117249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err="1" smtClean="0">
                    <a:latin typeface="Times New Roman" pitchFamily="18" charset="0"/>
                    <a:cs typeface="Times New Roman" pitchFamily="18" charset="0"/>
                  </a:rPr>
                  <a:t>mAU</a:t>
                </a: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(290nm)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5984719" y="1144622"/>
              <a:ext cx="2957929" cy="1729181"/>
              <a:chOff x="3298785" y="2543661"/>
              <a:chExt cx="2957929" cy="1729181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4174654" y="4026621"/>
                <a:ext cx="207952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Retention Time (min)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 rot="16200000">
                <a:off x="2851038" y="2991408"/>
                <a:ext cx="117249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err="1" smtClean="0">
                    <a:latin typeface="Times New Roman" pitchFamily="18" charset="0"/>
                    <a:cs typeface="Times New Roman" pitchFamily="18" charset="0"/>
                  </a:rPr>
                  <a:t>mAU</a:t>
                </a: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(290nm)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53" name="Picture 2"/>
              <p:cNvPicPr preferRelativeResize="0">
                <a:picLocks noChangeArrowheads="1"/>
              </p:cNvPicPr>
              <p:nvPr/>
            </p:nvPicPr>
            <p:blipFill>
              <a:blip r:embed="rId5" cstate="print"/>
              <a:srcRect r="39417"/>
              <a:stretch>
                <a:fillRect/>
              </a:stretch>
            </p:blipFill>
            <p:spPr bwMode="auto">
              <a:xfrm>
                <a:off x="3513515" y="2623697"/>
                <a:ext cx="2743199" cy="13990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54" name="TextBox 53"/>
              <p:cNvSpPr txBox="1"/>
              <p:nvPr/>
            </p:nvSpPr>
            <p:spPr>
              <a:xfrm>
                <a:off x="3794040" y="2924040"/>
                <a:ext cx="1143000" cy="27699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SL341G-48hr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2931482" y="1133826"/>
              <a:ext cx="6060368" cy="4104862"/>
              <a:chOff x="1598394" y="2142752"/>
              <a:chExt cx="5864183" cy="4104862"/>
            </a:xfrm>
          </p:grpSpPr>
          <p:pic>
            <p:nvPicPr>
              <p:cNvPr id="2" name="Picture 2"/>
              <p:cNvPicPr preferRelativeResize="0">
                <a:picLocks noChangeArrowheads="1"/>
              </p:cNvPicPr>
              <p:nvPr/>
            </p:nvPicPr>
            <p:blipFill>
              <a:blip r:embed="rId6" cstate="print"/>
              <a:srcRect r="39189"/>
              <a:stretch>
                <a:fillRect/>
              </a:stretch>
            </p:blipFill>
            <p:spPr bwMode="auto">
              <a:xfrm>
                <a:off x="4769793" y="4586687"/>
                <a:ext cx="2654400" cy="1399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5030437" y="4950774"/>
                <a:ext cx="1142998" cy="27699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SL341G-72hr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5383056" y="6001393"/>
                <a:ext cx="207952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Retention Time (min)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 rot="16200000">
                <a:off x="1146162" y="2594984"/>
                <a:ext cx="1172495" cy="2680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err="1" smtClean="0">
                    <a:latin typeface="Times New Roman" pitchFamily="18" charset="0"/>
                    <a:cs typeface="Times New Roman" pitchFamily="18" charset="0"/>
                  </a:rPr>
                  <a:t>mAU</a:t>
                </a: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(290nm)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-1" y="987776"/>
              <a:ext cx="491067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(A)</a:t>
              </a:r>
              <a:endParaRPr 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-57151" y="3300763"/>
              <a:ext cx="499533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(B)</a:t>
              </a:r>
              <a:endParaRPr 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890317" y="954000"/>
              <a:ext cx="499533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(C)</a:t>
              </a:r>
              <a:endParaRPr 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464994" y="3852542"/>
              <a:ext cx="4995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(D)</a:t>
              </a:r>
              <a:endParaRPr 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951913" y="3279866"/>
              <a:ext cx="49953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(D)</a:t>
              </a:r>
              <a:endParaRPr 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038399" y="3270742"/>
              <a:ext cx="499533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(F)</a:t>
              </a:r>
              <a:endParaRPr lang="en-US" sz="1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49" name="Group 48"/>
            <p:cNvGrpSpPr/>
            <p:nvPr/>
          </p:nvGrpSpPr>
          <p:grpSpPr>
            <a:xfrm>
              <a:off x="-27117" y="2647114"/>
              <a:ext cx="3004080" cy="2571332"/>
              <a:chOff x="32152" y="2740251"/>
              <a:chExt cx="3004080" cy="2571332"/>
            </a:xfrm>
          </p:grpSpPr>
          <p:sp>
            <p:nvSpPr>
              <p:cNvPr id="46" name="TextBox 45"/>
              <p:cNvSpPr txBox="1"/>
              <p:nvPr/>
            </p:nvSpPr>
            <p:spPr>
              <a:xfrm>
                <a:off x="910172" y="5034584"/>
                <a:ext cx="159173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Retention time (min)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588666" y="3894144"/>
                <a:ext cx="110066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SL341S-72hr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59" name="Picture 3"/>
              <p:cNvPicPr preferRelativeResize="0">
                <a:picLocks noChangeArrowheads="1"/>
              </p:cNvPicPr>
              <p:nvPr/>
            </p:nvPicPr>
            <p:blipFill>
              <a:blip r:embed="rId7" cstate="print"/>
              <a:srcRect r="38811"/>
              <a:stretch>
                <a:fillRect/>
              </a:stretch>
            </p:blipFill>
            <p:spPr bwMode="auto">
              <a:xfrm>
                <a:off x="293031" y="3650003"/>
                <a:ext cx="2743201" cy="139902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60" name="TextBox 59"/>
              <p:cNvSpPr txBox="1"/>
              <p:nvPr/>
            </p:nvSpPr>
            <p:spPr>
              <a:xfrm>
                <a:off x="866046" y="2740251"/>
                <a:ext cx="159173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Retention time (min)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 rot="16200000">
                <a:off x="-336508" y="4177896"/>
                <a:ext cx="101431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err="1" smtClean="0">
                    <a:latin typeface="Times New Roman" pitchFamily="18" charset="0"/>
                    <a:cs typeface="Times New Roman" pitchFamily="18" charset="0"/>
                  </a:rPr>
                  <a:t>mAU</a:t>
                </a:r>
                <a:r>
                  <a:rPr lang="en-US" sz="1200" dirty="0" smtClean="0">
                    <a:latin typeface="Times New Roman" pitchFamily="18" charset="0"/>
                    <a:cs typeface="Times New Roman" pitchFamily="18" charset="0"/>
                  </a:rPr>
                  <a:t>(290nm)</a:t>
                </a:r>
                <a:endParaRPr lang="en-US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40" name="TextBox 5"/>
          <p:cNvSpPr txBox="1"/>
          <p:nvPr/>
        </p:nvSpPr>
        <p:spPr>
          <a:xfrm>
            <a:off x="44754" y="153888"/>
            <a:ext cx="38376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[S3 Fig, Ahmad et al.]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96885" y="3853913"/>
            <a:ext cx="1053827" cy="276998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SL341S-72h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001819" y="686868"/>
            <a:ext cx="4995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(E)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6095</TotalTime>
  <Words>170</Words>
  <Application>Microsoft Office PowerPoint</Application>
  <PresentationFormat>화면 슬라이드 쇼(4:3)</PresentationFormat>
  <Paragraphs>29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Lee seung yeup</dc:creator>
  <cp:lastModifiedBy>Seon-Woo Lee</cp:lastModifiedBy>
  <cp:revision>498</cp:revision>
  <dcterms:created xsi:type="dcterms:W3CDTF">2016-01-25T07:30:58Z</dcterms:created>
  <dcterms:modified xsi:type="dcterms:W3CDTF">2016-07-30T02:10:25Z</dcterms:modified>
</cp:coreProperties>
</file>