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/>
    <p:restoredTop sz="97316" autoAdjust="0"/>
  </p:normalViewPr>
  <p:slideViewPr>
    <p:cSldViewPr>
      <p:cViewPr>
        <p:scale>
          <a:sx n="150" d="100"/>
          <a:sy n="150" d="100"/>
        </p:scale>
        <p:origin x="2112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Publications\Bot%20circadian\KD%20data\qPCR%20Shan%20RI%20analysed%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'RQ calcs'!$T$4</c:f>
              <c:strCache>
                <c:ptCount val="1"/>
                <c:pt idx="0">
                  <c:v>TUB/PUX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'RQ calcs'!$U$5:$U$6</c:f>
                <c:numCache>
                  <c:formatCode>General</c:formatCode>
                  <c:ptCount val="2"/>
                  <c:pt idx="0">
                    <c:v>0.29242050701397</c:v>
                  </c:pt>
                  <c:pt idx="1">
                    <c:v>5.753673205056064</c:v>
                  </c:pt>
                </c:numCache>
              </c:numRef>
            </c:plus>
            <c:minus>
              <c:numRef>
                <c:f>'RQ calcs'!$U$5:$U$6</c:f>
                <c:numCache>
                  <c:formatCode>General</c:formatCode>
                  <c:ptCount val="2"/>
                  <c:pt idx="0">
                    <c:v>0.29242050701397</c:v>
                  </c:pt>
                  <c:pt idx="1">
                    <c:v>5.753673205056064</c:v>
                  </c:pt>
                </c:numCache>
              </c:numRef>
            </c:minus>
            <c:spPr>
              <a:ln w="15875"/>
            </c:spPr>
          </c:errBars>
          <c:cat>
            <c:strRef>
              <c:f>'RQ calcs'!$S$5:$S$6</c:f>
              <c:strCache>
                <c:ptCount val="2"/>
                <c:pt idx="0">
                  <c:v>CT24</c:v>
                </c:pt>
                <c:pt idx="1">
                  <c:v>CT42</c:v>
                </c:pt>
              </c:strCache>
            </c:strRef>
          </c:cat>
          <c:val>
            <c:numRef>
              <c:f>'RQ calcs'!$T$5:$T$6</c:f>
              <c:numCache>
                <c:formatCode>General</c:formatCode>
                <c:ptCount val="2"/>
                <c:pt idx="0">
                  <c:v>1.074688917157253</c:v>
                </c:pt>
                <c:pt idx="1">
                  <c:v>20.20425903740759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0583920"/>
        <c:axId val="-2116972992"/>
      </c:barChart>
      <c:catAx>
        <c:axId val="-21405839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-2116972992"/>
        <c:crosses val="autoZero"/>
        <c:auto val="1"/>
        <c:lblAlgn val="ctr"/>
        <c:lblOffset val="100"/>
        <c:noMultiLvlLbl val="0"/>
      </c:catAx>
      <c:valAx>
        <c:axId val="-211697299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in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-2140583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3E01-B49F-4D47-A6ED-72024118D69B}" type="datetimeFigureOut">
              <a:rPr lang="en-ZA" smtClean="0"/>
              <a:t>2015/09/16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F57F-0971-4162-9048-A8F4291AE2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4817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3E01-B49F-4D47-A6ED-72024118D69B}" type="datetimeFigureOut">
              <a:rPr lang="en-ZA" smtClean="0"/>
              <a:t>2015/09/16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F57F-0971-4162-9048-A8F4291AE2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92496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3E01-B49F-4D47-A6ED-72024118D69B}" type="datetimeFigureOut">
              <a:rPr lang="en-ZA" smtClean="0"/>
              <a:t>2015/09/16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F57F-0971-4162-9048-A8F4291AE2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1608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3E01-B49F-4D47-A6ED-72024118D69B}" type="datetimeFigureOut">
              <a:rPr lang="en-ZA" smtClean="0"/>
              <a:t>2015/09/16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F57F-0971-4162-9048-A8F4291AE2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17260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3E01-B49F-4D47-A6ED-72024118D69B}" type="datetimeFigureOut">
              <a:rPr lang="en-ZA" smtClean="0"/>
              <a:t>2015/09/16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F57F-0971-4162-9048-A8F4291AE2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49643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3E01-B49F-4D47-A6ED-72024118D69B}" type="datetimeFigureOut">
              <a:rPr lang="en-ZA" smtClean="0"/>
              <a:t>2015/09/16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F57F-0971-4162-9048-A8F4291AE2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44314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3E01-B49F-4D47-A6ED-72024118D69B}" type="datetimeFigureOut">
              <a:rPr lang="en-ZA" smtClean="0"/>
              <a:t>2015/09/16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F57F-0971-4162-9048-A8F4291AE2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59627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3E01-B49F-4D47-A6ED-72024118D69B}" type="datetimeFigureOut">
              <a:rPr lang="en-ZA" smtClean="0"/>
              <a:t>2015/09/16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F57F-0971-4162-9048-A8F4291AE2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48904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3E01-B49F-4D47-A6ED-72024118D69B}" type="datetimeFigureOut">
              <a:rPr lang="en-ZA" smtClean="0"/>
              <a:t>2015/09/16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F57F-0971-4162-9048-A8F4291AE2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53047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3E01-B49F-4D47-A6ED-72024118D69B}" type="datetimeFigureOut">
              <a:rPr lang="en-ZA" smtClean="0"/>
              <a:t>2015/09/16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F57F-0971-4162-9048-A8F4291AE2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284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3E01-B49F-4D47-A6ED-72024118D69B}" type="datetimeFigureOut">
              <a:rPr lang="en-ZA" smtClean="0"/>
              <a:t>2015/09/16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F57F-0971-4162-9048-A8F4291AE2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92091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23E01-B49F-4D47-A6ED-72024118D69B}" type="datetimeFigureOut">
              <a:rPr lang="en-ZA" smtClean="0"/>
              <a:t>2015/09/16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FF57F-0971-4162-9048-A8F4291AE2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61708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44824" y="5364088"/>
            <a:ext cx="15973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Time of inoculation</a:t>
            </a:r>
            <a:endParaRPr lang="en-ZA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381088" y="3528865"/>
            <a:ext cx="27126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ZA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ZA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inerea </a:t>
            </a:r>
            <a:r>
              <a:rPr lang="en-ZA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TUB</a:t>
            </a:r>
            <a:r>
              <a:rPr lang="en-ZA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relative expression</a:t>
            </a:r>
            <a:endParaRPr lang="en-ZA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6339365"/>
              </p:ext>
            </p:extLst>
          </p:nvPr>
        </p:nvGraphicFramePr>
        <p:xfrm>
          <a:off x="1124744" y="2123728"/>
          <a:ext cx="2880320" cy="3240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96752" y="6300192"/>
            <a:ext cx="45365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Supplementary </a:t>
            </a:r>
            <a:r>
              <a:rPr lang="en-GB" sz="1200" b="1" smtClean="0"/>
              <a:t>Figure 1. </a:t>
            </a:r>
            <a:r>
              <a:rPr lang="en-GB" sz="1200" b="1" dirty="0"/>
              <a:t>Growth of </a:t>
            </a:r>
            <a:r>
              <a:rPr lang="en-GB" sz="1200" b="1" i="1" dirty="0"/>
              <a:t>Botrytis </a:t>
            </a:r>
            <a:r>
              <a:rPr lang="en-GB" sz="1200" b="1" i="1" dirty="0" err="1"/>
              <a:t>cinerea</a:t>
            </a:r>
            <a:r>
              <a:rPr lang="en-GB" sz="1200" b="1" dirty="0"/>
              <a:t> is restricted in plants </a:t>
            </a:r>
            <a:r>
              <a:rPr lang="en-GB" sz="1200" b="1" dirty="0" smtClean="0"/>
              <a:t>inoculated </a:t>
            </a:r>
            <a:r>
              <a:rPr lang="en-GB" sz="1200" b="1" dirty="0"/>
              <a:t>at subjective dawn versus subjective night. </a:t>
            </a:r>
            <a:r>
              <a:rPr lang="en-GB" sz="1200" dirty="0"/>
              <a:t>Detached leaves were inoculated with </a:t>
            </a:r>
            <a:r>
              <a:rPr lang="en-GB" sz="1200" i="1" dirty="0"/>
              <a:t>B. </a:t>
            </a:r>
            <a:r>
              <a:rPr lang="en-GB" sz="1200" i="1" dirty="0" err="1"/>
              <a:t>cinerea</a:t>
            </a:r>
            <a:r>
              <a:rPr lang="en-GB" sz="1200" dirty="0"/>
              <a:t> spores at CT24 (subjective dawn) or CT42 (subjective night) under LL conditions, and harvested at 72 </a:t>
            </a:r>
            <a:r>
              <a:rPr lang="en-GB" sz="1200" dirty="0" err="1"/>
              <a:t>hpi</a:t>
            </a:r>
            <a:r>
              <a:rPr lang="en-GB" sz="1200" dirty="0"/>
              <a:t>. </a:t>
            </a:r>
            <a:r>
              <a:rPr lang="en-GB" sz="1200" i="1" dirty="0"/>
              <a:t>B. </a:t>
            </a:r>
            <a:r>
              <a:rPr lang="en-GB" sz="1200" i="1" dirty="0" err="1"/>
              <a:t>cinerea</a:t>
            </a:r>
            <a:r>
              <a:rPr lang="en-GB" sz="1200" dirty="0"/>
              <a:t> tubulin expression was determined using </a:t>
            </a:r>
            <a:r>
              <a:rPr lang="en-GB" sz="1200" dirty="0" err="1"/>
              <a:t>qPCR</a:t>
            </a:r>
            <a:r>
              <a:rPr lang="en-GB" sz="1200" dirty="0"/>
              <a:t>, with normalization to host </a:t>
            </a:r>
            <a:r>
              <a:rPr lang="en-GB" sz="1200" i="1" dirty="0"/>
              <a:t>PUX1</a:t>
            </a:r>
            <a:r>
              <a:rPr lang="en-GB" sz="1200" dirty="0"/>
              <a:t> expression levels. Data shown are mean values ± SEM from three biological repeats.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08166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90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Cape Town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Ingle</dc:creator>
  <cp:lastModifiedBy>Katherine Denby</cp:lastModifiedBy>
  <cp:revision>13</cp:revision>
  <dcterms:created xsi:type="dcterms:W3CDTF">2014-05-09T09:55:09Z</dcterms:created>
  <dcterms:modified xsi:type="dcterms:W3CDTF">2015-09-16T10:37:05Z</dcterms:modified>
</cp:coreProperties>
</file>